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8" r:id="rId3"/>
    <p:sldId id="257" r:id="rId4"/>
    <p:sldId id="259" r:id="rId5"/>
    <p:sldId id="260" r:id="rId6"/>
    <p:sldId id="261"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snapToGrid="0">
      <p:cViewPr>
        <p:scale>
          <a:sx n="100" d="100"/>
          <a:sy n="100" d="100"/>
        </p:scale>
        <p:origin x="132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11/6/2022</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11/6/2022</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8115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11/6/2022</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17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11/6/2022</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18132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11/6/2022</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1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11/6/2022</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95475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11/6/2022</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9721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11/6/2022</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85467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11/6/2022</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39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11/6/2022</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7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11/6/2022</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5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11/6/2022</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69764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95" cy="3429000"/>
          </a:xfrm>
          <a:prstGeom prst="rect">
            <a:avLst/>
          </a:prstGeom>
          <a:ln>
            <a:noFill/>
          </a:ln>
          <a:effectLst>
            <a:outerShdw blurRad="342900" dist="2286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1EA6E6-40BD-4C22-A14B-16975B38B190}"/>
              </a:ext>
            </a:extLst>
          </p:cNvPr>
          <p:cNvSpPr>
            <a:spLocks noGrp="1"/>
          </p:cNvSpPr>
          <p:nvPr>
            <p:ph type="ctrTitle"/>
          </p:nvPr>
        </p:nvSpPr>
        <p:spPr>
          <a:xfrm>
            <a:off x="6575305" y="235881"/>
            <a:ext cx="4569006" cy="2884247"/>
          </a:xfrm>
        </p:spPr>
        <p:txBody>
          <a:bodyPr anchor="ctr">
            <a:normAutofit/>
          </a:bodyPr>
          <a:lstStyle/>
          <a:p>
            <a:r>
              <a:rPr lang="nb-NO" dirty="0" err="1"/>
              <a:t>Stern</a:t>
            </a:r>
            <a:r>
              <a:rPr lang="nb-NO" dirty="0"/>
              <a:t>-</a:t>
            </a:r>
            <a:r>
              <a:rPr lang="nb-NO" dirty="0" err="1"/>
              <a:t>Gerlach</a:t>
            </a:r>
            <a:r>
              <a:rPr lang="nb-NO" dirty="0"/>
              <a:t>-Eksperimentet</a:t>
            </a:r>
            <a:br>
              <a:rPr lang="nb-NO" dirty="0"/>
            </a:br>
            <a:r>
              <a:rPr lang="nb-NO" dirty="0"/>
              <a:t>100 år</a:t>
            </a:r>
          </a:p>
        </p:txBody>
      </p:sp>
      <p:sp>
        <p:nvSpPr>
          <p:cNvPr id="3" name="Subtitle 2">
            <a:extLst>
              <a:ext uri="{FF2B5EF4-FFF2-40B4-BE49-F238E27FC236}">
                <a16:creationId xmlns:a16="http://schemas.microsoft.com/office/drawing/2014/main" id="{48A5DA4D-ECBD-4B89-96B2-7A4F730F1D57}"/>
              </a:ext>
            </a:extLst>
          </p:cNvPr>
          <p:cNvSpPr>
            <a:spLocks noGrp="1"/>
          </p:cNvSpPr>
          <p:nvPr>
            <p:ph type="subTitle" idx="1"/>
          </p:nvPr>
        </p:nvSpPr>
        <p:spPr>
          <a:xfrm>
            <a:off x="6575305" y="3120128"/>
            <a:ext cx="4569006" cy="1466060"/>
          </a:xfrm>
        </p:spPr>
        <p:txBody>
          <a:bodyPr anchor="b">
            <a:normAutofit/>
          </a:bodyPr>
          <a:lstStyle/>
          <a:p>
            <a:r>
              <a:rPr lang="nb-NO" sz="3200" dirty="0"/>
              <a:t>TFY4215 mandag </a:t>
            </a:r>
          </a:p>
          <a:p>
            <a:r>
              <a:rPr lang="nb-NO" sz="3200" dirty="0"/>
              <a:t>7. november 2022</a:t>
            </a:r>
          </a:p>
        </p:txBody>
      </p:sp>
      <p:pic>
        <p:nvPicPr>
          <p:cNvPr id="16" name="Picture 3">
            <a:extLst>
              <a:ext uri="{FF2B5EF4-FFF2-40B4-BE49-F238E27FC236}">
                <a16:creationId xmlns:a16="http://schemas.microsoft.com/office/drawing/2014/main" id="{21F864A0-8C30-47E7-8184-2B6BC116D638}"/>
              </a:ext>
            </a:extLst>
          </p:cNvPr>
          <p:cNvPicPr>
            <a:picLocks noChangeAspect="1"/>
          </p:cNvPicPr>
          <p:nvPr/>
        </p:nvPicPr>
        <p:blipFill>
          <a:blip r:embed="rId2">
            <a:extLst>
              <a:ext uri="{28A0092B-C50C-407E-A947-70E740481C1C}">
                <a14:useLocalDpi xmlns:a14="http://schemas.microsoft.com/office/drawing/2010/main" val="0"/>
              </a:ext>
            </a:extLst>
          </a:blip>
          <a:srcRect l="4570" r="4570"/>
          <a:stretch/>
        </p:blipFill>
        <p:spPr>
          <a:xfrm>
            <a:off x="20" y="10"/>
            <a:ext cx="6095978" cy="6857989"/>
          </a:xfrm>
          <a:prstGeom prst="rect">
            <a:avLst/>
          </a:prstGeom>
        </p:spPr>
      </p:pic>
      <p:cxnSp>
        <p:nvCxnSpPr>
          <p:cNvPr id="38" name="Straight Connector 37">
            <a:extLst>
              <a:ext uri="{FF2B5EF4-FFF2-40B4-BE49-F238E27FC236}">
                <a16:creationId xmlns:a16="http://schemas.microsoft.com/office/drawing/2014/main" id="{1D7AD51E-A168-490B-B8A6-8AFE86E0F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B840A0-D40A-41BA-AA2F-00F527E796FF}"/>
              </a:ext>
            </a:extLst>
          </p:cNvPr>
          <p:cNvSpPr txBox="1"/>
          <p:nvPr/>
        </p:nvSpPr>
        <p:spPr>
          <a:xfrm>
            <a:off x="6156604" y="6086190"/>
            <a:ext cx="3848983" cy="307777"/>
          </a:xfrm>
          <a:prstGeom prst="rect">
            <a:avLst/>
          </a:prstGeom>
          <a:noFill/>
        </p:spPr>
        <p:txBody>
          <a:bodyPr wrap="square" rtlCol="0">
            <a:spAutoFit/>
          </a:bodyPr>
          <a:lstStyle/>
          <a:p>
            <a:r>
              <a:rPr lang="nb-NO" sz="1400" dirty="0"/>
              <a:t>Minneplakett i Frankfurt, Tyskland (2002)</a:t>
            </a:r>
          </a:p>
        </p:txBody>
      </p:sp>
    </p:spTree>
    <p:extLst>
      <p:ext uri="{BB962C8B-B14F-4D97-AF65-F5344CB8AC3E}">
        <p14:creationId xmlns:p14="http://schemas.microsoft.com/office/powerpoint/2010/main" val="13132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95F679-A0BB-4216-A92C-E67F6376BE24}"/>
              </a:ext>
            </a:extLst>
          </p:cNvPr>
          <p:cNvPicPr>
            <a:picLocks noChangeAspect="1"/>
          </p:cNvPicPr>
          <p:nvPr/>
        </p:nvPicPr>
        <p:blipFill>
          <a:blip r:embed="rId2"/>
          <a:stretch>
            <a:fillRect/>
          </a:stretch>
        </p:blipFill>
        <p:spPr>
          <a:xfrm>
            <a:off x="3124914" y="1263632"/>
            <a:ext cx="5942172" cy="4330736"/>
          </a:xfrm>
          <a:prstGeom prst="rect">
            <a:avLst/>
          </a:prstGeom>
        </p:spPr>
      </p:pic>
      <p:cxnSp>
        <p:nvCxnSpPr>
          <p:cNvPr id="5" name="Straight Arrow Connector 4">
            <a:extLst>
              <a:ext uri="{FF2B5EF4-FFF2-40B4-BE49-F238E27FC236}">
                <a16:creationId xmlns:a16="http://schemas.microsoft.com/office/drawing/2014/main" id="{7F0F7AFE-3734-46D9-89A9-4277A2EB99EA}"/>
              </a:ext>
            </a:extLst>
          </p:cNvPr>
          <p:cNvCxnSpPr>
            <a:cxnSpLocks/>
          </p:cNvCxnSpPr>
          <p:nvPr/>
        </p:nvCxnSpPr>
        <p:spPr>
          <a:xfrm flipH="1" flipV="1">
            <a:off x="5886450" y="4152900"/>
            <a:ext cx="2657475" cy="5429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EDD96827-D3A2-4A54-B431-7E69199398E9}"/>
              </a:ext>
            </a:extLst>
          </p:cNvPr>
          <p:cNvSpPr txBox="1"/>
          <p:nvPr/>
        </p:nvSpPr>
        <p:spPr>
          <a:xfrm>
            <a:off x="8543925" y="4057650"/>
            <a:ext cx="3284697" cy="646331"/>
          </a:xfrm>
          <a:prstGeom prst="rect">
            <a:avLst/>
          </a:prstGeom>
          <a:noFill/>
        </p:spPr>
        <p:txBody>
          <a:bodyPr wrap="square" rtlCol="0">
            <a:spAutoFit/>
          </a:bodyPr>
          <a:lstStyle/>
          <a:p>
            <a:r>
              <a:rPr lang="nb-NO" dirty="0"/>
              <a:t>Magnet, 3.5 cm lang, B ~ 0.1 T,</a:t>
            </a:r>
          </a:p>
          <a:p>
            <a:r>
              <a:rPr lang="nb-NO" dirty="0"/>
              <a:t>dB/</a:t>
            </a:r>
            <a:r>
              <a:rPr lang="nb-NO" dirty="0" err="1"/>
              <a:t>dz</a:t>
            </a:r>
            <a:r>
              <a:rPr lang="nb-NO" dirty="0"/>
              <a:t> ~ 10 T/cm</a:t>
            </a:r>
          </a:p>
        </p:txBody>
      </p:sp>
      <p:cxnSp>
        <p:nvCxnSpPr>
          <p:cNvPr id="8" name="Straight Arrow Connector 7">
            <a:extLst>
              <a:ext uri="{FF2B5EF4-FFF2-40B4-BE49-F238E27FC236}">
                <a16:creationId xmlns:a16="http://schemas.microsoft.com/office/drawing/2014/main" id="{D418A24A-0DFF-457E-B4B8-CE52B568C68A}"/>
              </a:ext>
            </a:extLst>
          </p:cNvPr>
          <p:cNvCxnSpPr>
            <a:cxnSpLocks/>
          </p:cNvCxnSpPr>
          <p:nvPr/>
        </p:nvCxnSpPr>
        <p:spPr>
          <a:xfrm>
            <a:off x="2286000" y="3990975"/>
            <a:ext cx="1104900" cy="704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AEE31742-EA6E-45D2-897E-8466FF67A1C6}"/>
              </a:ext>
            </a:extLst>
          </p:cNvPr>
          <p:cNvSpPr txBox="1"/>
          <p:nvPr/>
        </p:nvSpPr>
        <p:spPr>
          <a:xfrm>
            <a:off x="466725" y="2828925"/>
            <a:ext cx="1743075" cy="954107"/>
          </a:xfrm>
          <a:prstGeom prst="rect">
            <a:avLst/>
          </a:prstGeom>
          <a:noFill/>
        </p:spPr>
        <p:txBody>
          <a:bodyPr wrap="square" rtlCol="0">
            <a:spAutoFit/>
          </a:bodyPr>
          <a:lstStyle/>
          <a:p>
            <a:r>
              <a:rPr lang="nb-NO" sz="1400" dirty="0"/>
              <a:t>Spalte med bredde 0.03 mm for å fokusere atomstrålen</a:t>
            </a:r>
          </a:p>
        </p:txBody>
      </p:sp>
      <p:cxnSp>
        <p:nvCxnSpPr>
          <p:cNvPr id="12" name="Straight Arrow Connector 11">
            <a:extLst>
              <a:ext uri="{FF2B5EF4-FFF2-40B4-BE49-F238E27FC236}">
                <a16:creationId xmlns:a16="http://schemas.microsoft.com/office/drawing/2014/main" id="{CDE13279-1B51-4B15-BC08-C6DF1441A702}"/>
              </a:ext>
            </a:extLst>
          </p:cNvPr>
          <p:cNvCxnSpPr>
            <a:cxnSpLocks/>
          </p:cNvCxnSpPr>
          <p:nvPr/>
        </p:nvCxnSpPr>
        <p:spPr>
          <a:xfrm flipV="1">
            <a:off x="2447925" y="5400675"/>
            <a:ext cx="771882" cy="1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DCCBDC56-FC01-45F6-BB27-56BB9B269376}"/>
              </a:ext>
            </a:extLst>
          </p:cNvPr>
          <p:cNvSpPr txBox="1"/>
          <p:nvPr/>
        </p:nvSpPr>
        <p:spPr>
          <a:xfrm>
            <a:off x="257175" y="4766786"/>
            <a:ext cx="2190750" cy="738664"/>
          </a:xfrm>
          <a:prstGeom prst="rect">
            <a:avLst/>
          </a:prstGeom>
          <a:noFill/>
        </p:spPr>
        <p:txBody>
          <a:bodyPr wrap="square" rtlCol="0">
            <a:spAutoFit/>
          </a:bodyPr>
          <a:lstStyle/>
          <a:p>
            <a:r>
              <a:rPr lang="nb-NO" sz="1400" dirty="0"/>
              <a:t>Stråle med sølvatomer, fra ovn med temperatur 1000 °C; fart </a:t>
            </a:r>
            <a:r>
              <a:rPr lang="nb-NO" sz="1400" dirty="0" err="1"/>
              <a:t>ca</a:t>
            </a:r>
            <a:r>
              <a:rPr lang="nb-NO" sz="1400" dirty="0"/>
              <a:t> 660 </a:t>
            </a:r>
            <a:r>
              <a:rPr lang="nb-NO" sz="1400" dirty="0" err="1"/>
              <a:t>m/s</a:t>
            </a:r>
            <a:endParaRPr lang="nb-NO" sz="1400" dirty="0"/>
          </a:p>
        </p:txBody>
      </p:sp>
      <p:cxnSp>
        <p:nvCxnSpPr>
          <p:cNvPr id="15" name="Straight Arrow Connector 14">
            <a:extLst>
              <a:ext uri="{FF2B5EF4-FFF2-40B4-BE49-F238E27FC236}">
                <a16:creationId xmlns:a16="http://schemas.microsoft.com/office/drawing/2014/main" id="{29EE198E-91CE-4C36-BF20-1C40B300F305}"/>
              </a:ext>
            </a:extLst>
          </p:cNvPr>
          <p:cNvCxnSpPr>
            <a:cxnSpLocks/>
          </p:cNvCxnSpPr>
          <p:nvPr/>
        </p:nvCxnSpPr>
        <p:spPr>
          <a:xfrm>
            <a:off x="4362450" y="1263632"/>
            <a:ext cx="1885950" cy="1092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2A5EF44C-FABD-4CA4-8276-43DD81CCF82F}"/>
              </a:ext>
            </a:extLst>
          </p:cNvPr>
          <p:cNvSpPr txBox="1"/>
          <p:nvPr/>
        </p:nvSpPr>
        <p:spPr>
          <a:xfrm>
            <a:off x="2105025" y="495300"/>
            <a:ext cx="2190750" cy="646331"/>
          </a:xfrm>
          <a:prstGeom prst="rect">
            <a:avLst/>
          </a:prstGeom>
          <a:noFill/>
        </p:spPr>
        <p:txBody>
          <a:bodyPr wrap="square" rtlCol="0">
            <a:spAutoFit/>
          </a:bodyPr>
          <a:lstStyle/>
          <a:p>
            <a:r>
              <a:rPr lang="nb-NO" dirty="0"/>
              <a:t>Oppsplitting i to stråler, </a:t>
            </a:r>
            <a:r>
              <a:rPr lang="el-GR" dirty="0">
                <a:latin typeface="Times New Roman" panose="02020603050405020304" pitchFamily="18" charset="0"/>
                <a:cs typeface="Times New Roman" panose="02020603050405020304" pitchFamily="18" charset="0"/>
              </a:rPr>
              <a:t>Δ</a:t>
            </a:r>
            <a:r>
              <a:rPr lang="nb-NO" dirty="0">
                <a:latin typeface="Times New Roman" panose="02020603050405020304" pitchFamily="18" charset="0"/>
                <a:cs typeface="Times New Roman" panose="02020603050405020304" pitchFamily="18" charset="0"/>
              </a:rPr>
              <a:t>z</a:t>
            </a:r>
            <a:r>
              <a:rPr lang="el-GR" dirty="0">
                <a:latin typeface="Times New Roman" panose="02020603050405020304" pitchFamily="18" charset="0"/>
                <a:cs typeface="Times New Roman" panose="02020603050405020304" pitchFamily="18" charset="0"/>
              </a:rPr>
              <a:t> </a:t>
            </a:r>
            <a:r>
              <a:rPr lang="nb-NO" dirty="0"/>
              <a:t>~ 0.2 mm</a:t>
            </a:r>
          </a:p>
        </p:txBody>
      </p:sp>
    </p:spTree>
    <p:extLst>
      <p:ext uri="{BB962C8B-B14F-4D97-AF65-F5344CB8AC3E}">
        <p14:creationId xmlns:p14="http://schemas.microsoft.com/office/powerpoint/2010/main" val="187401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10;&#10;Description automatically generated">
            <a:extLst>
              <a:ext uri="{FF2B5EF4-FFF2-40B4-BE49-F238E27FC236}">
                <a16:creationId xmlns:a16="http://schemas.microsoft.com/office/drawing/2014/main" id="{89AF7C6B-8373-4C94-B932-DF877BA4E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27" y="1162051"/>
            <a:ext cx="4618312" cy="3307372"/>
          </a:xfrm>
          <a:prstGeom prst="rect">
            <a:avLst/>
          </a:prstGeom>
        </p:spPr>
      </p:pic>
      <p:pic>
        <p:nvPicPr>
          <p:cNvPr id="7" name="Picture 6" descr="A person in a suit&#10;&#10;Description automatically generated with low confidence">
            <a:extLst>
              <a:ext uri="{FF2B5EF4-FFF2-40B4-BE49-F238E27FC236}">
                <a16:creationId xmlns:a16="http://schemas.microsoft.com/office/drawing/2014/main" id="{DAA0300F-DF25-4E2C-BDC0-DC9E74858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925" y="418801"/>
            <a:ext cx="3829050" cy="4906234"/>
          </a:xfrm>
          <a:prstGeom prst="rect">
            <a:avLst/>
          </a:prstGeom>
        </p:spPr>
      </p:pic>
      <p:sp>
        <p:nvSpPr>
          <p:cNvPr id="8" name="TextBox 7">
            <a:extLst>
              <a:ext uri="{FF2B5EF4-FFF2-40B4-BE49-F238E27FC236}">
                <a16:creationId xmlns:a16="http://schemas.microsoft.com/office/drawing/2014/main" id="{9E8DA2E8-52F2-42A9-9C58-BEFE20854D0A}"/>
              </a:ext>
            </a:extLst>
          </p:cNvPr>
          <p:cNvSpPr txBox="1"/>
          <p:nvPr/>
        </p:nvSpPr>
        <p:spPr>
          <a:xfrm>
            <a:off x="622148" y="328272"/>
            <a:ext cx="4988076" cy="738664"/>
          </a:xfrm>
          <a:prstGeom prst="rect">
            <a:avLst/>
          </a:prstGeom>
          <a:noFill/>
        </p:spPr>
        <p:txBody>
          <a:bodyPr wrap="square" rtlCol="0">
            <a:spAutoFit/>
          </a:bodyPr>
          <a:lstStyle/>
          <a:p>
            <a:pPr algn="l"/>
            <a:r>
              <a:rPr lang="nb-NO" sz="1400" b="1" i="0" u="none" strike="noStrike" baseline="0" dirty="0">
                <a:latin typeface="Optima-Bold"/>
              </a:rPr>
              <a:t>Otto </a:t>
            </a:r>
            <a:r>
              <a:rPr lang="nb-NO" sz="1400" b="1" i="0" u="none" strike="noStrike" baseline="0" dirty="0" err="1">
                <a:latin typeface="Optima-Bold"/>
              </a:rPr>
              <a:t>Stern</a:t>
            </a:r>
            <a:r>
              <a:rPr lang="nb-NO" sz="1400" b="1" i="0" u="none" strike="noStrike" baseline="0" dirty="0">
                <a:latin typeface="Optima-Bold"/>
              </a:rPr>
              <a:t> (Tyskland/Polen, 1888–1969)</a:t>
            </a:r>
            <a:r>
              <a:rPr lang="nb-NO" sz="1400" b="0" i="0" u="none" strike="noStrike" baseline="0" dirty="0">
                <a:latin typeface="Optima"/>
              </a:rPr>
              <a:t>, </a:t>
            </a:r>
            <a:r>
              <a:rPr lang="en-US" sz="1400" b="0" i="1" u="none" strike="noStrike" baseline="0" dirty="0">
                <a:latin typeface="Optima"/>
              </a:rPr>
              <a:t>cigar in hand</a:t>
            </a:r>
            <a:r>
              <a:rPr lang="en-US" sz="1400" b="0" i="0" u="none" strike="noStrike" baseline="0" dirty="0">
                <a:latin typeface="Optima"/>
              </a:rPr>
              <a:t>, working in his molecular beam laboratory at the Institute for Physical Chemistry in Hamburg, </a:t>
            </a:r>
            <a:r>
              <a:rPr lang="nb-NO" sz="1400" b="0" i="0" u="none" strike="noStrike" baseline="0" dirty="0" err="1">
                <a:latin typeface="Optima"/>
              </a:rPr>
              <a:t>about</a:t>
            </a:r>
            <a:r>
              <a:rPr lang="nb-NO" sz="1400" b="0" i="0" u="none" strike="noStrike" baseline="0" dirty="0">
                <a:latin typeface="Optima"/>
              </a:rPr>
              <a:t> 1930.</a:t>
            </a:r>
            <a:endParaRPr lang="nb-NO" sz="1400" dirty="0"/>
          </a:p>
        </p:txBody>
      </p:sp>
      <p:sp>
        <p:nvSpPr>
          <p:cNvPr id="9" name="TextBox 8">
            <a:extLst>
              <a:ext uri="{FF2B5EF4-FFF2-40B4-BE49-F238E27FC236}">
                <a16:creationId xmlns:a16="http://schemas.microsoft.com/office/drawing/2014/main" id="{916E599D-6D56-45D7-89E3-3DAA14A1200D}"/>
              </a:ext>
            </a:extLst>
          </p:cNvPr>
          <p:cNvSpPr txBox="1"/>
          <p:nvPr/>
        </p:nvSpPr>
        <p:spPr>
          <a:xfrm>
            <a:off x="7324725" y="5457825"/>
            <a:ext cx="3971925" cy="738664"/>
          </a:xfrm>
          <a:prstGeom prst="rect">
            <a:avLst/>
          </a:prstGeom>
          <a:noFill/>
        </p:spPr>
        <p:txBody>
          <a:bodyPr wrap="square" rtlCol="0">
            <a:spAutoFit/>
          </a:bodyPr>
          <a:lstStyle/>
          <a:p>
            <a:pPr algn="l"/>
            <a:r>
              <a:rPr lang="de-DE" sz="1400" b="1" i="0" u="none" strike="noStrike" baseline="0" dirty="0">
                <a:latin typeface="Optima-Bold"/>
              </a:rPr>
              <a:t>Walther Gerlach (</a:t>
            </a:r>
            <a:r>
              <a:rPr lang="de-DE" sz="1400" b="1" i="0" u="none" strike="noStrike" baseline="0" dirty="0" err="1">
                <a:latin typeface="Optima-Bold"/>
              </a:rPr>
              <a:t>Tyskland</a:t>
            </a:r>
            <a:r>
              <a:rPr lang="de-DE" sz="1400" b="1" i="0" u="none" strike="noStrike" baseline="0" dirty="0">
                <a:latin typeface="Optima-Bold"/>
              </a:rPr>
              <a:t>, 1889–1979)</a:t>
            </a:r>
            <a:r>
              <a:rPr lang="de-DE" sz="1400" b="0" i="0" u="none" strike="noStrike" baseline="0" dirty="0">
                <a:latin typeface="Optima"/>
              </a:rPr>
              <a:t>, </a:t>
            </a:r>
            <a:r>
              <a:rPr lang="de-DE" sz="1400" b="0" i="1" u="none" strike="noStrike" baseline="0" dirty="0" err="1">
                <a:latin typeface="Optima"/>
              </a:rPr>
              <a:t>cigar</a:t>
            </a:r>
            <a:r>
              <a:rPr lang="de-DE" sz="1400" b="0" i="1" u="none" strike="noStrike" baseline="0" dirty="0">
                <a:latin typeface="Optima"/>
              </a:rPr>
              <a:t> in </a:t>
            </a:r>
            <a:r>
              <a:rPr lang="en-US" sz="1400" b="0" i="1" u="none" strike="noStrike" baseline="0" dirty="0">
                <a:latin typeface="Optima"/>
              </a:rPr>
              <a:t>hand</a:t>
            </a:r>
            <a:r>
              <a:rPr lang="en-US" sz="1400" b="0" i="0" u="none" strike="noStrike" baseline="0" dirty="0">
                <a:latin typeface="Optima"/>
              </a:rPr>
              <a:t>, in his laboratory at the Institute for Physics in </a:t>
            </a:r>
            <a:r>
              <a:rPr lang="nb-NO" sz="1400" b="0" i="0" u="none" strike="noStrike" baseline="0" dirty="0">
                <a:latin typeface="Optima"/>
              </a:rPr>
              <a:t>Munich, </a:t>
            </a:r>
            <a:r>
              <a:rPr lang="nb-NO" sz="1400" b="0" i="0" u="none" strike="noStrike" baseline="0" dirty="0" err="1">
                <a:latin typeface="Optima"/>
              </a:rPr>
              <a:t>about</a:t>
            </a:r>
            <a:r>
              <a:rPr lang="nb-NO" sz="1400" b="0" i="0" u="none" strike="noStrike" baseline="0" dirty="0">
                <a:latin typeface="Optima"/>
              </a:rPr>
              <a:t> 1950.</a:t>
            </a:r>
            <a:endParaRPr lang="nb-NO" sz="1400" dirty="0"/>
          </a:p>
        </p:txBody>
      </p:sp>
      <p:sp>
        <p:nvSpPr>
          <p:cNvPr id="10" name="TextBox 9">
            <a:extLst>
              <a:ext uri="{FF2B5EF4-FFF2-40B4-BE49-F238E27FC236}">
                <a16:creationId xmlns:a16="http://schemas.microsoft.com/office/drawing/2014/main" id="{93238360-06A9-4D71-A706-EAA4E8FB18C0}"/>
              </a:ext>
            </a:extLst>
          </p:cNvPr>
          <p:cNvSpPr txBox="1"/>
          <p:nvPr/>
        </p:nvSpPr>
        <p:spPr>
          <a:xfrm>
            <a:off x="466725" y="4781550"/>
            <a:ext cx="6115050" cy="1815882"/>
          </a:xfrm>
          <a:prstGeom prst="rect">
            <a:avLst/>
          </a:prstGeom>
          <a:noFill/>
        </p:spPr>
        <p:txBody>
          <a:bodyPr wrap="square" rtlCol="0">
            <a:spAutoFit/>
          </a:bodyPr>
          <a:lstStyle/>
          <a:p>
            <a:r>
              <a:rPr lang="nb-NO" sz="1400" dirty="0"/>
              <a:t>«</a:t>
            </a:r>
            <a:r>
              <a:rPr lang="en-US" sz="1400" b="0" i="0" u="none" strike="noStrike" baseline="0" dirty="0">
                <a:latin typeface="NewCenturySchlbk-Roman"/>
              </a:rPr>
              <a:t>After venting to release the vacuum, Gerlach removed the detector flange. But he could see no trace of the silver atom beam and handed the flange to me. With Gerlach looking over my shoulder as I peered closely at the plate, we were surprised to see gradually emerge the trace of the beam. . . . Finally we realized</a:t>
            </a:r>
          </a:p>
          <a:p>
            <a:pPr algn="l"/>
            <a:r>
              <a:rPr lang="en-US" sz="1400" b="0" i="0" u="none" strike="noStrike" baseline="0" dirty="0">
                <a:latin typeface="NewCenturySchlbk-Roman"/>
              </a:rPr>
              <a:t>what had happened. I was then the equivalent of an assistant professor. My salary was too low to afford good cigars, so I smoked bad cigars. These had a lot of sulfur in them, so my </a:t>
            </a:r>
            <a:r>
              <a:rPr lang="nb-NO" sz="1400" b="0" i="0" u="none" strike="noStrike" baseline="0" dirty="0" err="1">
                <a:latin typeface="NewCenturySchlbk-Roman"/>
              </a:rPr>
              <a:t>breath</a:t>
            </a:r>
            <a:r>
              <a:rPr lang="nb-NO" sz="1400" b="0" i="0" u="none" strike="noStrike" baseline="0" dirty="0">
                <a:latin typeface="NewCenturySchlbk-Roman"/>
              </a:rPr>
              <a:t> </a:t>
            </a:r>
            <a:r>
              <a:rPr lang="nb-NO" sz="1400" b="0" i="0" u="none" strike="noStrike" baseline="0" dirty="0" err="1">
                <a:latin typeface="NewCenturySchlbk-Roman"/>
              </a:rPr>
              <a:t>on</a:t>
            </a:r>
            <a:r>
              <a:rPr lang="nb-NO" sz="1400" b="0" i="0" u="none" strike="noStrike" baseline="0" dirty="0">
                <a:latin typeface="NewCenturySchlbk-Roman"/>
              </a:rPr>
              <a:t> </a:t>
            </a:r>
            <a:r>
              <a:rPr lang="nb-NO" sz="1400" b="0" i="0" u="none" strike="noStrike" baseline="0" dirty="0" err="1">
                <a:latin typeface="NewCenturySchlbk-Roman"/>
              </a:rPr>
              <a:t>the</a:t>
            </a:r>
            <a:r>
              <a:rPr lang="nb-NO" sz="1400" b="0" i="0" u="none" strike="noStrike" baseline="0" dirty="0">
                <a:latin typeface="NewCenturySchlbk-Roman"/>
              </a:rPr>
              <a:t> plate </a:t>
            </a:r>
            <a:r>
              <a:rPr lang="nb-NO" sz="1400" b="0" i="0" u="none" strike="noStrike" baseline="0" dirty="0" err="1">
                <a:latin typeface="NewCenturySchlbk-Roman"/>
              </a:rPr>
              <a:t>turned</a:t>
            </a:r>
            <a:r>
              <a:rPr lang="nb-NO" sz="1400" b="0" i="0" u="none" strike="noStrike" baseline="0" dirty="0">
                <a:latin typeface="NewCenturySchlbk-Roman"/>
              </a:rPr>
              <a:t> </a:t>
            </a:r>
            <a:r>
              <a:rPr lang="nb-NO" sz="1400" b="0" i="0" u="none" strike="noStrike" baseline="0" dirty="0" err="1">
                <a:latin typeface="NewCenturySchlbk-Roman"/>
              </a:rPr>
              <a:t>the</a:t>
            </a:r>
            <a:r>
              <a:rPr lang="nb-NO" sz="1400" b="0" i="0" u="none" strike="noStrike" baseline="0" dirty="0">
                <a:latin typeface="NewCenturySchlbk-Roman"/>
              </a:rPr>
              <a:t> </a:t>
            </a:r>
            <a:r>
              <a:rPr lang="nb-NO" sz="1400" b="0" i="0" u="none" strike="noStrike" baseline="0" dirty="0" err="1">
                <a:latin typeface="NewCenturySchlbk-Roman"/>
              </a:rPr>
              <a:t>silver</a:t>
            </a:r>
            <a:r>
              <a:rPr lang="nb-NO" sz="1400" b="0" i="0" u="none" strike="noStrike" baseline="0" dirty="0">
                <a:latin typeface="NewCenturySchlbk-Roman"/>
              </a:rPr>
              <a:t> </a:t>
            </a:r>
            <a:r>
              <a:rPr lang="nb-NO" sz="1400" b="0" i="0" u="none" strike="noStrike" baseline="0" dirty="0" err="1">
                <a:latin typeface="NewCenturySchlbk-Roman"/>
              </a:rPr>
              <a:t>into</a:t>
            </a:r>
            <a:r>
              <a:rPr lang="nb-NO" sz="1400" dirty="0">
                <a:latin typeface="NewCenturySchlbk-Roman"/>
              </a:rPr>
              <a:t> </a:t>
            </a:r>
            <a:r>
              <a:rPr lang="nb-NO" sz="1400" b="0" i="0" u="none" strike="noStrike" baseline="0" dirty="0" err="1">
                <a:latin typeface="NewCenturySchlbk-Roman"/>
              </a:rPr>
              <a:t>silver</a:t>
            </a:r>
            <a:r>
              <a:rPr lang="nb-NO" sz="1400" b="0" i="0" u="none" strike="noStrike" baseline="0" dirty="0">
                <a:latin typeface="NewCenturySchlbk-Roman"/>
              </a:rPr>
              <a:t> </a:t>
            </a:r>
            <a:r>
              <a:rPr lang="nb-NO" sz="1400" b="0" i="0" u="none" strike="noStrike" baseline="0" dirty="0" err="1">
                <a:latin typeface="NewCenturySchlbk-Roman"/>
              </a:rPr>
              <a:t>sulfide</a:t>
            </a:r>
            <a:r>
              <a:rPr lang="nb-NO" sz="1400" b="0" i="0" u="none" strike="noStrike" baseline="0" dirty="0">
                <a:latin typeface="NewCenturySchlbk-Roman"/>
              </a:rPr>
              <a:t>, </a:t>
            </a:r>
            <a:r>
              <a:rPr lang="nb-NO" sz="1400" b="0" i="0" u="none" strike="noStrike" baseline="0" dirty="0" err="1">
                <a:latin typeface="NewCenturySchlbk-Roman"/>
              </a:rPr>
              <a:t>which</a:t>
            </a:r>
            <a:r>
              <a:rPr lang="nb-NO" sz="1400" b="0" i="0" u="none" strike="noStrike" baseline="0" dirty="0">
                <a:latin typeface="NewCenturySchlbk-Roman"/>
              </a:rPr>
              <a:t> is </a:t>
            </a:r>
            <a:r>
              <a:rPr lang="en-US" sz="1400" b="0" i="0" u="none" strike="noStrike" baseline="0" dirty="0">
                <a:latin typeface="NewCenturySchlbk-Roman"/>
              </a:rPr>
              <a:t>jet black, so easily visible. </a:t>
            </a:r>
            <a:r>
              <a:rPr lang="nb-NO" sz="1400" b="0" i="0" u="none" strike="noStrike" baseline="0" dirty="0">
                <a:latin typeface="NewCenturySchlbk-Roman"/>
              </a:rPr>
              <a:t>It </a:t>
            </a:r>
            <a:r>
              <a:rPr lang="nb-NO" sz="1400" b="0" i="0" u="none" strike="noStrike" baseline="0" dirty="0" err="1">
                <a:latin typeface="NewCenturySchlbk-Roman"/>
              </a:rPr>
              <a:t>was</a:t>
            </a:r>
            <a:r>
              <a:rPr lang="nb-NO" sz="1400" b="0" i="0" u="none" strike="noStrike" baseline="0" dirty="0">
                <a:latin typeface="NewCenturySchlbk-Roman"/>
              </a:rPr>
              <a:t> like </a:t>
            </a:r>
            <a:r>
              <a:rPr lang="nb-NO" sz="1400" b="0" i="0" u="none" strike="noStrike" baseline="0" dirty="0" err="1">
                <a:latin typeface="NewCenturySchlbk-Roman"/>
              </a:rPr>
              <a:t>developing</a:t>
            </a:r>
            <a:r>
              <a:rPr lang="nb-NO" sz="1400" dirty="0">
                <a:latin typeface="NewCenturySchlbk-Roman"/>
              </a:rPr>
              <a:t> </a:t>
            </a:r>
            <a:r>
              <a:rPr lang="nb-NO" sz="1400" b="0" i="0" u="none" strike="noStrike" baseline="0" dirty="0">
                <a:latin typeface="NewCenturySchlbk-Roman"/>
              </a:rPr>
              <a:t>a </a:t>
            </a:r>
            <a:r>
              <a:rPr lang="nb-NO" sz="1400" b="0" i="0" u="none" strike="noStrike" baseline="0" dirty="0" err="1">
                <a:latin typeface="NewCenturySchlbk-Roman"/>
              </a:rPr>
              <a:t>photographic</a:t>
            </a:r>
            <a:r>
              <a:rPr lang="nb-NO" sz="1400" dirty="0">
                <a:latin typeface="NewCenturySchlbk-Roman"/>
              </a:rPr>
              <a:t> </a:t>
            </a:r>
            <a:r>
              <a:rPr lang="nb-NO" sz="1400" b="0" i="0" u="none" strike="noStrike" baseline="0" dirty="0">
                <a:latin typeface="NewCenturySchlbk-Roman"/>
              </a:rPr>
              <a:t>film.»</a:t>
            </a:r>
            <a:endParaRPr lang="nb-NO" sz="1400" dirty="0"/>
          </a:p>
        </p:txBody>
      </p:sp>
      <p:sp>
        <p:nvSpPr>
          <p:cNvPr id="12" name="Oval 11">
            <a:extLst>
              <a:ext uri="{FF2B5EF4-FFF2-40B4-BE49-F238E27FC236}">
                <a16:creationId xmlns:a16="http://schemas.microsoft.com/office/drawing/2014/main" id="{631CC467-E4D1-4F6B-9F36-988183CD18BE}"/>
              </a:ext>
            </a:extLst>
          </p:cNvPr>
          <p:cNvSpPr/>
          <p:nvPr/>
        </p:nvSpPr>
        <p:spPr>
          <a:xfrm>
            <a:off x="2924175" y="3209925"/>
            <a:ext cx="752475" cy="581025"/>
          </a:xfrm>
          <a:prstGeom prst="ellipse">
            <a:avLst/>
          </a:prstGeom>
          <a:noFill/>
          <a:ln w="28575">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Oval 12">
            <a:extLst>
              <a:ext uri="{FF2B5EF4-FFF2-40B4-BE49-F238E27FC236}">
                <a16:creationId xmlns:a16="http://schemas.microsoft.com/office/drawing/2014/main" id="{AA224929-0EC9-4A6D-8F59-780A1DB8C5E9}"/>
              </a:ext>
            </a:extLst>
          </p:cNvPr>
          <p:cNvSpPr/>
          <p:nvPr/>
        </p:nvSpPr>
        <p:spPr>
          <a:xfrm>
            <a:off x="8934449" y="2815737"/>
            <a:ext cx="752475" cy="581025"/>
          </a:xfrm>
          <a:prstGeom prst="ellipse">
            <a:avLst/>
          </a:prstGeom>
          <a:noFill/>
          <a:ln w="28575">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7007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18C75937-B197-4926-93CC-E7886F794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70" y="713451"/>
            <a:ext cx="7024755" cy="4546436"/>
          </a:xfrm>
          <a:prstGeom prst="rect">
            <a:avLst/>
          </a:prstGeom>
        </p:spPr>
      </p:pic>
      <p:sp>
        <p:nvSpPr>
          <p:cNvPr id="4" name="TextBox 3">
            <a:extLst>
              <a:ext uri="{FF2B5EF4-FFF2-40B4-BE49-F238E27FC236}">
                <a16:creationId xmlns:a16="http://schemas.microsoft.com/office/drawing/2014/main" id="{82150683-D46E-4374-815C-116DF3C64DFB}"/>
              </a:ext>
            </a:extLst>
          </p:cNvPr>
          <p:cNvSpPr txBox="1"/>
          <p:nvPr/>
        </p:nvSpPr>
        <p:spPr>
          <a:xfrm>
            <a:off x="1000125" y="123825"/>
            <a:ext cx="5981700" cy="369332"/>
          </a:xfrm>
          <a:prstGeom prst="rect">
            <a:avLst/>
          </a:prstGeom>
          <a:noFill/>
        </p:spPr>
        <p:txBody>
          <a:bodyPr wrap="square" rtlCol="0">
            <a:spAutoFit/>
          </a:bodyPr>
          <a:lstStyle/>
          <a:p>
            <a:r>
              <a:rPr lang="nb-NO" dirty="0" err="1"/>
              <a:t>Gerlachs</a:t>
            </a:r>
            <a:r>
              <a:rPr lang="nb-NO" dirty="0"/>
              <a:t> postkort 8. februar 1922 til Niels Bohr:</a:t>
            </a:r>
          </a:p>
        </p:txBody>
      </p:sp>
      <p:sp>
        <p:nvSpPr>
          <p:cNvPr id="5" name="TextBox 4">
            <a:extLst>
              <a:ext uri="{FF2B5EF4-FFF2-40B4-BE49-F238E27FC236}">
                <a16:creationId xmlns:a16="http://schemas.microsoft.com/office/drawing/2014/main" id="{64B4CBED-917D-410F-B0A9-82779010A8E3}"/>
              </a:ext>
            </a:extLst>
          </p:cNvPr>
          <p:cNvSpPr txBox="1"/>
          <p:nvPr/>
        </p:nvSpPr>
        <p:spPr>
          <a:xfrm>
            <a:off x="8115301" y="2486025"/>
            <a:ext cx="3738630" cy="1477328"/>
          </a:xfrm>
          <a:prstGeom prst="rect">
            <a:avLst/>
          </a:prstGeom>
          <a:noFill/>
        </p:spPr>
        <p:txBody>
          <a:bodyPr wrap="square" rtlCol="0">
            <a:spAutoFit/>
          </a:bodyPr>
          <a:lstStyle/>
          <a:p>
            <a:r>
              <a:rPr lang="nb-NO" dirty="0"/>
              <a:t>«Det eksperimentelle bevis på retningskvantisering. Vi gratulerer med bekreftelsen på Deres teori!</a:t>
            </a:r>
          </a:p>
          <a:p>
            <a:r>
              <a:rPr lang="nb-NO" dirty="0"/>
              <a:t>Med ærbødige hilsener,</a:t>
            </a:r>
          </a:p>
          <a:p>
            <a:r>
              <a:rPr lang="nb-NO" dirty="0"/>
              <a:t>Walther </a:t>
            </a:r>
            <a:r>
              <a:rPr lang="nb-NO" dirty="0" err="1"/>
              <a:t>Gerlach</a:t>
            </a:r>
            <a:r>
              <a:rPr lang="nb-NO" dirty="0"/>
              <a:t>»</a:t>
            </a:r>
          </a:p>
        </p:txBody>
      </p:sp>
      <p:sp>
        <p:nvSpPr>
          <p:cNvPr id="6" name="TextBox 5">
            <a:extLst>
              <a:ext uri="{FF2B5EF4-FFF2-40B4-BE49-F238E27FC236}">
                <a16:creationId xmlns:a16="http://schemas.microsoft.com/office/drawing/2014/main" id="{F18D2FC7-C647-4F26-8075-DDC711CE31D4}"/>
              </a:ext>
            </a:extLst>
          </p:cNvPr>
          <p:cNvSpPr txBox="1"/>
          <p:nvPr/>
        </p:nvSpPr>
        <p:spPr>
          <a:xfrm>
            <a:off x="409575" y="5695950"/>
            <a:ext cx="7810500" cy="369332"/>
          </a:xfrm>
          <a:prstGeom prst="rect">
            <a:avLst/>
          </a:prstGeom>
          <a:noFill/>
        </p:spPr>
        <p:txBody>
          <a:bodyPr wrap="square" rtlCol="0">
            <a:spAutoFit/>
          </a:bodyPr>
          <a:lstStyle/>
          <a:p>
            <a:r>
              <a:rPr lang="nb-NO" dirty="0"/>
              <a:t>«Sølv uten magnetfelt»					«med felt»</a:t>
            </a:r>
          </a:p>
        </p:txBody>
      </p:sp>
      <p:cxnSp>
        <p:nvCxnSpPr>
          <p:cNvPr id="7" name="Straight Arrow Connector 6">
            <a:extLst>
              <a:ext uri="{FF2B5EF4-FFF2-40B4-BE49-F238E27FC236}">
                <a16:creationId xmlns:a16="http://schemas.microsoft.com/office/drawing/2014/main" id="{03D35F93-F607-4DBB-9436-6592C9699F44}"/>
              </a:ext>
            </a:extLst>
          </p:cNvPr>
          <p:cNvCxnSpPr>
            <a:cxnSpLocks/>
          </p:cNvCxnSpPr>
          <p:nvPr/>
        </p:nvCxnSpPr>
        <p:spPr>
          <a:xfrm flipH="1" flipV="1">
            <a:off x="895350" y="3429000"/>
            <a:ext cx="1143001" cy="2266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D6D48DF5-DF29-4773-B82D-B6C81960FEF3}"/>
              </a:ext>
            </a:extLst>
          </p:cNvPr>
          <p:cNvCxnSpPr>
            <a:cxnSpLocks/>
          </p:cNvCxnSpPr>
          <p:nvPr/>
        </p:nvCxnSpPr>
        <p:spPr>
          <a:xfrm flipH="1" flipV="1">
            <a:off x="7058025" y="3114675"/>
            <a:ext cx="180977" cy="25812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748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with low confidence">
            <a:extLst>
              <a:ext uri="{FF2B5EF4-FFF2-40B4-BE49-F238E27FC236}">
                <a16:creationId xmlns:a16="http://schemas.microsoft.com/office/drawing/2014/main" id="{E03BF6A3-B680-43FB-A95C-E6E5F8680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92" y="1390528"/>
            <a:ext cx="3206915" cy="4724643"/>
          </a:xfrm>
          <a:prstGeom prst="rect">
            <a:avLst/>
          </a:prstGeom>
        </p:spPr>
      </p:pic>
      <p:sp>
        <p:nvSpPr>
          <p:cNvPr id="4" name="TextBox 3">
            <a:extLst>
              <a:ext uri="{FF2B5EF4-FFF2-40B4-BE49-F238E27FC236}">
                <a16:creationId xmlns:a16="http://schemas.microsoft.com/office/drawing/2014/main" id="{D2842F54-8D70-448F-9A8C-8468F51792F9}"/>
              </a:ext>
            </a:extLst>
          </p:cNvPr>
          <p:cNvSpPr txBox="1"/>
          <p:nvPr/>
        </p:nvSpPr>
        <p:spPr>
          <a:xfrm>
            <a:off x="1181100" y="209550"/>
            <a:ext cx="9715500" cy="738664"/>
          </a:xfrm>
          <a:prstGeom prst="rect">
            <a:avLst/>
          </a:prstGeom>
          <a:noFill/>
        </p:spPr>
        <p:txBody>
          <a:bodyPr wrap="square" rtlCol="0">
            <a:spAutoFit/>
          </a:bodyPr>
          <a:lstStyle/>
          <a:p>
            <a:r>
              <a:rPr lang="nb-NO" sz="1400" dirty="0"/>
              <a:t>I 1925 foreslo hollenderne Samuel </a:t>
            </a:r>
            <a:r>
              <a:rPr lang="nb-NO" sz="1400" dirty="0" err="1"/>
              <a:t>Goudsmit</a:t>
            </a:r>
            <a:r>
              <a:rPr lang="nb-NO" sz="1400" dirty="0"/>
              <a:t> (1902-1978) og George </a:t>
            </a:r>
            <a:r>
              <a:rPr lang="nb-NO" sz="1400" dirty="0" err="1"/>
              <a:t>Uhlenbeck</a:t>
            </a:r>
            <a:r>
              <a:rPr lang="nb-NO" sz="1400" dirty="0"/>
              <a:t> (1900-1988) at elektronet har en kvantisert «indre dreieimpuls» – et </a:t>
            </a:r>
            <a:r>
              <a:rPr lang="nb-NO" sz="1400" i="1" dirty="0"/>
              <a:t>spinn</a:t>
            </a:r>
            <a:r>
              <a:rPr lang="nb-NO" sz="1400" dirty="0"/>
              <a:t>. Bakgrunnen for ideen var </a:t>
            </a:r>
            <a:r>
              <a:rPr lang="nb-NO" sz="1400" i="1" dirty="0"/>
              <a:t>ikke</a:t>
            </a:r>
            <a:r>
              <a:rPr lang="nb-NO" sz="1400" dirty="0"/>
              <a:t> </a:t>
            </a:r>
            <a:r>
              <a:rPr lang="nb-NO" sz="1400" dirty="0" err="1"/>
              <a:t>Stern</a:t>
            </a:r>
            <a:r>
              <a:rPr lang="nb-NO" sz="1400" dirty="0"/>
              <a:t>-</a:t>
            </a:r>
            <a:r>
              <a:rPr lang="nb-NO" sz="1400" dirty="0" err="1"/>
              <a:t>Gerlach</a:t>
            </a:r>
            <a:r>
              <a:rPr lang="nb-NO" sz="1400" dirty="0"/>
              <a:t>-eksperimentet (som de tilsynelatende ikke kjente til), men spektrallinjer i ulike eksperimenter som man ikke fikk til å stemme med rådende teori. </a:t>
            </a:r>
          </a:p>
        </p:txBody>
      </p:sp>
      <p:pic>
        <p:nvPicPr>
          <p:cNvPr id="6" name="Picture 5" descr="A person wearing a tie&#10;&#10;Description automatically generated with low confidence">
            <a:extLst>
              <a:ext uri="{FF2B5EF4-FFF2-40B4-BE49-F238E27FC236}">
                <a16:creationId xmlns:a16="http://schemas.microsoft.com/office/drawing/2014/main" id="{23315D52-A5DA-4CEB-B68A-E5B36C0E4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575" y="1025977"/>
            <a:ext cx="1843995" cy="2199625"/>
          </a:xfrm>
          <a:prstGeom prst="rect">
            <a:avLst/>
          </a:prstGeom>
        </p:spPr>
      </p:pic>
      <p:pic>
        <p:nvPicPr>
          <p:cNvPr id="8" name="Picture 7" descr="A person with white hair&#10;&#10;Description automatically generated with low confidence">
            <a:extLst>
              <a:ext uri="{FF2B5EF4-FFF2-40B4-BE49-F238E27FC236}">
                <a16:creationId xmlns:a16="http://schemas.microsoft.com/office/drawing/2014/main" id="{8978F837-48DA-4CBE-BC8F-E650FF49A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145" y="3670329"/>
            <a:ext cx="1581150" cy="1880286"/>
          </a:xfrm>
          <a:prstGeom prst="rect">
            <a:avLst/>
          </a:prstGeom>
        </p:spPr>
      </p:pic>
      <p:sp>
        <p:nvSpPr>
          <p:cNvPr id="9" name="TextBox 8">
            <a:extLst>
              <a:ext uri="{FF2B5EF4-FFF2-40B4-BE49-F238E27FC236}">
                <a16:creationId xmlns:a16="http://schemas.microsoft.com/office/drawing/2014/main" id="{005673B2-890A-4D56-B42C-EF6C64EDEC57}"/>
              </a:ext>
            </a:extLst>
          </p:cNvPr>
          <p:cNvSpPr txBox="1"/>
          <p:nvPr/>
        </p:nvSpPr>
        <p:spPr>
          <a:xfrm>
            <a:off x="8791575" y="3273227"/>
            <a:ext cx="2105025" cy="307777"/>
          </a:xfrm>
          <a:prstGeom prst="rect">
            <a:avLst/>
          </a:prstGeom>
          <a:noFill/>
        </p:spPr>
        <p:txBody>
          <a:bodyPr wrap="square" rtlCol="0">
            <a:spAutoFit/>
          </a:bodyPr>
          <a:lstStyle/>
          <a:p>
            <a:r>
              <a:rPr lang="nb-NO" sz="1400" dirty="0"/>
              <a:t>George </a:t>
            </a:r>
            <a:r>
              <a:rPr lang="nb-NO" sz="1400" dirty="0" err="1"/>
              <a:t>Uhlenbeck</a:t>
            </a:r>
            <a:endParaRPr lang="nb-NO" sz="1400" dirty="0"/>
          </a:p>
        </p:txBody>
      </p:sp>
      <p:sp>
        <p:nvSpPr>
          <p:cNvPr id="10" name="TextBox 9">
            <a:extLst>
              <a:ext uri="{FF2B5EF4-FFF2-40B4-BE49-F238E27FC236}">
                <a16:creationId xmlns:a16="http://schemas.microsoft.com/office/drawing/2014/main" id="{C15690DD-BC2F-439E-817E-9175C98C8FC8}"/>
              </a:ext>
            </a:extLst>
          </p:cNvPr>
          <p:cNvSpPr txBox="1"/>
          <p:nvPr/>
        </p:nvSpPr>
        <p:spPr>
          <a:xfrm>
            <a:off x="7860959" y="5624551"/>
            <a:ext cx="3705225" cy="646331"/>
          </a:xfrm>
          <a:prstGeom prst="rect">
            <a:avLst/>
          </a:prstGeom>
          <a:noFill/>
        </p:spPr>
        <p:txBody>
          <a:bodyPr wrap="square" rtlCol="0">
            <a:spAutoFit/>
          </a:bodyPr>
          <a:lstStyle/>
          <a:p>
            <a:r>
              <a:rPr lang="nb-NO" sz="1200" dirty="0"/>
              <a:t>Per Chr Hemmer (1933-2022) var Post Doc (Research </a:t>
            </a:r>
            <a:r>
              <a:rPr lang="nb-NO" sz="1200" dirty="0" err="1"/>
              <a:t>Associate</a:t>
            </a:r>
            <a:r>
              <a:rPr lang="nb-NO" sz="1200" dirty="0"/>
              <a:t>) hos </a:t>
            </a:r>
            <a:r>
              <a:rPr lang="nb-NO" sz="1200" dirty="0" err="1"/>
              <a:t>Uhlenbeck</a:t>
            </a:r>
            <a:r>
              <a:rPr lang="nb-NO" sz="1200" dirty="0"/>
              <a:t> ved The Rockefeller </a:t>
            </a:r>
            <a:r>
              <a:rPr lang="nb-NO" sz="1200" dirty="0" err="1"/>
              <a:t>Institute</a:t>
            </a:r>
            <a:r>
              <a:rPr lang="nb-NO" sz="1200" dirty="0"/>
              <a:t> i New York på begynnelsen av 60-tallet.</a:t>
            </a:r>
          </a:p>
        </p:txBody>
      </p:sp>
      <p:sp>
        <p:nvSpPr>
          <p:cNvPr id="11" name="TextBox 10">
            <a:extLst>
              <a:ext uri="{FF2B5EF4-FFF2-40B4-BE49-F238E27FC236}">
                <a16:creationId xmlns:a16="http://schemas.microsoft.com/office/drawing/2014/main" id="{2ACEF054-1114-44ED-9757-EF20AD50AFF1}"/>
              </a:ext>
            </a:extLst>
          </p:cNvPr>
          <p:cNvSpPr txBox="1"/>
          <p:nvPr/>
        </p:nvSpPr>
        <p:spPr>
          <a:xfrm>
            <a:off x="4492542" y="1425773"/>
            <a:ext cx="3206915" cy="2893100"/>
          </a:xfrm>
          <a:prstGeom prst="rect">
            <a:avLst/>
          </a:prstGeom>
          <a:noFill/>
        </p:spPr>
        <p:txBody>
          <a:bodyPr wrap="square" rtlCol="0">
            <a:spAutoFit/>
          </a:bodyPr>
          <a:lstStyle/>
          <a:p>
            <a:r>
              <a:rPr lang="en-US" sz="1400" b="0" i="0" u="none" strike="noStrike" baseline="0" dirty="0">
                <a:solidFill>
                  <a:srgbClr val="000000"/>
                </a:solidFill>
                <a:latin typeface="Times New Roman" panose="02020603050405020304" pitchFamily="18" charset="0"/>
              </a:rPr>
              <a:t>“What the historians forget - and also the physicists - is that in the discoveries in physics chance, luck plays a very, very great role. Of course, we do not always recognize this. If someone is rich, then he says "Yes, I have been clever, that is why I am rich"! And the same is being said of someone who does something in physics "yes, a really clever guy.....". Admittedly, there are cases like Heisenberg, Dirac and Einstein, there are some exceptions. But for most of us luck plays a very important role and that should not be forgotten.”</a:t>
            </a:r>
            <a:endParaRPr lang="nb-NO" sz="1400" dirty="0"/>
          </a:p>
        </p:txBody>
      </p:sp>
      <p:sp>
        <p:nvSpPr>
          <p:cNvPr id="12" name="TextBox 11">
            <a:extLst>
              <a:ext uri="{FF2B5EF4-FFF2-40B4-BE49-F238E27FC236}">
                <a16:creationId xmlns:a16="http://schemas.microsoft.com/office/drawing/2014/main" id="{5BF55640-EA76-456F-AF96-D69607BB1423}"/>
              </a:ext>
            </a:extLst>
          </p:cNvPr>
          <p:cNvSpPr txBox="1"/>
          <p:nvPr/>
        </p:nvSpPr>
        <p:spPr>
          <a:xfrm>
            <a:off x="4492542" y="4400550"/>
            <a:ext cx="2860758" cy="2031325"/>
          </a:xfrm>
          <a:prstGeom prst="rect">
            <a:avLst/>
          </a:prstGeom>
          <a:noFill/>
        </p:spPr>
        <p:txBody>
          <a:bodyPr wrap="square" rtlCol="0">
            <a:spAutoFit/>
          </a:bodyPr>
          <a:lstStyle/>
          <a:p>
            <a:r>
              <a:rPr lang="en-US" sz="1400" b="0" i="0" u="none" strike="noStrike" baseline="0" dirty="0">
                <a:solidFill>
                  <a:srgbClr val="000000"/>
                </a:solidFill>
                <a:latin typeface="Times New Roman" panose="02020603050405020304" pitchFamily="18" charset="0"/>
              </a:rPr>
              <a:t>“When the day came I had to tell </a:t>
            </a:r>
            <a:r>
              <a:rPr lang="en-US" sz="1400" b="0" i="0" u="none" strike="noStrike" baseline="0" dirty="0" err="1">
                <a:solidFill>
                  <a:srgbClr val="000000"/>
                </a:solidFill>
                <a:latin typeface="Times New Roman" panose="02020603050405020304" pitchFamily="18" charset="0"/>
              </a:rPr>
              <a:t>Uhlenbeck</a:t>
            </a:r>
            <a:r>
              <a:rPr lang="en-US" sz="1400" b="0" i="0" u="none" strike="noStrike" baseline="0" dirty="0">
                <a:solidFill>
                  <a:srgbClr val="000000"/>
                </a:solidFill>
                <a:latin typeface="Times New Roman" panose="02020603050405020304" pitchFamily="18" charset="0"/>
              </a:rPr>
              <a:t> about the Pauli principle - of course using my own quantum numbers - then he said to me: "But don't you see what this implies? It means that there is a fourth degree of freedom for the electron. It means that the electron has a spin, that it rotates!" </a:t>
            </a:r>
            <a:endParaRPr lang="nb-NO" sz="1400" dirty="0"/>
          </a:p>
        </p:txBody>
      </p:sp>
    </p:spTree>
    <p:extLst>
      <p:ext uri="{BB962C8B-B14F-4D97-AF65-F5344CB8AC3E}">
        <p14:creationId xmlns:p14="http://schemas.microsoft.com/office/powerpoint/2010/main" val="166864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43417-2D8E-4B5F-A45F-0E9BF4A22AF3}"/>
              </a:ext>
            </a:extLst>
          </p:cNvPr>
          <p:cNvSpPr txBox="1"/>
          <p:nvPr/>
        </p:nvSpPr>
        <p:spPr>
          <a:xfrm>
            <a:off x="1574061" y="1448022"/>
            <a:ext cx="7857017" cy="3693319"/>
          </a:xfrm>
          <a:prstGeom prst="rect">
            <a:avLst/>
          </a:prstGeom>
          <a:noFill/>
        </p:spPr>
        <p:txBody>
          <a:bodyPr wrap="square" rtlCol="0">
            <a:spAutoFit/>
          </a:bodyPr>
          <a:lstStyle/>
          <a:p>
            <a:r>
              <a:rPr lang="nb-NO" sz="2400" dirty="0"/>
              <a:t>Litteratur:</a:t>
            </a:r>
          </a:p>
          <a:p>
            <a:endParaRPr lang="nb-NO" sz="2400" dirty="0"/>
          </a:p>
          <a:p>
            <a:pPr marL="285750" indent="-285750">
              <a:buFont typeface="Arial" panose="020B0604020202020204" pitchFamily="34" charset="0"/>
              <a:buChar char="•"/>
            </a:pPr>
            <a:r>
              <a:rPr lang="nb-NO" sz="2400" dirty="0"/>
              <a:t>«</a:t>
            </a:r>
            <a:r>
              <a:rPr lang="nb-NO" sz="2400" dirty="0" err="1"/>
              <a:t>Stern</a:t>
            </a:r>
            <a:r>
              <a:rPr lang="nb-NO" sz="2400" dirty="0"/>
              <a:t> and </a:t>
            </a:r>
            <a:r>
              <a:rPr lang="nb-NO" sz="2400" dirty="0" err="1"/>
              <a:t>Gerlach</a:t>
            </a:r>
            <a:r>
              <a:rPr lang="nb-NO" sz="2400" dirty="0"/>
              <a:t>: How a Bad </a:t>
            </a:r>
            <a:r>
              <a:rPr lang="nb-NO" sz="2400" dirty="0" err="1"/>
              <a:t>Cigar</a:t>
            </a:r>
            <a:r>
              <a:rPr lang="nb-NO" sz="2400" dirty="0"/>
              <a:t> </a:t>
            </a:r>
            <a:r>
              <a:rPr lang="nb-NO" sz="2400" dirty="0" err="1"/>
              <a:t>Helped</a:t>
            </a:r>
            <a:r>
              <a:rPr lang="nb-NO" sz="2400" dirty="0"/>
              <a:t> </a:t>
            </a:r>
            <a:r>
              <a:rPr lang="nb-NO" sz="2400" dirty="0" err="1"/>
              <a:t>Reorient</a:t>
            </a:r>
            <a:r>
              <a:rPr lang="nb-NO" sz="2400" dirty="0"/>
              <a:t> Atomic </a:t>
            </a:r>
            <a:r>
              <a:rPr lang="nb-NO" sz="2400" dirty="0" err="1"/>
              <a:t>Physics</a:t>
            </a:r>
            <a:r>
              <a:rPr lang="nb-NO" sz="2400" dirty="0"/>
              <a:t>», Friedrich and </a:t>
            </a:r>
            <a:r>
              <a:rPr lang="nb-NO" sz="2400" dirty="0" err="1"/>
              <a:t>Herschbach</a:t>
            </a:r>
            <a:r>
              <a:rPr lang="nb-NO" sz="2400" dirty="0"/>
              <a:t>, </a:t>
            </a:r>
            <a:r>
              <a:rPr lang="nb-NO" sz="2400" dirty="0" err="1"/>
              <a:t>Physics</a:t>
            </a:r>
            <a:r>
              <a:rPr lang="nb-NO" sz="2400" dirty="0"/>
              <a:t> </a:t>
            </a:r>
            <a:r>
              <a:rPr lang="nb-NO" sz="2400" dirty="0" err="1"/>
              <a:t>Today</a:t>
            </a:r>
            <a:r>
              <a:rPr lang="nb-NO" sz="2400" dirty="0"/>
              <a:t> </a:t>
            </a:r>
            <a:r>
              <a:rPr lang="nb-NO" sz="2400" b="1" dirty="0"/>
              <a:t>56</a:t>
            </a:r>
            <a:r>
              <a:rPr lang="nb-NO" sz="2400" dirty="0"/>
              <a:t>, 12, 53 (2003)</a:t>
            </a:r>
          </a:p>
          <a:p>
            <a:pPr marL="285750" indent="-285750">
              <a:buFont typeface="Arial" panose="020B0604020202020204" pitchFamily="34" charset="0"/>
              <a:buChar char="•"/>
            </a:pPr>
            <a:r>
              <a:rPr lang="nb-NO" sz="2400" dirty="0"/>
              <a:t>«</a:t>
            </a:r>
            <a:r>
              <a:rPr lang="nb-NO" sz="2400" dirty="0" err="1"/>
              <a:t>Goudsmit</a:t>
            </a:r>
            <a:r>
              <a:rPr lang="nb-NO" sz="2400" dirty="0"/>
              <a:t> </a:t>
            </a:r>
            <a:r>
              <a:rPr lang="nb-NO" sz="2400" dirty="0" err="1"/>
              <a:t>on</a:t>
            </a:r>
            <a:r>
              <a:rPr lang="nb-NO" sz="2400" dirty="0"/>
              <a:t> </a:t>
            </a:r>
            <a:r>
              <a:rPr lang="nb-NO" sz="2400" dirty="0" err="1"/>
              <a:t>the</a:t>
            </a:r>
            <a:r>
              <a:rPr lang="nb-NO" sz="2400" dirty="0"/>
              <a:t> </a:t>
            </a:r>
            <a:r>
              <a:rPr lang="nb-NO" sz="2400" dirty="0" err="1"/>
              <a:t>discovery</a:t>
            </a:r>
            <a:r>
              <a:rPr lang="nb-NO" sz="2400" dirty="0"/>
              <a:t> </a:t>
            </a:r>
            <a:r>
              <a:rPr lang="nb-NO" sz="2400" dirty="0" err="1"/>
              <a:t>of</a:t>
            </a:r>
            <a:r>
              <a:rPr lang="nb-NO" sz="2400" dirty="0"/>
              <a:t> </a:t>
            </a:r>
            <a:r>
              <a:rPr lang="nb-NO" sz="2400" dirty="0" err="1"/>
              <a:t>electron</a:t>
            </a:r>
            <a:r>
              <a:rPr lang="nb-NO" sz="2400" dirty="0"/>
              <a:t> </a:t>
            </a:r>
            <a:r>
              <a:rPr lang="nb-NO" sz="2400" dirty="0" err="1"/>
              <a:t>spin</a:t>
            </a:r>
            <a:r>
              <a:rPr lang="nb-NO" sz="2400" dirty="0"/>
              <a:t>» (google!)</a:t>
            </a:r>
          </a:p>
          <a:p>
            <a:pPr marL="285750" indent="-285750">
              <a:buFont typeface="Arial" panose="020B0604020202020204" pitchFamily="34" charset="0"/>
              <a:buChar char="•"/>
            </a:pPr>
            <a:r>
              <a:rPr lang="nb-NO" sz="2400" dirty="0"/>
              <a:t>«George </a:t>
            </a:r>
            <a:r>
              <a:rPr lang="nb-NO" sz="2400" dirty="0" err="1"/>
              <a:t>Uhlenbeck</a:t>
            </a:r>
            <a:r>
              <a:rPr lang="nb-NO" sz="2400" dirty="0"/>
              <a:t> and </a:t>
            </a:r>
            <a:r>
              <a:rPr lang="nb-NO" sz="2400" dirty="0" err="1"/>
              <a:t>the</a:t>
            </a:r>
            <a:r>
              <a:rPr lang="nb-NO" sz="2400" dirty="0"/>
              <a:t> </a:t>
            </a:r>
            <a:r>
              <a:rPr lang="nb-NO" sz="2400" dirty="0" err="1"/>
              <a:t>Discovery</a:t>
            </a:r>
            <a:r>
              <a:rPr lang="nb-NO" sz="2400" dirty="0"/>
              <a:t> </a:t>
            </a:r>
            <a:r>
              <a:rPr lang="nb-NO" sz="2400" dirty="0" err="1"/>
              <a:t>of</a:t>
            </a:r>
            <a:r>
              <a:rPr lang="nb-NO" sz="2400" dirty="0"/>
              <a:t> Electron Spin», A. Pais, </a:t>
            </a:r>
            <a:r>
              <a:rPr lang="nb-NO" sz="2400" dirty="0" err="1"/>
              <a:t>Physics</a:t>
            </a:r>
            <a:r>
              <a:rPr lang="nb-NO" sz="2400" dirty="0"/>
              <a:t> </a:t>
            </a:r>
            <a:r>
              <a:rPr lang="nb-NO" sz="2400" dirty="0" err="1"/>
              <a:t>Today</a:t>
            </a:r>
            <a:r>
              <a:rPr lang="nb-NO" sz="2400" dirty="0"/>
              <a:t> </a:t>
            </a:r>
            <a:r>
              <a:rPr lang="nb-NO" sz="2400" b="1" dirty="0"/>
              <a:t>42</a:t>
            </a:r>
            <a:r>
              <a:rPr lang="nb-NO" sz="2400" dirty="0"/>
              <a:t>, 12, 34 (1989)</a:t>
            </a:r>
          </a:p>
          <a:p>
            <a:pPr marL="285750" indent="-285750">
              <a:buFont typeface="Arial" panose="020B0604020202020204" pitchFamily="34" charset="0"/>
              <a:buChar char="•"/>
            </a:pPr>
            <a:r>
              <a:rPr lang="nb-NO" sz="2400" dirty="0"/>
              <a:t>…og referanser i disse artiklene</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1986334188"/>
      </p:ext>
    </p:extLst>
  </p:cSld>
  <p:clrMapOvr>
    <a:masterClrMapping/>
  </p:clrMapOvr>
</p:sld>
</file>

<file path=ppt/theme/theme1.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0</TotalTime>
  <Words>652</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Bierstadt</vt:lpstr>
      <vt:lpstr>NewCenturySchlbk-Roman</vt:lpstr>
      <vt:lpstr>Optima</vt:lpstr>
      <vt:lpstr>Optima-Bold</vt:lpstr>
      <vt:lpstr>Times New Roman</vt:lpstr>
      <vt:lpstr>BevelVTI</vt:lpstr>
      <vt:lpstr>Stern-Gerlach-Eksperimentet 100 år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Stern-Gerlach-Eksperimentet 100 år</dc:title>
  <dc:creator>Jon Andreas Støvneng</dc:creator>
  <cp:lastModifiedBy>Jon Andreas Støvneng</cp:lastModifiedBy>
  <cp:revision>34</cp:revision>
  <dcterms:created xsi:type="dcterms:W3CDTF">2021-11-15T05:54:18Z</dcterms:created>
  <dcterms:modified xsi:type="dcterms:W3CDTF">2022-11-06T13:58:30Z</dcterms:modified>
</cp:coreProperties>
</file>