
<file path=[Content_Types].xml><?xml version="1.0" encoding="utf-8"?>
<Types xmlns="http://schemas.openxmlformats.org/package/2006/content-types"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nb-N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998" y="-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image" Target="../media/image1.wmf"/><Relationship Id="rId4" Type="http://schemas.openxmlformats.org/officeDocument/2006/relationships/image" Target="../media/image4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wmf"/><Relationship Id="rId1" Type="http://schemas.openxmlformats.org/officeDocument/2006/relationships/image" Target="../media/image5.wmf"/><Relationship Id="rId6" Type="http://schemas.openxmlformats.org/officeDocument/2006/relationships/image" Target="../media/image10.wmf"/><Relationship Id="rId5" Type="http://schemas.openxmlformats.org/officeDocument/2006/relationships/image" Target="../media/image9.wmf"/><Relationship Id="rId4" Type="http://schemas.openxmlformats.org/officeDocument/2006/relationships/image" Target="../media/image8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2.wmf"/><Relationship Id="rId1" Type="http://schemas.openxmlformats.org/officeDocument/2006/relationships/image" Target="../media/image11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5.wmf"/><Relationship Id="rId1" Type="http://schemas.openxmlformats.org/officeDocument/2006/relationships/image" Target="../media/image14.wmf"/><Relationship Id="rId5" Type="http://schemas.openxmlformats.org/officeDocument/2006/relationships/image" Target="../media/image18.wmf"/><Relationship Id="rId4" Type="http://schemas.openxmlformats.org/officeDocument/2006/relationships/image" Target="../media/image17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2" Type="http://schemas.openxmlformats.org/officeDocument/2006/relationships/image" Target="../media/image20.wmf"/><Relationship Id="rId1" Type="http://schemas.openxmlformats.org/officeDocument/2006/relationships/image" Target="../media/image19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Undertit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b-NO" smtClean="0"/>
              <a:t>Klikk for å redigere undertittelstil i malen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1CB3D-6609-4561-B39F-C0BFB4CFD2F9}" type="datetimeFigureOut">
              <a:rPr lang="nb-NO" smtClean="0"/>
              <a:t>05.09.2016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15504-797B-48BF-9BBE-9EDECE9A6EFD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8877543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Loddret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1CB3D-6609-4561-B39F-C0BFB4CFD2F9}" type="datetimeFigureOut">
              <a:rPr lang="nb-NO" smtClean="0"/>
              <a:t>05.09.2016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15504-797B-48BF-9BBE-9EDECE9A6EFD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4069827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drett tit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drett tit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1CB3D-6609-4561-B39F-C0BFB4CFD2F9}" type="datetimeFigureOut">
              <a:rPr lang="nb-NO" smtClean="0"/>
              <a:t>05.09.2016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15504-797B-48BF-9BBE-9EDECE9A6EFD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82961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1CB3D-6609-4561-B39F-C0BFB4CFD2F9}" type="datetimeFigureOut">
              <a:rPr lang="nb-NO" smtClean="0"/>
              <a:t>05.09.2016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15504-797B-48BF-9BBE-9EDECE9A6EFD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0181377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Del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1CB3D-6609-4561-B39F-C0BFB4CFD2F9}" type="datetimeFigureOut">
              <a:rPr lang="nb-NO" smtClean="0"/>
              <a:t>05.09.2016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15504-797B-48BF-9BBE-9EDECE9A6EFD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4928097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1CB3D-6609-4561-B39F-C0BFB4CFD2F9}" type="datetimeFigureOut">
              <a:rPr lang="nb-NO" smtClean="0"/>
              <a:t>05.09.2016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15504-797B-48BF-9BBE-9EDECE9A6EFD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8988056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5" name="Plassholder f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6" name="Plassholder for innhol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7" name="Plassholder for dato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1CB3D-6609-4561-B39F-C0BFB4CFD2F9}" type="datetimeFigureOut">
              <a:rPr lang="nb-NO" smtClean="0"/>
              <a:t>05.09.2016</a:t>
            </a:fld>
            <a:endParaRPr lang="nb-NO"/>
          </a:p>
        </p:txBody>
      </p:sp>
      <p:sp>
        <p:nvSpPr>
          <p:cNvPr id="8" name="Plassholder for bunn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9" name="Plassholder for lysbilde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15504-797B-48BF-9BBE-9EDECE9A6EFD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8910250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dato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1CB3D-6609-4561-B39F-C0BFB4CFD2F9}" type="datetimeFigureOut">
              <a:rPr lang="nb-NO" smtClean="0"/>
              <a:t>05.09.2016</a:t>
            </a:fld>
            <a:endParaRPr lang="nb-NO"/>
          </a:p>
        </p:txBody>
      </p:sp>
      <p:sp>
        <p:nvSpPr>
          <p:cNvPr id="4" name="Plassholder for bunn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5" name="Plassholder for lysbil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15504-797B-48BF-9BBE-9EDECE9A6EFD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7422105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dato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1CB3D-6609-4561-B39F-C0BFB4CFD2F9}" type="datetimeFigureOut">
              <a:rPr lang="nb-NO" smtClean="0"/>
              <a:t>05.09.2016</a:t>
            </a:fld>
            <a:endParaRPr lang="nb-NO"/>
          </a:p>
        </p:txBody>
      </p:sp>
      <p:sp>
        <p:nvSpPr>
          <p:cNvPr id="3" name="Plassholder for bunn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15504-797B-48BF-9BBE-9EDECE9A6EFD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0633620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hold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1CB3D-6609-4561-B39F-C0BFB4CFD2F9}" type="datetimeFigureOut">
              <a:rPr lang="nb-NO" smtClean="0"/>
              <a:t>05.09.2016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15504-797B-48BF-9BBE-9EDECE9A6EFD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3366012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e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bild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b-NO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1CB3D-6609-4561-B39F-C0BFB4CFD2F9}" type="datetimeFigureOut">
              <a:rPr lang="nb-NO" smtClean="0"/>
              <a:t>05.09.2016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15504-797B-48BF-9BBE-9EDECE9A6EFD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7560196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it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01CB3D-6609-4561-B39F-C0BFB4CFD2F9}" type="datetimeFigureOut">
              <a:rPr lang="nb-NO" smtClean="0"/>
              <a:t>05.09.2016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215504-797B-48BF-9BBE-9EDECE9A6EFD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3640921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wmf"/><Relationship Id="rId5" Type="http://schemas.openxmlformats.org/officeDocument/2006/relationships/oleObject" Target="../embeddings/oleObject2.bin"/><Relationship Id="rId10" Type="http://schemas.openxmlformats.org/officeDocument/2006/relationships/image" Target="../media/image4.wmf"/><Relationship Id="rId4" Type="http://schemas.openxmlformats.org/officeDocument/2006/relationships/image" Target="../media/image1.wmf"/><Relationship Id="rId9" Type="http://schemas.openxmlformats.org/officeDocument/2006/relationships/oleObject" Target="../embeddings/oleObject4.bin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wmf"/><Relationship Id="rId13" Type="http://schemas.openxmlformats.org/officeDocument/2006/relationships/oleObject" Target="../embeddings/oleObject10.bin"/><Relationship Id="rId3" Type="http://schemas.openxmlformats.org/officeDocument/2006/relationships/oleObject" Target="../embeddings/oleObject5.bin"/><Relationship Id="rId7" Type="http://schemas.openxmlformats.org/officeDocument/2006/relationships/oleObject" Target="../embeddings/oleObject7.bin"/><Relationship Id="rId12" Type="http://schemas.openxmlformats.org/officeDocument/2006/relationships/image" Target="../media/image9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6.wmf"/><Relationship Id="rId11" Type="http://schemas.openxmlformats.org/officeDocument/2006/relationships/oleObject" Target="../embeddings/oleObject9.bin"/><Relationship Id="rId5" Type="http://schemas.openxmlformats.org/officeDocument/2006/relationships/oleObject" Target="../embeddings/oleObject6.bin"/><Relationship Id="rId10" Type="http://schemas.openxmlformats.org/officeDocument/2006/relationships/image" Target="../media/image8.wmf"/><Relationship Id="rId4" Type="http://schemas.openxmlformats.org/officeDocument/2006/relationships/image" Target="../media/image5.wmf"/><Relationship Id="rId9" Type="http://schemas.openxmlformats.org/officeDocument/2006/relationships/oleObject" Target="../embeddings/oleObject8.bin"/><Relationship Id="rId14" Type="http://schemas.openxmlformats.org/officeDocument/2006/relationships/image" Target="../media/image10.w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wmf"/><Relationship Id="rId3" Type="http://schemas.openxmlformats.org/officeDocument/2006/relationships/oleObject" Target="../embeddings/oleObject11.bin"/><Relationship Id="rId7" Type="http://schemas.openxmlformats.org/officeDocument/2006/relationships/oleObject" Target="../embeddings/oleObject13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2.wmf"/><Relationship Id="rId5" Type="http://schemas.openxmlformats.org/officeDocument/2006/relationships/oleObject" Target="../embeddings/oleObject12.bin"/><Relationship Id="rId4" Type="http://schemas.openxmlformats.org/officeDocument/2006/relationships/image" Target="../media/image11.w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wmf"/><Relationship Id="rId3" Type="http://schemas.openxmlformats.org/officeDocument/2006/relationships/oleObject" Target="../embeddings/oleObject14.bin"/><Relationship Id="rId7" Type="http://schemas.openxmlformats.org/officeDocument/2006/relationships/oleObject" Target="../embeddings/oleObject16.bin"/><Relationship Id="rId12" Type="http://schemas.openxmlformats.org/officeDocument/2006/relationships/image" Target="../media/image18.w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5.wmf"/><Relationship Id="rId11" Type="http://schemas.openxmlformats.org/officeDocument/2006/relationships/oleObject" Target="../embeddings/oleObject18.bin"/><Relationship Id="rId5" Type="http://schemas.openxmlformats.org/officeDocument/2006/relationships/oleObject" Target="../embeddings/oleObject15.bin"/><Relationship Id="rId10" Type="http://schemas.openxmlformats.org/officeDocument/2006/relationships/image" Target="../media/image17.wmf"/><Relationship Id="rId4" Type="http://schemas.openxmlformats.org/officeDocument/2006/relationships/image" Target="../media/image14.wmf"/><Relationship Id="rId9" Type="http://schemas.openxmlformats.org/officeDocument/2006/relationships/oleObject" Target="../embeddings/oleObject17.bin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wmf"/><Relationship Id="rId3" Type="http://schemas.openxmlformats.org/officeDocument/2006/relationships/oleObject" Target="../embeddings/oleObject19.bin"/><Relationship Id="rId7" Type="http://schemas.openxmlformats.org/officeDocument/2006/relationships/oleObject" Target="../embeddings/oleObject2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20.wmf"/><Relationship Id="rId5" Type="http://schemas.openxmlformats.org/officeDocument/2006/relationships/oleObject" Target="../embeddings/oleObject20.bin"/><Relationship Id="rId4" Type="http://schemas.openxmlformats.org/officeDocument/2006/relationships/image" Target="../media/image19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b-NO" dirty="0" smtClean="0"/>
              <a:t>Matematikk i elektromagnetisme</a:t>
            </a:r>
            <a:endParaRPr lang="nb-NO" dirty="0"/>
          </a:p>
        </p:txBody>
      </p:sp>
      <p:sp>
        <p:nvSpPr>
          <p:cNvPr id="3" name="Undertit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b-NO" dirty="0" smtClean="0"/>
              <a:t>FY6017 – 1.samling</a:t>
            </a:r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1764544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smtClean="0"/>
              <a:t>Vektorregning</a:t>
            </a:r>
            <a:endParaRPr lang="nb-NO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b-NO" sz="2000" dirty="0" smtClean="0"/>
              <a:t>Notasjon:</a:t>
            </a:r>
            <a:r>
              <a:rPr lang="nb-NO" dirty="0" smtClean="0"/>
              <a:t>				</a:t>
            </a:r>
          </a:p>
          <a:p>
            <a:pPr marL="0" indent="0">
              <a:buNone/>
            </a:pPr>
            <a:r>
              <a:rPr lang="nb-NO" dirty="0"/>
              <a:t>	</a:t>
            </a:r>
            <a:r>
              <a:rPr lang="nb-NO" sz="2000" dirty="0" smtClean="0"/>
              <a:t>Vektorer kan også angis med </a:t>
            </a:r>
            <a:r>
              <a:rPr lang="nb-NO" sz="2000" b="1" dirty="0" smtClean="0"/>
              <a:t>bold</a:t>
            </a:r>
            <a:r>
              <a:rPr lang="nb-NO" sz="2000" dirty="0" smtClean="0"/>
              <a:t> i stedet for pil</a:t>
            </a:r>
          </a:p>
          <a:p>
            <a:pPr marL="0" indent="0">
              <a:buNone/>
            </a:pPr>
            <a:endParaRPr lang="nb-NO" sz="2000" dirty="0"/>
          </a:p>
          <a:p>
            <a:r>
              <a:rPr lang="nb-NO" sz="2000" dirty="0" smtClean="0"/>
              <a:t>Enhetsvektorer angir retningen og har lengde 1. Kan uttrykkes på ulike måter. Langs koordinataksene:</a:t>
            </a:r>
          </a:p>
          <a:p>
            <a:endParaRPr lang="nb-NO" sz="2000" dirty="0"/>
          </a:p>
          <a:p>
            <a:endParaRPr lang="nb-NO" sz="2000" dirty="0" smtClean="0"/>
          </a:p>
          <a:p>
            <a:r>
              <a:rPr lang="nb-NO" sz="2000" dirty="0" smtClean="0"/>
              <a:t>Generelt finner vi en enhetsvektor ved		eller </a:t>
            </a:r>
            <a:r>
              <a:rPr lang="nb-NO" dirty="0"/>
              <a:t>	</a:t>
            </a:r>
            <a:endParaRPr lang="nb-NO" dirty="0" smtClean="0"/>
          </a:p>
          <a:p>
            <a:endParaRPr lang="nb-NO" dirty="0"/>
          </a:p>
          <a:p>
            <a:r>
              <a:rPr lang="nb-NO" sz="2000" b="1" dirty="0" smtClean="0"/>
              <a:t>Kjempeviktig å angi om en størrelse er en vektor eller en skalar!</a:t>
            </a:r>
            <a:endParaRPr lang="nb-NO" sz="2000" b="1" dirty="0"/>
          </a:p>
        </p:txBody>
      </p:sp>
      <p:graphicFrame>
        <p:nvGraphicFramePr>
          <p:cNvPr id="5" name="Objek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94252728"/>
              </p:ext>
            </p:extLst>
          </p:nvPr>
        </p:nvGraphicFramePr>
        <p:xfrm>
          <a:off x="2843808" y="1628800"/>
          <a:ext cx="2166937" cy="596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1" name="Equation" r:id="rId3" imgW="876240" imgH="241200" progId="Equation.DSMT4">
                  <p:embed/>
                </p:oleObj>
              </mc:Choice>
              <mc:Fallback>
                <p:oleObj name="Equation" r:id="rId3" imgW="876240" imgH="241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843808" y="1628800"/>
                        <a:ext cx="2166937" cy="596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k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29990490"/>
              </p:ext>
            </p:extLst>
          </p:nvPr>
        </p:nvGraphicFramePr>
        <p:xfrm>
          <a:off x="2051720" y="3861048"/>
          <a:ext cx="4563034" cy="5040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2" name="Equation" r:id="rId5" imgW="2184120" imgH="241200" progId="Equation.DSMT4">
                  <p:embed/>
                </p:oleObj>
              </mc:Choice>
              <mc:Fallback>
                <p:oleObj name="Equation" r:id="rId5" imgW="2184120" imgH="241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051720" y="3861048"/>
                        <a:ext cx="4563034" cy="50405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k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40443743"/>
              </p:ext>
            </p:extLst>
          </p:nvPr>
        </p:nvGraphicFramePr>
        <p:xfrm>
          <a:off x="5220072" y="4653136"/>
          <a:ext cx="360040" cy="787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3" name="Equation" r:id="rId7" imgW="203040" imgH="444240" progId="Equation.DSMT4">
                  <p:embed/>
                </p:oleObj>
              </mc:Choice>
              <mc:Fallback>
                <p:oleObj name="Equation" r:id="rId7" imgW="203040" imgH="4442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5220072" y="4653136"/>
                        <a:ext cx="360040" cy="787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k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75291454"/>
              </p:ext>
            </p:extLst>
          </p:nvPr>
        </p:nvGraphicFramePr>
        <p:xfrm>
          <a:off x="7020272" y="4653136"/>
          <a:ext cx="288032" cy="81172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4" name="Equation" r:id="rId9" imgW="139680" imgH="393480" progId="Equation.DSMT4">
                  <p:embed/>
                </p:oleObj>
              </mc:Choice>
              <mc:Fallback>
                <p:oleObj name="Equation" r:id="rId9" imgW="139680" imgH="393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7020272" y="4653136"/>
                        <a:ext cx="288032" cy="81172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2442812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smtClean="0"/>
              <a:t>Vektorregning (forts.)</a:t>
            </a:r>
            <a:endParaRPr lang="nb-NO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b-NO" sz="2000" dirty="0" smtClean="0"/>
              <a:t>Minner om</a:t>
            </a:r>
          </a:p>
          <a:p>
            <a:r>
              <a:rPr lang="nb-NO" sz="2000" dirty="0" smtClean="0"/>
              <a:t>Skalarprodukt:</a:t>
            </a:r>
          </a:p>
          <a:p>
            <a:endParaRPr lang="nb-NO" sz="2000" dirty="0"/>
          </a:p>
          <a:p>
            <a:endParaRPr lang="nb-NO" sz="2000" dirty="0" smtClean="0"/>
          </a:p>
          <a:p>
            <a:pPr marL="0" indent="0">
              <a:buNone/>
            </a:pPr>
            <a:endParaRPr lang="nb-NO" sz="2000" dirty="0"/>
          </a:p>
          <a:p>
            <a:endParaRPr lang="nb-NO" sz="2000" dirty="0" smtClean="0"/>
          </a:p>
          <a:p>
            <a:r>
              <a:rPr lang="nb-NO" sz="2000" dirty="0" smtClean="0"/>
              <a:t>Vektorprodukt:</a:t>
            </a:r>
          </a:p>
          <a:p>
            <a:endParaRPr lang="nb-NO" sz="2000" dirty="0"/>
          </a:p>
          <a:p>
            <a:pPr marL="0" indent="0">
              <a:buNone/>
            </a:pPr>
            <a:r>
              <a:rPr lang="nb-NO" sz="2000" dirty="0" smtClean="0"/>
              <a:t>		der</a:t>
            </a:r>
          </a:p>
          <a:p>
            <a:pPr marL="0" indent="0">
              <a:buNone/>
            </a:pPr>
            <a:r>
              <a:rPr lang="nb-NO" sz="2000" dirty="0"/>
              <a:t>	</a:t>
            </a:r>
            <a:r>
              <a:rPr lang="nb-NO" sz="2000" dirty="0" smtClean="0"/>
              <a:t>	og retningen er gitt av </a:t>
            </a:r>
            <a:r>
              <a:rPr lang="nb-NO" sz="2000" dirty="0" smtClean="0"/>
              <a:t>høyrehåndsregelen</a:t>
            </a:r>
            <a:r>
              <a:rPr lang="nb-NO" sz="2000" dirty="0" smtClean="0"/>
              <a:t>.</a:t>
            </a:r>
          </a:p>
          <a:p>
            <a:pPr marL="0" indent="0">
              <a:buNone/>
            </a:pPr>
            <a:endParaRPr lang="nb-NO" sz="2000" dirty="0"/>
          </a:p>
          <a:p>
            <a:pPr marL="0" indent="0">
              <a:buNone/>
            </a:pPr>
            <a:r>
              <a:rPr lang="nb-NO" sz="2000" dirty="0" smtClean="0"/>
              <a:t>		Størrelse:	</a:t>
            </a:r>
            <a:r>
              <a:rPr lang="nb-NO" sz="800" dirty="0" smtClean="0"/>
              <a:t>	</a:t>
            </a:r>
          </a:p>
          <a:p>
            <a:pPr marL="0" indent="0">
              <a:buNone/>
            </a:pPr>
            <a:endParaRPr lang="nb-NO" sz="2000" dirty="0"/>
          </a:p>
        </p:txBody>
      </p:sp>
      <p:graphicFrame>
        <p:nvGraphicFramePr>
          <p:cNvPr id="4" name="Objek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94084396"/>
              </p:ext>
            </p:extLst>
          </p:nvPr>
        </p:nvGraphicFramePr>
        <p:xfrm>
          <a:off x="3563888" y="1880413"/>
          <a:ext cx="2448272" cy="45431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13" name="Equation" r:id="rId3" imgW="1231560" imgH="228600" progId="Equation.DSMT4">
                  <p:embed/>
                </p:oleObj>
              </mc:Choice>
              <mc:Fallback>
                <p:oleObj name="Equation" r:id="rId3" imgW="1231560" imgH="228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563888" y="1880413"/>
                        <a:ext cx="2448272" cy="45431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k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73321126"/>
              </p:ext>
            </p:extLst>
          </p:nvPr>
        </p:nvGraphicFramePr>
        <p:xfrm>
          <a:off x="3491880" y="2492896"/>
          <a:ext cx="2592288" cy="4530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14" name="Equation" r:id="rId5" imgW="1307880" imgH="228600" progId="Equation.DSMT4">
                  <p:embed/>
                </p:oleObj>
              </mc:Choice>
              <mc:Fallback>
                <p:oleObj name="Equation" r:id="rId5" imgW="1307880" imgH="228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491880" y="2492896"/>
                        <a:ext cx="2592288" cy="45302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k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13109069"/>
              </p:ext>
            </p:extLst>
          </p:nvPr>
        </p:nvGraphicFramePr>
        <p:xfrm>
          <a:off x="3491880" y="3068960"/>
          <a:ext cx="3553595" cy="5040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15" name="Equation" r:id="rId7" imgW="1790640" imgH="253800" progId="Equation.DSMT4">
                  <p:embed/>
                </p:oleObj>
              </mc:Choice>
              <mc:Fallback>
                <p:oleObj name="Equation" r:id="rId7" imgW="1790640" imgH="2538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3491880" y="3068960"/>
                        <a:ext cx="3553595" cy="50405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k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64361889"/>
              </p:ext>
            </p:extLst>
          </p:nvPr>
        </p:nvGraphicFramePr>
        <p:xfrm>
          <a:off x="3491880" y="3717032"/>
          <a:ext cx="1152128" cy="4451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16" name="Equation" r:id="rId9" imgW="558720" imgH="215640" progId="Equation.DSMT4">
                  <p:embed/>
                </p:oleObj>
              </mc:Choice>
              <mc:Fallback>
                <p:oleObj name="Equation" r:id="rId9" imgW="558720" imgH="2156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3491880" y="3717032"/>
                        <a:ext cx="1152128" cy="44514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k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27037633"/>
              </p:ext>
            </p:extLst>
          </p:nvPr>
        </p:nvGraphicFramePr>
        <p:xfrm>
          <a:off x="3419872" y="4509120"/>
          <a:ext cx="1814602" cy="4320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17" name="Equation" r:id="rId11" imgW="1066680" imgH="253800" progId="Equation.DSMT4">
                  <p:embed/>
                </p:oleObj>
              </mc:Choice>
              <mc:Fallback>
                <p:oleObj name="Equation" r:id="rId11" imgW="1066680" imgH="2538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3419872" y="4509120"/>
                        <a:ext cx="1814602" cy="43204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k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32237601"/>
              </p:ext>
            </p:extLst>
          </p:nvPr>
        </p:nvGraphicFramePr>
        <p:xfrm>
          <a:off x="3635896" y="5589240"/>
          <a:ext cx="1944219" cy="43204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18" name="Equation" r:id="rId13" imgW="1028520" imgH="228600" progId="Equation.DSMT4">
                  <p:embed/>
                </p:oleObj>
              </mc:Choice>
              <mc:Fallback>
                <p:oleObj name="Equation" r:id="rId13" imgW="1028520" imgH="228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3635896" y="5589240"/>
                        <a:ext cx="1944219" cy="43204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kstSylinder 9"/>
          <p:cNvSpPr txBox="1"/>
          <p:nvPr/>
        </p:nvSpPr>
        <p:spPr>
          <a:xfrm rot="649323">
            <a:off x="6300191" y="3789041"/>
            <a:ext cx="2520280" cy="120032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nb-NO" b="1" dirty="0" smtClean="0">
                <a:solidFill>
                  <a:srgbClr val="C00000"/>
                </a:solidFill>
              </a:rPr>
              <a:t>Viktig å ha kontroll på når</a:t>
            </a:r>
          </a:p>
          <a:p>
            <a:pPr marL="285750" indent="-285750">
              <a:buFontTx/>
              <a:buChar char="-"/>
            </a:pPr>
            <a:r>
              <a:rPr lang="nb-NO" b="1" dirty="0" smtClean="0">
                <a:solidFill>
                  <a:srgbClr val="C00000"/>
                </a:solidFill>
              </a:rPr>
              <a:t>skalarproduktet = 0</a:t>
            </a:r>
          </a:p>
          <a:p>
            <a:pPr marL="285750" indent="-285750">
              <a:buFontTx/>
              <a:buChar char="-"/>
            </a:pPr>
            <a:r>
              <a:rPr lang="nb-NO" b="1" dirty="0" smtClean="0">
                <a:solidFill>
                  <a:srgbClr val="C00000"/>
                </a:solidFill>
              </a:rPr>
              <a:t>vektorproduktet = 0</a:t>
            </a:r>
          </a:p>
        </p:txBody>
      </p:sp>
    </p:spTree>
    <p:extLst>
      <p:ext uri="{BB962C8B-B14F-4D97-AF65-F5344CB8AC3E}">
        <p14:creationId xmlns:p14="http://schemas.microsoft.com/office/powerpoint/2010/main" val="27314377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err="1" smtClean="0"/>
              <a:t>Differensialer</a:t>
            </a:r>
            <a:endParaRPr lang="nb-NO" dirty="0"/>
          </a:p>
        </p:txBody>
      </p:sp>
      <p:sp>
        <p:nvSpPr>
          <p:cNvPr id="5" name="TekstSylinder 4"/>
          <p:cNvSpPr txBox="1"/>
          <p:nvPr/>
        </p:nvSpPr>
        <p:spPr>
          <a:xfrm>
            <a:off x="611560" y="1628800"/>
            <a:ext cx="7920880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dirty="0" smtClean="0"/>
              <a:t>Alternative notasjon for den deriverte</a:t>
            </a:r>
          </a:p>
          <a:p>
            <a:endParaRPr lang="nb-NO" dirty="0"/>
          </a:p>
          <a:p>
            <a:endParaRPr lang="nb-NO" dirty="0" smtClean="0"/>
          </a:p>
          <a:p>
            <a:r>
              <a:rPr lang="nb-NO" dirty="0" smtClean="0"/>
              <a:t>Her står </a:t>
            </a:r>
            <a:r>
              <a:rPr lang="nb-NO" i="1" dirty="0" smtClean="0"/>
              <a:t>dx</a:t>
            </a:r>
            <a:r>
              <a:rPr lang="nb-NO" dirty="0" smtClean="0"/>
              <a:t> og </a:t>
            </a:r>
            <a:r>
              <a:rPr lang="nb-NO" i="1" dirty="0" err="1" smtClean="0"/>
              <a:t>dt</a:t>
            </a:r>
            <a:r>
              <a:rPr lang="nb-NO" dirty="0" smtClean="0"/>
              <a:t> for «virkelige» størrelser: en liten bit av </a:t>
            </a:r>
            <a:r>
              <a:rPr lang="nb-NO" i="1" dirty="0" smtClean="0"/>
              <a:t>x </a:t>
            </a:r>
            <a:r>
              <a:rPr lang="nb-NO" dirty="0" smtClean="0"/>
              <a:t>og en liten bit av </a:t>
            </a:r>
            <a:r>
              <a:rPr lang="nb-NO" i="1" dirty="0" smtClean="0"/>
              <a:t>t</a:t>
            </a:r>
            <a:r>
              <a:rPr lang="nb-NO" dirty="0" smtClean="0"/>
              <a:t>, som følger vanlige regneregler.</a:t>
            </a:r>
          </a:p>
          <a:p>
            <a:endParaRPr lang="nb-NO" dirty="0"/>
          </a:p>
          <a:p>
            <a:endParaRPr lang="nb-NO" dirty="0" smtClean="0"/>
          </a:p>
          <a:p>
            <a:endParaRPr lang="nb-NO" dirty="0"/>
          </a:p>
          <a:p>
            <a:endParaRPr lang="nb-NO" dirty="0" smtClean="0"/>
          </a:p>
          <a:p>
            <a:r>
              <a:rPr lang="nb-NO" dirty="0" smtClean="0"/>
              <a:t>Og summerer vi alle </a:t>
            </a:r>
            <a:r>
              <a:rPr lang="nb-NO" i="1" dirty="0" err="1" smtClean="0"/>
              <a:t>dx</a:t>
            </a:r>
            <a:r>
              <a:rPr lang="nb-NO" dirty="0" err="1" smtClean="0"/>
              <a:t>’ene</a:t>
            </a:r>
            <a:r>
              <a:rPr lang="nb-NO" dirty="0" smtClean="0"/>
              <a:t> og </a:t>
            </a:r>
            <a:r>
              <a:rPr lang="nb-NO" i="1" dirty="0" err="1" smtClean="0"/>
              <a:t>dt</a:t>
            </a:r>
            <a:r>
              <a:rPr lang="nb-NO" dirty="0" err="1" smtClean="0"/>
              <a:t>’ene</a:t>
            </a:r>
            <a:r>
              <a:rPr lang="nb-NO" dirty="0" smtClean="0"/>
              <a:t>, får vi hele størrelsen </a:t>
            </a:r>
          </a:p>
          <a:p>
            <a:endParaRPr lang="nb-NO" i="1" dirty="0"/>
          </a:p>
          <a:p>
            <a:r>
              <a:rPr lang="nb-NO" i="1" dirty="0" smtClean="0"/>
              <a:t>					</a:t>
            </a:r>
            <a:r>
              <a:rPr lang="nb-NO" dirty="0" smtClean="0"/>
              <a:t>dersom</a:t>
            </a:r>
            <a:r>
              <a:rPr lang="nb-NO" i="1" dirty="0" smtClean="0"/>
              <a:t> a </a:t>
            </a:r>
            <a:r>
              <a:rPr lang="nb-NO" dirty="0" smtClean="0"/>
              <a:t>er konstant</a:t>
            </a:r>
          </a:p>
          <a:p>
            <a:endParaRPr lang="nb-NO" i="1" dirty="0" smtClean="0"/>
          </a:p>
          <a:p>
            <a:endParaRPr lang="nb-NO" i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dirty="0" smtClean="0"/>
              <a:t>Hvis </a:t>
            </a:r>
            <a:r>
              <a:rPr lang="nb-NO" i="1" dirty="0" smtClean="0"/>
              <a:t>A </a:t>
            </a:r>
            <a:r>
              <a:rPr lang="nb-NO" dirty="0" smtClean="0"/>
              <a:t>er en sirkelskive med radius </a:t>
            </a:r>
            <a:r>
              <a:rPr lang="nb-NO" i="1" dirty="0" smtClean="0"/>
              <a:t>r</a:t>
            </a:r>
            <a:r>
              <a:rPr lang="nb-NO" dirty="0" smtClean="0"/>
              <a:t> : hva er sammenhengen mellom </a:t>
            </a:r>
            <a:r>
              <a:rPr lang="nb-NO" i="1" dirty="0" err="1" smtClean="0"/>
              <a:t>dA</a:t>
            </a:r>
            <a:r>
              <a:rPr lang="nb-NO" dirty="0" smtClean="0"/>
              <a:t> og </a:t>
            </a:r>
            <a:r>
              <a:rPr lang="nb-NO" i="1" dirty="0" smtClean="0"/>
              <a:t>dr</a:t>
            </a:r>
            <a:r>
              <a:rPr lang="nb-NO" dirty="0" smtClean="0"/>
              <a:t>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dirty="0" smtClean="0"/>
              <a:t>Hvis</a:t>
            </a:r>
            <a:r>
              <a:rPr lang="nb-NO" i="1" dirty="0" smtClean="0"/>
              <a:t> V </a:t>
            </a:r>
            <a:r>
              <a:rPr lang="nb-NO" dirty="0" smtClean="0"/>
              <a:t>er en kule med radius </a:t>
            </a:r>
            <a:r>
              <a:rPr lang="nb-NO" i="1" dirty="0" smtClean="0"/>
              <a:t>r</a:t>
            </a:r>
            <a:r>
              <a:rPr lang="nb-NO" dirty="0" smtClean="0"/>
              <a:t>:  </a:t>
            </a:r>
            <a:r>
              <a:rPr lang="nb-NO" dirty="0"/>
              <a:t>hva er sammenhengen mellom </a:t>
            </a:r>
            <a:r>
              <a:rPr lang="nb-NO" i="1" dirty="0" err="1" smtClean="0"/>
              <a:t>dV</a:t>
            </a:r>
            <a:r>
              <a:rPr lang="nb-NO" dirty="0" smtClean="0"/>
              <a:t> </a:t>
            </a:r>
            <a:r>
              <a:rPr lang="nb-NO" dirty="0"/>
              <a:t>og </a:t>
            </a:r>
            <a:r>
              <a:rPr lang="nb-NO" i="1" dirty="0"/>
              <a:t>dr</a:t>
            </a:r>
            <a:r>
              <a:rPr lang="nb-NO" dirty="0"/>
              <a:t>?</a:t>
            </a:r>
          </a:p>
          <a:p>
            <a:endParaRPr lang="nb-NO" dirty="0"/>
          </a:p>
        </p:txBody>
      </p:sp>
      <p:graphicFrame>
        <p:nvGraphicFramePr>
          <p:cNvPr id="6" name="Objek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02538528"/>
              </p:ext>
            </p:extLst>
          </p:nvPr>
        </p:nvGraphicFramePr>
        <p:xfrm>
          <a:off x="4716016" y="1556792"/>
          <a:ext cx="962835" cy="62183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8" name="Equation" r:id="rId3" imgW="609480" imgH="393480" progId="Equation.DSMT4">
                  <p:embed/>
                </p:oleObj>
              </mc:Choice>
              <mc:Fallback>
                <p:oleObj name="Equation" r:id="rId3" imgW="609480" imgH="393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716016" y="1556792"/>
                        <a:ext cx="962835" cy="62183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k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59026519"/>
              </p:ext>
            </p:extLst>
          </p:nvPr>
        </p:nvGraphicFramePr>
        <p:xfrm>
          <a:off x="2238102" y="3284984"/>
          <a:ext cx="2065338" cy="620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9" name="Equation" r:id="rId5" imgW="1307880" imgH="393480" progId="Equation.DSMT4">
                  <p:embed/>
                </p:oleObj>
              </mc:Choice>
              <mc:Fallback>
                <p:oleObj name="Equation" r:id="rId5" imgW="1307880" imgH="393480" progId="Equation.DSMT4">
                  <p:embed/>
                  <p:pic>
                    <p:nvPicPr>
                      <p:cNvPr id="0" name="Objek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38102" y="3284984"/>
                        <a:ext cx="2065338" cy="6207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k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49751757"/>
              </p:ext>
            </p:extLst>
          </p:nvPr>
        </p:nvGraphicFramePr>
        <p:xfrm>
          <a:off x="2267744" y="4581128"/>
          <a:ext cx="2442733" cy="5040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0" name="Equation" r:id="rId7" imgW="1600200" imgH="330120" progId="Equation.DSMT4">
                  <p:embed/>
                </p:oleObj>
              </mc:Choice>
              <mc:Fallback>
                <p:oleObj name="Equation" r:id="rId7" imgW="1600200" imgH="33012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2267744" y="4581128"/>
                        <a:ext cx="2442733" cy="50405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827334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smtClean="0"/>
              <a:t>Integrasjon</a:t>
            </a:r>
            <a:endParaRPr lang="nb-NO" dirty="0"/>
          </a:p>
        </p:txBody>
      </p:sp>
      <p:sp>
        <p:nvSpPr>
          <p:cNvPr id="3" name="TekstSylinder 2"/>
          <p:cNvSpPr txBox="1"/>
          <p:nvPr/>
        </p:nvSpPr>
        <p:spPr>
          <a:xfrm>
            <a:off x="755576" y="1628800"/>
            <a:ext cx="7848872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sz="2000" dirty="0" smtClean="0"/>
              <a:t>Husk de generelle integrasjonsmetodene fra R2 (spesielt variabelskifte)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b-NO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sz="2000" dirty="0" smtClean="0"/>
              <a:t>Linjeintegraler:</a:t>
            </a:r>
          </a:p>
          <a:p>
            <a:pPr lvl="2"/>
            <a:endParaRPr lang="nb-NO" sz="2000" dirty="0" smtClean="0"/>
          </a:p>
          <a:p>
            <a:pPr lvl="1"/>
            <a:endParaRPr lang="nb-NO" sz="2000" dirty="0" smtClean="0"/>
          </a:p>
          <a:p>
            <a:pPr lvl="1"/>
            <a:r>
              <a:rPr lang="nb-NO" sz="2000" dirty="0" smtClean="0"/>
              <a:t>Og hva om de er lukket?		</a:t>
            </a:r>
          </a:p>
          <a:p>
            <a:endParaRPr lang="nb-NO" sz="2000" dirty="0" smtClean="0"/>
          </a:p>
          <a:p>
            <a:endParaRPr lang="nb-NO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sz="2000" dirty="0" err="1" smtClean="0"/>
              <a:t>Flateintegraler</a:t>
            </a:r>
            <a:endParaRPr lang="nb-NO" sz="2000" dirty="0" smtClean="0"/>
          </a:p>
          <a:p>
            <a:r>
              <a:rPr lang="nb-NO" sz="2000" dirty="0" smtClean="0"/>
              <a:t>		</a:t>
            </a:r>
          </a:p>
          <a:p>
            <a:endParaRPr lang="nb-NO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nb-NO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nb-NO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sz="2000" dirty="0" smtClean="0"/>
              <a:t>Volumintegraler</a:t>
            </a:r>
            <a:endParaRPr lang="nb-NO" sz="2000" dirty="0"/>
          </a:p>
        </p:txBody>
      </p:sp>
      <p:graphicFrame>
        <p:nvGraphicFramePr>
          <p:cNvPr id="4" name="Objek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37350139"/>
              </p:ext>
            </p:extLst>
          </p:nvPr>
        </p:nvGraphicFramePr>
        <p:xfrm>
          <a:off x="3203848" y="2204864"/>
          <a:ext cx="4089400" cy="688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45" name="Equation" r:id="rId3" imgW="2336760" imgH="393480" progId="Equation.DSMT4">
                  <p:embed/>
                </p:oleObj>
              </mc:Choice>
              <mc:Fallback>
                <p:oleObj name="Equation" r:id="rId3" imgW="2336760" imgH="393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203848" y="2204864"/>
                        <a:ext cx="4089400" cy="6889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k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50166769"/>
              </p:ext>
            </p:extLst>
          </p:nvPr>
        </p:nvGraphicFramePr>
        <p:xfrm>
          <a:off x="4788024" y="3068960"/>
          <a:ext cx="524962" cy="73971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46" name="Equation" r:id="rId5" imgW="279360" imgH="393480" progId="Equation.DSMT4">
                  <p:embed/>
                </p:oleObj>
              </mc:Choice>
              <mc:Fallback>
                <p:oleObj name="Equation" r:id="rId5" imgW="279360" imgH="393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788024" y="3068960"/>
                        <a:ext cx="524962" cy="73971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k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03254577"/>
              </p:ext>
            </p:extLst>
          </p:nvPr>
        </p:nvGraphicFramePr>
        <p:xfrm>
          <a:off x="6372201" y="3115082"/>
          <a:ext cx="576064" cy="7143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47" name="Equation" r:id="rId7" imgW="317160" imgH="393480" progId="Equation.DSMT4">
                  <p:embed/>
                </p:oleObj>
              </mc:Choice>
              <mc:Fallback>
                <p:oleObj name="Equation" r:id="rId7" imgW="317160" imgH="393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6372201" y="3115082"/>
                        <a:ext cx="576064" cy="71432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k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53746642"/>
              </p:ext>
            </p:extLst>
          </p:nvPr>
        </p:nvGraphicFramePr>
        <p:xfrm>
          <a:off x="3203848" y="4221088"/>
          <a:ext cx="4274023" cy="7200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48" name="Equation" r:id="rId9" imgW="2336760" imgH="393480" progId="Equation.DSMT4">
                  <p:embed/>
                </p:oleObj>
              </mc:Choice>
              <mc:Fallback>
                <p:oleObj name="Equation" r:id="rId9" imgW="2336760" imgH="393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3203848" y="4221088"/>
                        <a:ext cx="4274023" cy="72008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k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65946048"/>
              </p:ext>
            </p:extLst>
          </p:nvPr>
        </p:nvGraphicFramePr>
        <p:xfrm>
          <a:off x="3203848" y="5517232"/>
          <a:ext cx="731694" cy="6480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49" name="Equation" r:id="rId11" imgW="444240" imgH="393480" progId="Equation.DSMT4">
                  <p:embed/>
                </p:oleObj>
              </mc:Choice>
              <mc:Fallback>
                <p:oleObj name="Equation" r:id="rId11" imgW="444240" imgH="393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3203848" y="5517232"/>
                        <a:ext cx="731694" cy="64807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7925651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smtClean="0"/>
              <a:t>Gradient</a:t>
            </a:r>
            <a:endParaRPr lang="nb-NO" dirty="0"/>
          </a:p>
        </p:txBody>
      </p:sp>
      <p:graphicFrame>
        <p:nvGraphicFramePr>
          <p:cNvPr id="3" name="Objek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33900273"/>
              </p:ext>
            </p:extLst>
          </p:nvPr>
        </p:nvGraphicFramePr>
        <p:xfrm>
          <a:off x="5220072" y="1988840"/>
          <a:ext cx="1656184" cy="68531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3" name="Equation" r:id="rId3" imgW="1104840" imgH="457200" progId="Equation.DSMT4">
                  <p:embed/>
                </p:oleObj>
              </mc:Choice>
              <mc:Fallback>
                <p:oleObj name="Equation" r:id="rId3" imgW="1104840" imgH="457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220072" y="1988840"/>
                        <a:ext cx="1656184" cy="68531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kstSylinder 3"/>
          <p:cNvSpPr txBox="1"/>
          <p:nvPr/>
        </p:nvSpPr>
        <p:spPr>
          <a:xfrm>
            <a:off x="971600" y="1916832"/>
            <a:ext cx="388843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dirty="0" smtClean="0"/>
              <a:t>Er en operator som gir oss endringene i alle retningene.</a:t>
            </a:r>
          </a:p>
          <a:p>
            <a:endParaRPr lang="nb-NO" dirty="0"/>
          </a:p>
          <a:p>
            <a:r>
              <a:rPr lang="nb-NO" dirty="0" smtClean="0"/>
              <a:t>Når vi «tar gradienten» til en funksjon (f.eks. en 3dim flate), får vi en vektor som angir hvordan størrelsen endrer seg i hver av koordinatretningene.  Dvs. vi får den deriverte i hver retning.</a:t>
            </a:r>
          </a:p>
          <a:p>
            <a:endParaRPr lang="nb-NO" dirty="0"/>
          </a:p>
          <a:p>
            <a:r>
              <a:rPr lang="nb-NO" dirty="0" smtClean="0"/>
              <a:t>Gradientvektoren står alltid normalt på det den virker på.</a:t>
            </a:r>
          </a:p>
          <a:p>
            <a:endParaRPr lang="nb-NO" dirty="0"/>
          </a:p>
          <a:p>
            <a:r>
              <a:rPr lang="nb-NO" dirty="0" smtClean="0"/>
              <a:t>Kommer tilbake til dette når behovet melder seg.</a:t>
            </a:r>
            <a:endParaRPr lang="nb-NO" dirty="0"/>
          </a:p>
        </p:txBody>
      </p:sp>
      <p:graphicFrame>
        <p:nvGraphicFramePr>
          <p:cNvPr id="5" name="Objek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25673553"/>
              </p:ext>
            </p:extLst>
          </p:nvPr>
        </p:nvGraphicFramePr>
        <p:xfrm>
          <a:off x="7452320" y="2132856"/>
          <a:ext cx="963135" cy="36690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4" name="Equation" r:id="rId5" imgW="533160" imgH="203040" progId="Equation.DSMT4">
                  <p:embed/>
                </p:oleObj>
              </mc:Choice>
              <mc:Fallback>
                <p:oleObj name="Equation" r:id="rId5" imgW="533160" imgH="2030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7452320" y="2132856"/>
                        <a:ext cx="963135" cy="36690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k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18856781"/>
              </p:ext>
            </p:extLst>
          </p:nvPr>
        </p:nvGraphicFramePr>
        <p:xfrm>
          <a:off x="5637213" y="3254375"/>
          <a:ext cx="2549525" cy="727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5" name="Equation" r:id="rId7" imgW="1600200" imgH="457200" progId="Equation.DSMT4">
                  <p:embed/>
                </p:oleObj>
              </mc:Choice>
              <mc:Fallback>
                <p:oleObj name="Equation" r:id="rId7" imgW="1600200" imgH="457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5637213" y="3254375"/>
                        <a:ext cx="2549525" cy="7270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007125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166</TotalTime>
  <Words>169</Words>
  <Application>Microsoft Office PowerPoint</Application>
  <PresentationFormat>Skjermfremvisning (4:3)</PresentationFormat>
  <Paragraphs>67</Paragraphs>
  <Slides>6</Slides>
  <Notes>0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Innebygde OLE-servere</vt:lpstr>
      </vt:variant>
      <vt:variant>
        <vt:i4>1</vt:i4>
      </vt:variant>
      <vt:variant>
        <vt:lpstr>Lysbildetitler</vt:lpstr>
      </vt:variant>
      <vt:variant>
        <vt:i4>6</vt:i4>
      </vt:variant>
    </vt:vector>
  </HeadingPairs>
  <TitlesOfParts>
    <vt:vector size="8" baseType="lpstr">
      <vt:lpstr>Office-tema</vt:lpstr>
      <vt:lpstr>Equation</vt:lpstr>
      <vt:lpstr>Matematikk i elektromagnetisme</vt:lpstr>
      <vt:lpstr>Vektorregning</vt:lpstr>
      <vt:lpstr>Vektorregning (forts.)</vt:lpstr>
      <vt:lpstr>Differensialer</vt:lpstr>
      <vt:lpstr>Integrasjon</vt:lpstr>
      <vt:lpstr>Gradient</vt:lpstr>
    </vt:vector>
  </TitlesOfParts>
  <Company>SVT-fakultetet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Matematikk i elektromagnetisme</dc:title>
  <dc:creator>Astrid Johansen</dc:creator>
  <cp:lastModifiedBy>Astrid Johansen</cp:lastModifiedBy>
  <cp:revision>16</cp:revision>
  <dcterms:created xsi:type="dcterms:W3CDTF">2016-09-01T10:56:43Z</dcterms:created>
  <dcterms:modified xsi:type="dcterms:W3CDTF">2016-09-05T05:50:52Z</dcterms:modified>
</cp:coreProperties>
</file>