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7" r:id="rId2"/>
    <p:sldId id="258" r:id="rId3"/>
    <p:sldId id="259" r:id="rId4"/>
    <p:sldId id="268" r:id="rId5"/>
    <p:sldId id="260" r:id="rId6"/>
    <p:sldId id="269" r:id="rId7"/>
    <p:sldId id="262" r:id="rId8"/>
    <p:sldId id="263" r:id="rId9"/>
    <p:sldId id="264" r:id="rId10"/>
    <p:sldId id="266" r:id="rId11"/>
    <p:sldId id="276" r:id="rId12"/>
    <p:sldId id="271" r:id="rId13"/>
    <p:sldId id="270" r:id="rId14"/>
    <p:sldId id="272" r:id="rId15"/>
    <p:sldId id="273" r:id="rId16"/>
    <p:sldId id="274" r:id="rId17"/>
    <p:sldId id="275" r:id="rId18"/>
  </p:sldIdLst>
  <p:sldSz cx="9144000" cy="6858000" type="screen4x3"/>
  <p:notesSz cx="9928225" cy="679767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>
        <p:scale>
          <a:sx n="80" d="100"/>
          <a:sy n="80" d="100"/>
        </p:scale>
        <p:origin x="-128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image" Target="../media/image64.wmf"/><Relationship Id="rId3" Type="http://schemas.openxmlformats.org/officeDocument/2006/relationships/image" Target="../media/image55.wmf"/><Relationship Id="rId7" Type="http://schemas.openxmlformats.org/officeDocument/2006/relationships/image" Target="../media/image58.wmf"/><Relationship Id="rId12" Type="http://schemas.openxmlformats.org/officeDocument/2006/relationships/image" Target="../media/image63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7.wmf"/><Relationship Id="rId11" Type="http://schemas.openxmlformats.org/officeDocument/2006/relationships/image" Target="../media/image62.wmf"/><Relationship Id="rId5" Type="http://schemas.openxmlformats.org/officeDocument/2006/relationships/image" Target="../media/image56.wmf"/><Relationship Id="rId10" Type="http://schemas.openxmlformats.org/officeDocument/2006/relationships/image" Target="../media/image61.wmf"/><Relationship Id="rId4" Type="http://schemas.openxmlformats.org/officeDocument/2006/relationships/image" Target="../media/image43.wmf"/><Relationship Id="rId9" Type="http://schemas.openxmlformats.org/officeDocument/2006/relationships/image" Target="../media/image60.wmf"/><Relationship Id="rId14" Type="http://schemas.openxmlformats.org/officeDocument/2006/relationships/image" Target="../media/image6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3005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5622903" y="0"/>
            <a:ext cx="4303005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85A5367B-C18A-4598-9F51-1317AC744282}" type="datetimeFigureOut">
              <a:rPr lang="nb-NO" smtClean="0"/>
              <a:pPr/>
              <a:t>24.10.2016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2" y="6456702"/>
            <a:ext cx="4303005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5622903" y="6456702"/>
            <a:ext cx="4303005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DCFA4AFA-99C1-4C08-9340-4EC052A41040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2104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B286DE74-7260-4006-A21B-4FC308502880}" type="datetimeFigureOut">
              <a:rPr lang="nb-NO" smtClean="0"/>
              <a:pPr/>
              <a:t>24.10.2016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CEE3F9EC-A0B1-4908-BF8A-079D55E4F2E2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57881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0064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Blir det langs positiv </a:t>
            </a:r>
            <a:r>
              <a:rPr lang="nb-NO" smtClean="0"/>
              <a:t>eller negativ y –</a:t>
            </a:r>
            <a:r>
              <a:rPr lang="nb-NO" baseline="0" smtClean="0"/>
              <a:t> akse?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Blir det langs positiv </a:t>
            </a:r>
            <a:r>
              <a:rPr lang="nb-NO" smtClean="0"/>
              <a:t>eller negativ y –</a:t>
            </a:r>
            <a:r>
              <a:rPr lang="nb-NO" baseline="0" smtClean="0"/>
              <a:t> akse?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0990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0784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Definisjon</a:t>
            </a:r>
            <a:r>
              <a:rPr lang="nb-NO" baseline="0" dirty="0" smtClean="0"/>
              <a:t> av retning på åpne og lukkede flater.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11994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34087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8823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9872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Den magnetiske</a:t>
            </a:r>
            <a:r>
              <a:rPr lang="nb-NO" baseline="0" dirty="0" smtClean="0"/>
              <a:t> nordpolen er egentlig en sydpol. Den tiltrekker seg en nordpol på en vanlig magnet.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74136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20325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81409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Største magnetfelt nå: 45 T. Pulsmagneter opp i 120 T i </a:t>
            </a:r>
            <a:r>
              <a:rPr lang="nb-NO" dirty="0" err="1" smtClean="0"/>
              <a:t>millesekunder</a:t>
            </a:r>
            <a:r>
              <a:rPr lang="nb-NO" dirty="0" smtClean="0"/>
              <a:t>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Gamle fjernsyn og pc – skjermer hadde slike rør hvor strålen sveiper over</a:t>
            </a:r>
            <a:r>
              <a:rPr lang="nb-NO" baseline="0" dirty="0" smtClean="0"/>
              <a:t> skjermen for å danne bildet.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3F9EC-A0B1-4908-BF8A-079D55E4F2E2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6349-A8DC-4C01-9CAA-2EBA01B2BC6F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4392-8BF2-4369-B09E-0C5AD230650C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F26E7-168C-40BF-BABF-CDF045922FFB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0D1D-24F2-4E96-801C-D48744AD02E3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B66E2-F3BF-4C69-A0C9-99BBF1AF08C3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0EE1-1CDC-4CD2-9004-B5FEF60E195E}" type="datetime1">
              <a:rPr lang="nb-NO" smtClean="0"/>
              <a:t>24.10.2016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D633-735E-43CC-A44A-05E62D0E4B12}" type="datetime1">
              <a:rPr lang="nb-NO" smtClean="0"/>
              <a:t>24.10.2016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AD0D-15E3-4402-B1FF-76C57AD4E2F7}" type="datetime1">
              <a:rPr lang="nb-NO" smtClean="0"/>
              <a:t>24.10.2016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B136-5627-4E76-981D-ED77EBE8F6F2}" type="datetime1">
              <a:rPr lang="nb-NO" smtClean="0"/>
              <a:t>24.10.2016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ED085-BAAE-42DD-9390-8689FF7C9E13}" type="datetime1">
              <a:rPr lang="nb-NO" smtClean="0"/>
              <a:t>24.10.2016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504B7-AAA6-43D7-89B5-415C8F4EF24A}" type="datetime1">
              <a:rPr lang="nb-NO" smtClean="0"/>
              <a:t>24.10.2016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14368-222E-428C-B257-2B93267B4A10}" type="datetime1">
              <a:rPr lang="nb-NO" smtClean="0"/>
              <a:t>24.10.2016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58536-5D21-40E7-B300-35E462C9FC38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6.wmf"/><Relationship Id="rId5" Type="http://schemas.openxmlformats.org/officeDocument/2006/relationships/image" Target="../media/image33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6.wmf"/><Relationship Id="rId5" Type="http://schemas.openxmlformats.org/officeDocument/2006/relationships/image" Target="../media/image33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45.wmf"/><Relationship Id="rId4" Type="http://schemas.openxmlformats.org/officeDocument/2006/relationships/image" Target="../media/image47.png"/><Relationship Id="rId9" Type="http://schemas.openxmlformats.org/officeDocument/2006/relationships/oleObject" Target="../embeddings/oleObject2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9.wmf"/><Relationship Id="rId12" Type="http://schemas.openxmlformats.org/officeDocument/2006/relationships/image" Target="../media/image5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50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43.wmf"/><Relationship Id="rId18" Type="http://schemas.openxmlformats.org/officeDocument/2006/relationships/oleObject" Target="../embeddings/oleObject37.bin"/><Relationship Id="rId26" Type="http://schemas.openxmlformats.org/officeDocument/2006/relationships/oleObject" Target="../embeddings/oleObject41.bin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59.wmf"/><Relationship Id="rId7" Type="http://schemas.openxmlformats.org/officeDocument/2006/relationships/image" Target="../media/image53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57.wmf"/><Relationship Id="rId25" Type="http://schemas.openxmlformats.org/officeDocument/2006/relationships/image" Target="../media/image61.wmf"/><Relationship Id="rId33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6.bin"/><Relationship Id="rId20" Type="http://schemas.openxmlformats.org/officeDocument/2006/relationships/oleObject" Target="../embeddings/oleObject38.bin"/><Relationship Id="rId29" Type="http://schemas.openxmlformats.org/officeDocument/2006/relationships/image" Target="../media/image63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55.wmf"/><Relationship Id="rId24" Type="http://schemas.openxmlformats.org/officeDocument/2006/relationships/oleObject" Target="../embeddings/oleObject40.bin"/><Relationship Id="rId32" Type="http://schemas.openxmlformats.org/officeDocument/2006/relationships/oleObject" Target="../embeddings/oleObject44.bin"/><Relationship Id="rId5" Type="http://schemas.openxmlformats.org/officeDocument/2006/relationships/image" Target="../media/image67.jpeg"/><Relationship Id="rId15" Type="http://schemas.openxmlformats.org/officeDocument/2006/relationships/image" Target="../media/image56.wmf"/><Relationship Id="rId23" Type="http://schemas.openxmlformats.org/officeDocument/2006/relationships/image" Target="../media/image60.wmf"/><Relationship Id="rId28" Type="http://schemas.openxmlformats.org/officeDocument/2006/relationships/oleObject" Target="../embeddings/oleObject42.bin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58.wmf"/><Relationship Id="rId31" Type="http://schemas.openxmlformats.org/officeDocument/2006/relationships/image" Target="../media/image64.wmf"/><Relationship Id="rId4" Type="http://schemas.openxmlformats.org/officeDocument/2006/relationships/image" Target="../media/image66.jpeg"/><Relationship Id="rId9" Type="http://schemas.openxmlformats.org/officeDocument/2006/relationships/image" Target="../media/image54.wmf"/><Relationship Id="rId14" Type="http://schemas.openxmlformats.org/officeDocument/2006/relationships/oleObject" Target="../embeddings/oleObject35.bin"/><Relationship Id="rId22" Type="http://schemas.openxmlformats.org/officeDocument/2006/relationships/oleObject" Target="../embeddings/oleObject39.bin"/><Relationship Id="rId27" Type="http://schemas.openxmlformats.org/officeDocument/2006/relationships/image" Target="../media/image62.wmf"/><Relationship Id="rId30" Type="http://schemas.openxmlformats.org/officeDocument/2006/relationships/oleObject" Target="../embeddings/oleObject4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5.wmf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8.png"/><Relationship Id="rId5" Type="http://schemas.openxmlformats.org/officeDocument/2006/relationships/image" Target="../media/image24.wmf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40772" y="908720"/>
            <a:ext cx="6679500" cy="1152128"/>
          </a:xfrm>
        </p:spPr>
        <p:txBody>
          <a:bodyPr>
            <a:normAutofit/>
          </a:bodyPr>
          <a:lstStyle/>
          <a:p>
            <a:r>
              <a:rPr lang="nb-NO" sz="3200" dirty="0" smtClean="0"/>
              <a:t>Magnetisme, magnetiske felt og fluks</a:t>
            </a:r>
            <a:endParaRPr lang="nb-NO" sz="3200" dirty="0"/>
          </a:p>
        </p:txBody>
      </p:sp>
      <p:sp>
        <p:nvSpPr>
          <p:cNvPr id="6" name="TekstSylinder 5"/>
          <p:cNvSpPr txBox="1"/>
          <p:nvPr/>
        </p:nvSpPr>
        <p:spPr>
          <a:xfrm>
            <a:off x="683568" y="2204864"/>
            <a:ext cx="453650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Begreper knyttet til magnetisme</a:t>
            </a:r>
          </a:p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Hvordan magneter påvirker hverandre og andre materialer i nærheten</a:t>
            </a:r>
          </a:p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Magnetiske feltlinjer sammenliknet med elektriske feltlinjer</a:t>
            </a:r>
          </a:p>
          <a:p>
            <a:endParaRPr lang="nb-NO" sz="2400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D935-2107-4FC3-B2FE-FA0E9EFD5DC5}" type="slidenum">
              <a:rPr lang="nb-NO" smtClean="0"/>
              <a:pPr/>
              <a:t>1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4058" y="2541692"/>
            <a:ext cx="3168352" cy="225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46856" y="548680"/>
            <a:ext cx="8229600" cy="2880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b-NO" sz="3500" dirty="0"/>
              <a:t>Eksempel</a:t>
            </a:r>
          </a:p>
          <a:p>
            <a:pPr marL="0" indent="0">
              <a:buNone/>
            </a:pPr>
            <a:r>
              <a:rPr lang="nb-NO" sz="2200" dirty="0"/>
              <a:t>En stråle med protoner har farten </a:t>
            </a:r>
            <a:r>
              <a:rPr lang="nb-NO" sz="2200" i="1" dirty="0"/>
              <a:t>v</a:t>
            </a:r>
            <a:r>
              <a:rPr lang="nb-NO" sz="2200" dirty="0"/>
              <a:t> = 3,0 </a:t>
            </a:r>
            <a:r>
              <a:rPr lang="nb-NO" sz="2200" dirty="0" smtClean="0"/>
              <a:t>· </a:t>
            </a:r>
            <a:r>
              <a:rPr lang="nb-NO" sz="2200" dirty="0"/>
              <a:t>10</a:t>
            </a:r>
            <a:r>
              <a:rPr lang="nb-NO" sz="2200" baseline="30000" dirty="0"/>
              <a:t>5</a:t>
            </a:r>
            <a:r>
              <a:rPr lang="nb-NO" sz="2200" dirty="0"/>
              <a:t> </a:t>
            </a:r>
            <a:r>
              <a:rPr lang="nb-NO" sz="2200" dirty="0" err="1"/>
              <a:t>m/s</a:t>
            </a:r>
            <a:r>
              <a:rPr lang="nb-NO" sz="2200" dirty="0"/>
              <a:t> gjennom </a:t>
            </a:r>
            <a:r>
              <a:rPr lang="nb-NO" sz="2200" dirty="0" smtClean="0"/>
              <a:t>et homogent magnetfelt</a:t>
            </a:r>
            <a:r>
              <a:rPr lang="nb-NO" sz="2200" dirty="0"/>
              <a:t>, </a:t>
            </a:r>
            <a:r>
              <a:rPr lang="nb-NO" sz="2200" i="1" dirty="0"/>
              <a:t>B</a:t>
            </a:r>
            <a:r>
              <a:rPr lang="nb-NO" sz="2200" dirty="0"/>
              <a:t> = 2,0 T, som har retning langs positiv </a:t>
            </a:r>
            <a:r>
              <a:rPr lang="nb-NO" sz="2200" i="1" dirty="0"/>
              <a:t>z</a:t>
            </a:r>
            <a:r>
              <a:rPr lang="nb-NO" sz="2200" dirty="0"/>
              <a:t>-akse. Strålen ligger i </a:t>
            </a:r>
            <a:r>
              <a:rPr lang="nb-NO" sz="2200" i="1" dirty="0" err="1"/>
              <a:t>xz</a:t>
            </a:r>
            <a:r>
              <a:rPr lang="nb-NO" sz="2200" i="1" dirty="0"/>
              <a:t>-</a:t>
            </a:r>
            <a:r>
              <a:rPr lang="nb-NO" sz="2200" dirty="0"/>
              <a:t>planet slik at vinkelen mellom strålen og </a:t>
            </a:r>
            <a:r>
              <a:rPr lang="nb-NO" sz="2200" i="1" dirty="0"/>
              <a:t>z</a:t>
            </a:r>
            <a:r>
              <a:rPr lang="nb-NO" sz="2200" dirty="0"/>
              <a:t>-aksen er 30°. </a:t>
            </a:r>
            <a:r>
              <a:rPr lang="nb-NO" sz="2200" dirty="0" smtClean="0"/>
              <a:t>Protonets </a:t>
            </a:r>
            <a:r>
              <a:rPr lang="nb-NO" sz="2200" dirty="0"/>
              <a:t>ladning er </a:t>
            </a:r>
            <a:r>
              <a:rPr lang="nb-NO" sz="2200" i="1" dirty="0"/>
              <a:t>q</a:t>
            </a:r>
            <a:r>
              <a:rPr lang="nb-NO" sz="2200" dirty="0"/>
              <a:t> = 1,6 </a:t>
            </a:r>
            <a:r>
              <a:rPr lang="nb-NO" sz="2200" dirty="0" smtClean="0"/>
              <a:t>· </a:t>
            </a:r>
            <a:r>
              <a:rPr lang="nb-NO" sz="2200" dirty="0"/>
              <a:t>10</a:t>
            </a:r>
            <a:r>
              <a:rPr lang="nb-NO" sz="2200" baseline="30000" dirty="0"/>
              <a:t>-19</a:t>
            </a:r>
            <a:r>
              <a:rPr lang="nb-NO" sz="2200" dirty="0"/>
              <a:t> C. </a:t>
            </a:r>
            <a:r>
              <a:rPr lang="nb-NO" sz="2200" dirty="0" smtClean="0"/>
              <a:t>Finn </a:t>
            </a:r>
            <a:r>
              <a:rPr lang="nb-NO" sz="2200" dirty="0"/>
              <a:t>den magnetiske kraften på protonet.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Løsning</a:t>
            </a:r>
          </a:p>
          <a:p>
            <a:pPr>
              <a:buNone/>
            </a:pPr>
            <a:endParaRPr lang="nb-NO" sz="2000" dirty="0" smtClean="0"/>
          </a:p>
        </p:txBody>
      </p:sp>
      <p:cxnSp>
        <p:nvCxnSpPr>
          <p:cNvPr id="5" name="Rett pil 4"/>
          <p:cNvCxnSpPr/>
          <p:nvPr/>
        </p:nvCxnSpPr>
        <p:spPr>
          <a:xfrm flipV="1">
            <a:off x="971600" y="3429000"/>
            <a:ext cx="0" cy="208823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tt pil 6"/>
          <p:cNvCxnSpPr/>
          <p:nvPr/>
        </p:nvCxnSpPr>
        <p:spPr>
          <a:xfrm>
            <a:off x="971600" y="5534476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kstSylinder 7"/>
          <p:cNvSpPr txBox="1"/>
          <p:nvPr/>
        </p:nvSpPr>
        <p:spPr>
          <a:xfrm>
            <a:off x="611560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z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3131840" y="55172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x</a:t>
            </a:r>
            <a:endParaRPr lang="nb-NO" dirty="0"/>
          </a:p>
        </p:txBody>
      </p:sp>
      <p:cxnSp>
        <p:nvCxnSpPr>
          <p:cNvPr id="11" name="Rett pil 10"/>
          <p:cNvCxnSpPr/>
          <p:nvPr/>
        </p:nvCxnSpPr>
        <p:spPr>
          <a:xfrm flipV="1">
            <a:off x="973356" y="439160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Rett pil 11"/>
          <p:cNvCxnSpPr/>
          <p:nvPr/>
        </p:nvCxnSpPr>
        <p:spPr>
          <a:xfrm flipV="1">
            <a:off x="1718184" y="4395600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Rett pil 12"/>
          <p:cNvCxnSpPr/>
          <p:nvPr/>
        </p:nvCxnSpPr>
        <p:spPr>
          <a:xfrm flipV="1">
            <a:off x="2470836" y="4397356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Rett pil 13"/>
          <p:cNvCxnSpPr/>
          <p:nvPr/>
        </p:nvCxnSpPr>
        <p:spPr>
          <a:xfrm flipV="1">
            <a:off x="3158344" y="439160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899592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7" name="Rett pil 16"/>
          <p:cNvCxnSpPr/>
          <p:nvPr/>
        </p:nvCxnSpPr>
        <p:spPr>
          <a:xfrm flipV="1">
            <a:off x="1000195" y="3730284"/>
            <a:ext cx="843005" cy="174928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1835696" y="3822055"/>
          <a:ext cx="1730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" name="Equation" r:id="rId4" imgW="114120" imgH="215640" progId="Equation.DSMT4">
                  <p:embed/>
                </p:oleObj>
              </mc:Choice>
              <mc:Fallback>
                <p:oleObj name="Equation" r:id="rId4" imgW="11412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3822055"/>
                        <a:ext cx="17303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/>
        </p:nvGraphicFramePr>
        <p:xfrm>
          <a:off x="1115616" y="4421932"/>
          <a:ext cx="190500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" name="Equation" r:id="rId6" imgW="126720" imgH="203040" progId="Equation.DSMT4">
                  <p:embed/>
                </p:oleObj>
              </mc:Choice>
              <mc:Fallback>
                <p:oleObj name="Equation" r:id="rId6" imgW="12672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421932"/>
                        <a:ext cx="190500" cy="30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Bue 20"/>
          <p:cNvSpPr/>
          <p:nvPr/>
        </p:nvSpPr>
        <p:spPr>
          <a:xfrm>
            <a:off x="702568" y="4725144"/>
            <a:ext cx="576064" cy="36004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3203848" y="4490765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490765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kstSylinder 22"/>
          <p:cNvSpPr txBox="1"/>
          <p:nvPr/>
        </p:nvSpPr>
        <p:spPr>
          <a:xfrm>
            <a:off x="4139952" y="306896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Kraft på en ladd partikkel i magnetfelt:</a:t>
            </a:r>
          </a:p>
          <a:p>
            <a:endParaRPr lang="nb-NO" sz="2000" dirty="0"/>
          </a:p>
          <a:p>
            <a:endParaRPr lang="nb-NO" sz="2000" dirty="0" smtClean="0"/>
          </a:p>
          <a:p>
            <a:endParaRPr lang="nb-NO" sz="2000" dirty="0"/>
          </a:p>
          <a:p>
            <a:r>
              <a:rPr lang="nb-NO" sz="2000" dirty="0" smtClean="0"/>
              <a:t>med retning opp av planet (</a:t>
            </a:r>
            <a:r>
              <a:rPr lang="nb-NO" sz="2000" dirty="0" err="1" smtClean="0"/>
              <a:t>hh</a:t>
            </a:r>
            <a:r>
              <a:rPr lang="nb-NO" sz="2000" dirty="0" smtClean="0"/>
              <a:t> – regelen)</a:t>
            </a:r>
          </a:p>
          <a:p>
            <a:r>
              <a:rPr lang="nb-NO" sz="2000" dirty="0" smtClean="0"/>
              <a:t>Innsatt tall:</a:t>
            </a:r>
            <a:endParaRPr lang="nb-NO" sz="2000" dirty="0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356456" y="3573016"/>
          <a:ext cx="10668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5" name="Equation" r:id="rId10" imgW="711000" imgH="241200" progId="Equation.DSMT4">
                  <p:embed/>
                </p:oleObj>
              </mc:Choice>
              <mc:Fallback>
                <p:oleObj name="Equation" r:id="rId10" imgW="711000" imgH="241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456" y="3573016"/>
                        <a:ext cx="1066800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4408838" y="3996640"/>
          <a:ext cx="15811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6" name="Equation" r:id="rId12" imgW="1054080" imgH="203040" progId="Equation.DSMT4">
                  <p:embed/>
                </p:oleObj>
              </mc:Choice>
              <mc:Fallback>
                <p:oleObj name="Equation" r:id="rId12" imgW="105408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8838" y="3996640"/>
                        <a:ext cx="158115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574334"/>
              </p:ext>
            </p:extLst>
          </p:nvPr>
        </p:nvGraphicFramePr>
        <p:xfrm>
          <a:off x="4560888" y="5240338"/>
          <a:ext cx="3856037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7" name="Equation" r:id="rId14" imgW="2616120" imgH="482400" progId="Equation.DSMT4">
                  <p:embed/>
                </p:oleObj>
              </mc:Choice>
              <mc:Fallback>
                <p:oleObj name="Equation" r:id="rId14" imgW="2616120" imgH="4824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0888" y="5240338"/>
                        <a:ext cx="3856037" cy="7096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lassholder for lysbildenumm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10</a:t>
            </a:fld>
            <a:endParaRPr lang="nb-NO"/>
          </a:p>
        </p:txBody>
      </p:sp>
      <p:sp>
        <p:nvSpPr>
          <p:cNvPr id="25" name="Plassholder for bunntekst 2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  <p:graphicFrame>
        <p:nvGraphicFramePr>
          <p:cNvPr id="27" name="Objekt 26"/>
          <p:cNvGraphicFramePr>
            <a:graphicFrameLocks noChangeAspect="1"/>
          </p:cNvGraphicFramePr>
          <p:nvPr/>
        </p:nvGraphicFramePr>
        <p:xfrm>
          <a:off x="403646" y="5327650"/>
          <a:ext cx="457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8" name="Equation" r:id="rId16" imgW="304560" imgH="228600" progId="Equation.DSMT4">
                  <p:embed/>
                </p:oleObj>
              </mc:Choice>
              <mc:Fallback>
                <p:oleObj name="Equation" r:id="rId16" imgW="304560" imgH="2286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646" y="5327650"/>
                        <a:ext cx="457200" cy="3429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kstSylinder 1"/>
          <p:cNvSpPr txBox="1"/>
          <p:nvPr/>
        </p:nvSpPr>
        <p:spPr>
          <a:xfrm>
            <a:off x="323528" y="2780928"/>
            <a:ext cx="8280920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endParaRPr lang="nb-NO" dirty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46856" y="548680"/>
            <a:ext cx="8229600" cy="2880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b-NO" sz="3500" dirty="0"/>
              <a:t>Eksempel</a:t>
            </a:r>
          </a:p>
          <a:p>
            <a:pPr marL="0" indent="0">
              <a:buNone/>
            </a:pPr>
            <a:r>
              <a:rPr lang="nb-NO" sz="2200" dirty="0"/>
              <a:t>En stråle med protoner har farten </a:t>
            </a:r>
            <a:r>
              <a:rPr lang="nb-NO" sz="2200" i="1" dirty="0"/>
              <a:t>v</a:t>
            </a:r>
            <a:r>
              <a:rPr lang="nb-NO" sz="2200" dirty="0"/>
              <a:t> = 3,0 </a:t>
            </a:r>
            <a:r>
              <a:rPr lang="nb-NO" sz="2200" dirty="0" smtClean="0"/>
              <a:t>· </a:t>
            </a:r>
            <a:r>
              <a:rPr lang="nb-NO" sz="2200" dirty="0"/>
              <a:t>10</a:t>
            </a:r>
            <a:r>
              <a:rPr lang="nb-NO" sz="2200" baseline="30000" dirty="0"/>
              <a:t>5</a:t>
            </a:r>
            <a:r>
              <a:rPr lang="nb-NO" sz="2200" dirty="0"/>
              <a:t> </a:t>
            </a:r>
            <a:r>
              <a:rPr lang="nb-NO" sz="2200" dirty="0" err="1"/>
              <a:t>m/s</a:t>
            </a:r>
            <a:r>
              <a:rPr lang="nb-NO" sz="2200" dirty="0"/>
              <a:t> gjennom </a:t>
            </a:r>
            <a:r>
              <a:rPr lang="nb-NO" sz="2200" dirty="0" smtClean="0"/>
              <a:t>et homogent magnetfelt</a:t>
            </a:r>
            <a:r>
              <a:rPr lang="nb-NO" sz="2200" dirty="0"/>
              <a:t>, </a:t>
            </a:r>
            <a:r>
              <a:rPr lang="nb-NO" sz="2200" i="1" dirty="0"/>
              <a:t>B</a:t>
            </a:r>
            <a:r>
              <a:rPr lang="nb-NO" sz="2200" dirty="0"/>
              <a:t> = 2,0 T, som har retning langs positiv </a:t>
            </a:r>
            <a:r>
              <a:rPr lang="nb-NO" sz="2200" i="1" dirty="0"/>
              <a:t>z</a:t>
            </a:r>
            <a:r>
              <a:rPr lang="nb-NO" sz="2200" dirty="0"/>
              <a:t>-akse. Strålen ligger i </a:t>
            </a:r>
            <a:r>
              <a:rPr lang="nb-NO" sz="2200" i="1" dirty="0" err="1"/>
              <a:t>xz</a:t>
            </a:r>
            <a:r>
              <a:rPr lang="nb-NO" sz="2200" i="1" dirty="0"/>
              <a:t>-</a:t>
            </a:r>
            <a:r>
              <a:rPr lang="nb-NO" sz="2200" dirty="0"/>
              <a:t>planet slik at vinkelen mellom strålen og </a:t>
            </a:r>
            <a:r>
              <a:rPr lang="nb-NO" sz="2200" i="1" dirty="0"/>
              <a:t>z</a:t>
            </a:r>
            <a:r>
              <a:rPr lang="nb-NO" sz="2200" dirty="0"/>
              <a:t>-aksen er 30°. </a:t>
            </a:r>
            <a:r>
              <a:rPr lang="nb-NO" sz="2200" dirty="0" smtClean="0"/>
              <a:t>Protonets </a:t>
            </a:r>
            <a:r>
              <a:rPr lang="nb-NO" sz="2200" dirty="0"/>
              <a:t>ladning er </a:t>
            </a:r>
            <a:r>
              <a:rPr lang="nb-NO" sz="2200" i="1" dirty="0"/>
              <a:t>q</a:t>
            </a:r>
            <a:r>
              <a:rPr lang="nb-NO" sz="2200" dirty="0"/>
              <a:t> = 1,6 </a:t>
            </a:r>
            <a:r>
              <a:rPr lang="nb-NO" sz="2200" dirty="0" smtClean="0"/>
              <a:t>· </a:t>
            </a:r>
            <a:r>
              <a:rPr lang="nb-NO" sz="2200" dirty="0"/>
              <a:t>10</a:t>
            </a:r>
            <a:r>
              <a:rPr lang="nb-NO" sz="2200" baseline="30000" dirty="0"/>
              <a:t>-19</a:t>
            </a:r>
            <a:r>
              <a:rPr lang="nb-NO" sz="2200" dirty="0"/>
              <a:t> C. </a:t>
            </a:r>
            <a:r>
              <a:rPr lang="nb-NO" sz="2200" dirty="0" smtClean="0"/>
              <a:t>Finn </a:t>
            </a:r>
            <a:r>
              <a:rPr lang="nb-NO" sz="2200" dirty="0"/>
              <a:t>den magnetiske kraften på protonet.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Løsning</a:t>
            </a:r>
          </a:p>
          <a:p>
            <a:pPr>
              <a:buNone/>
            </a:pPr>
            <a:endParaRPr lang="nb-NO" sz="2000" dirty="0" smtClean="0"/>
          </a:p>
        </p:txBody>
      </p:sp>
      <p:cxnSp>
        <p:nvCxnSpPr>
          <p:cNvPr id="5" name="Rett pil 4"/>
          <p:cNvCxnSpPr/>
          <p:nvPr/>
        </p:nvCxnSpPr>
        <p:spPr>
          <a:xfrm flipV="1">
            <a:off x="971600" y="3429000"/>
            <a:ext cx="0" cy="208823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tt pil 6"/>
          <p:cNvCxnSpPr/>
          <p:nvPr/>
        </p:nvCxnSpPr>
        <p:spPr>
          <a:xfrm>
            <a:off x="971600" y="5534476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kstSylinder 7"/>
          <p:cNvSpPr txBox="1"/>
          <p:nvPr/>
        </p:nvSpPr>
        <p:spPr>
          <a:xfrm>
            <a:off x="611560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z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3131840" y="55172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x</a:t>
            </a:r>
            <a:endParaRPr lang="nb-NO" dirty="0"/>
          </a:p>
        </p:txBody>
      </p:sp>
      <p:cxnSp>
        <p:nvCxnSpPr>
          <p:cNvPr id="11" name="Rett pil 10"/>
          <p:cNvCxnSpPr/>
          <p:nvPr/>
        </p:nvCxnSpPr>
        <p:spPr>
          <a:xfrm flipV="1">
            <a:off x="973356" y="439160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Rett pil 11"/>
          <p:cNvCxnSpPr/>
          <p:nvPr/>
        </p:nvCxnSpPr>
        <p:spPr>
          <a:xfrm flipV="1">
            <a:off x="1718184" y="4395600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Rett pil 12"/>
          <p:cNvCxnSpPr/>
          <p:nvPr/>
        </p:nvCxnSpPr>
        <p:spPr>
          <a:xfrm flipV="1">
            <a:off x="2470836" y="4397356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Rett pil 13"/>
          <p:cNvCxnSpPr/>
          <p:nvPr/>
        </p:nvCxnSpPr>
        <p:spPr>
          <a:xfrm flipV="1">
            <a:off x="3158344" y="439160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899592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7" name="Rett pil 16"/>
          <p:cNvCxnSpPr/>
          <p:nvPr/>
        </p:nvCxnSpPr>
        <p:spPr>
          <a:xfrm flipV="1">
            <a:off x="1000195" y="3730284"/>
            <a:ext cx="843005" cy="174928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1835696" y="3822055"/>
          <a:ext cx="1730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5" name="Equation" r:id="rId4" imgW="114120" imgH="215640" progId="Equation.DSMT4">
                  <p:embed/>
                </p:oleObj>
              </mc:Choice>
              <mc:Fallback>
                <p:oleObj name="Equation" r:id="rId4" imgW="11412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3822055"/>
                        <a:ext cx="17303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/>
        </p:nvGraphicFramePr>
        <p:xfrm>
          <a:off x="1115616" y="4421932"/>
          <a:ext cx="190500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6" name="Equation" r:id="rId6" imgW="126720" imgH="203040" progId="Equation.DSMT4">
                  <p:embed/>
                </p:oleObj>
              </mc:Choice>
              <mc:Fallback>
                <p:oleObj name="Equation" r:id="rId6" imgW="1267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421932"/>
                        <a:ext cx="190500" cy="30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Bue 20"/>
          <p:cNvSpPr/>
          <p:nvPr/>
        </p:nvSpPr>
        <p:spPr>
          <a:xfrm>
            <a:off x="702568" y="4725144"/>
            <a:ext cx="576064" cy="36004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3203848" y="4490765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7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490765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kstSylinder 22"/>
          <p:cNvSpPr txBox="1"/>
          <p:nvPr/>
        </p:nvSpPr>
        <p:spPr>
          <a:xfrm>
            <a:off x="4139952" y="3068960"/>
            <a:ext cx="4536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Kraft på en ladd partikkel i magnetfelt:</a:t>
            </a:r>
          </a:p>
          <a:p>
            <a:endParaRPr lang="nb-NO" sz="2000" dirty="0"/>
          </a:p>
          <a:p>
            <a:endParaRPr lang="nb-NO" sz="2000" dirty="0" smtClean="0"/>
          </a:p>
          <a:p>
            <a:endParaRPr lang="nb-NO" sz="2000" dirty="0"/>
          </a:p>
          <a:p>
            <a:r>
              <a:rPr lang="nb-NO" sz="2000" dirty="0" smtClean="0"/>
              <a:t>med retning opp av planet (</a:t>
            </a:r>
            <a:r>
              <a:rPr lang="nb-NO" sz="2000" dirty="0" err="1" smtClean="0"/>
              <a:t>hh</a:t>
            </a:r>
            <a:r>
              <a:rPr lang="nb-NO" sz="2000" dirty="0" smtClean="0"/>
              <a:t> – regelen)</a:t>
            </a:r>
          </a:p>
          <a:p>
            <a:endParaRPr lang="nb-NO" sz="2000" dirty="0" smtClean="0"/>
          </a:p>
          <a:p>
            <a:r>
              <a:rPr lang="nb-NO" sz="2000" dirty="0" smtClean="0"/>
              <a:t>Innsatt tall:</a:t>
            </a:r>
            <a:endParaRPr lang="nb-NO" sz="2000" dirty="0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356456" y="3573016"/>
          <a:ext cx="10668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8" name="Equation" r:id="rId10" imgW="711000" imgH="241200" progId="Equation.DSMT4">
                  <p:embed/>
                </p:oleObj>
              </mc:Choice>
              <mc:Fallback>
                <p:oleObj name="Equation" r:id="rId10" imgW="7110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456" y="3573016"/>
                        <a:ext cx="1066800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4408838" y="3996640"/>
          <a:ext cx="15811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9" name="Equation" r:id="rId12" imgW="1054080" imgH="203040" progId="Equation.DSMT4">
                  <p:embed/>
                </p:oleObj>
              </mc:Choice>
              <mc:Fallback>
                <p:oleObj name="Equation" r:id="rId12" imgW="10540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8838" y="3996640"/>
                        <a:ext cx="158115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249135"/>
              </p:ext>
            </p:extLst>
          </p:nvPr>
        </p:nvGraphicFramePr>
        <p:xfrm>
          <a:off x="4560888" y="5240338"/>
          <a:ext cx="3856037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0" name="Equation" r:id="rId14" imgW="2616120" imgH="482400" progId="Equation.DSMT4">
                  <p:embed/>
                </p:oleObj>
              </mc:Choice>
              <mc:Fallback>
                <p:oleObj name="Equation" r:id="rId14" imgW="26161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0888" y="5240338"/>
                        <a:ext cx="3856037" cy="7096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lassholder for lysbildenumm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11</a:t>
            </a:fld>
            <a:endParaRPr lang="nb-NO"/>
          </a:p>
        </p:txBody>
      </p:sp>
      <p:sp>
        <p:nvSpPr>
          <p:cNvPr id="25" name="Plassholder for bunntekst 2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  <p:graphicFrame>
        <p:nvGraphicFramePr>
          <p:cNvPr id="27" name="Objekt 26"/>
          <p:cNvGraphicFramePr>
            <a:graphicFrameLocks noChangeAspect="1"/>
          </p:cNvGraphicFramePr>
          <p:nvPr/>
        </p:nvGraphicFramePr>
        <p:xfrm>
          <a:off x="403646" y="5327650"/>
          <a:ext cx="457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1" name="Equation" r:id="rId16" imgW="304560" imgH="228600" progId="Equation.DSMT4">
                  <p:embed/>
                </p:oleObj>
              </mc:Choice>
              <mc:Fallback>
                <p:oleObj name="Equation" r:id="rId16" imgW="3045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646" y="5327650"/>
                        <a:ext cx="457200" cy="3429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408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620688"/>
            <a:ext cx="46958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Sylinder 4"/>
          <p:cNvSpPr txBox="1"/>
          <p:nvPr/>
        </p:nvSpPr>
        <p:spPr>
          <a:xfrm>
            <a:off x="1282884" y="4221088"/>
            <a:ext cx="568863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Hvilken retning har magnetfeltet på figuren?</a:t>
            </a:r>
          </a:p>
          <a:p>
            <a:endParaRPr lang="nb-NO" dirty="0" smtClean="0"/>
          </a:p>
          <a:p>
            <a:r>
              <a:rPr lang="nb-NO" dirty="0" smtClean="0"/>
              <a:t>Hvilken av de tre mulige løypene vil partikkelen følge?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196752"/>
            <a:ext cx="4122986" cy="278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Sylinder 4"/>
          <p:cNvSpPr txBox="1"/>
          <p:nvPr/>
        </p:nvSpPr>
        <p:spPr>
          <a:xfrm>
            <a:off x="827584" y="980728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Feltet er tangent til feltlinja i alle punkt</a:t>
            </a:r>
            <a:endParaRPr lang="nb-NO" dirty="0"/>
          </a:p>
        </p:txBody>
      </p:sp>
      <p:sp>
        <p:nvSpPr>
          <p:cNvPr id="6" name="TekstSylinder 5"/>
          <p:cNvSpPr txBox="1"/>
          <p:nvPr/>
        </p:nvSpPr>
        <p:spPr>
          <a:xfrm>
            <a:off x="5148064" y="1052736"/>
            <a:ext cx="23042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b-NO" dirty="0" smtClean="0"/>
              <a:t>Jo tettere mellom feltlinner jo større felt.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755576" y="395953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/>
              <a:t>Magnetiske feltlinjer</a:t>
            </a:r>
            <a:endParaRPr lang="nb-NO" sz="3200" dirty="0"/>
          </a:p>
        </p:txBody>
      </p:sp>
      <p:sp>
        <p:nvSpPr>
          <p:cNvPr id="9" name="TekstSylinder 8"/>
          <p:cNvSpPr txBox="1"/>
          <p:nvPr/>
        </p:nvSpPr>
        <p:spPr>
          <a:xfrm>
            <a:off x="827584" y="292494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Feltlinjene peker i samme retning som nordpolen på et kompass</a:t>
            </a:r>
            <a:endParaRPr lang="nb-NO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5796136" y="2924944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Magnetiske feltlinjer peker fra nordpolen til sydpolen på en magnet</a:t>
            </a:r>
            <a:endParaRPr lang="nb-NO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430" y="4431486"/>
            <a:ext cx="3102099" cy="130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7196" y="4261592"/>
            <a:ext cx="310894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kstSylinder 12"/>
          <p:cNvSpPr txBox="1"/>
          <p:nvPr/>
        </p:nvSpPr>
        <p:spPr>
          <a:xfrm>
            <a:off x="827584" y="5805264"/>
            <a:ext cx="69127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Magnetiske feltlinjer gir ikke retningen til kraften på en ladd partikkel</a:t>
            </a:r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13</a:t>
            </a:fld>
            <a:endParaRPr lang="nb-NO"/>
          </a:p>
        </p:txBody>
      </p:sp>
      <p:sp>
        <p:nvSpPr>
          <p:cNvPr id="12" name="Plassholder for bunntekst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546848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dirty="0" smtClean="0"/>
              <a:t>Magnetisk fluks</a:t>
            </a:r>
          </a:p>
          <a:p>
            <a:r>
              <a:rPr lang="nb-NO" sz="2000" dirty="0" smtClean="0"/>
              <a:t>Defineres på samme måte som</a:t>
            </a:r>
          </a:p>
          <a:p>
            <a:pPr>
              <a:buNone/>
            </a:pPr>
            <a:r>
              <a:rPr lang="nb-NO" sz="2000" dirty="0" smtClean="0"/>
              <a:t>	elektrisk fluks.</a:t>
            </a:r>
          </a:p>
          <a:p>
            <a:r>
              <a:rPr lang="nb-NO" sz="2000" dirty="0" smtClean="0"/>
              <a:t>Uniformt magnetfelt: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1000" dirty="0" smtClean="0"/>
          </a:p>
          <a:p>
            <a:r>
              <a:rPr lang="nb-NO" sz="2000" dirty="0" smtClean="0"/>
              <a:t>Fluksen er en skalar størrelse</a:t>
            </a:r>
          </a:p>
          <a:p>
            <a:r>
              <a:rPr lang="nb-NO" sz="2000" dirty="0" smtClean="0"/>
              <a:t>Når magnetfeltet varierer over arealet må vi integrere:</a:t>
            </a:r>
          </a:p>
          <a:p>
            <a:endParaRPr lang="nb-NO" sz="1000" dirty="0" smtClean="0"/>
          </a:p>
          <a:p>
            <a:endParaRPr lang="nb-NO" sz="2000" dirty="0" smtClean="0"/>
          </a:p>
          <a:p>
            <a:r>
              <a:rPr lang="nb-NO" sz="2000" dirty="0" smtClean="0"/>
              <a:t>Enhet: 1Wb = 1Tm</a:t>
            </a:r>
            <a:r>
              <a:rPr lang="nb-NO" sz="2000" baseline="30000" dirty="0" smtClean="0"/>
              <a:t>2</a:t>
            </a:r>
            <a:r>
              <a:rPr lang="nb-NO" sz="2000" dirty="0" smtClean="0"/>
              <a:t> = 1N/Am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8187" y="980729"/>
            <a:ext cx="3346261" cy="291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921228" y="2192338"/>
          <a:ext cx="13350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1" name="Equation" r:id="rId5" imgW="888840" imgH="253800" progId="Equation.DSMT4">
                  <p:embed/>
                </p:oleObj>
              </mc:Choice>
              <mc:Fallback>
                <p:oleObj name="Equation" r:id="rId5" imgW="888840" imgH="253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228" y="2192338"/>
                        <a:ext cx="133508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223536" y="2230630"/>
          <a:ext cx="188753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2" name="Equation" r:id="rId7" imgW="1257120" imgH="228600" progId="Equation.DSMT4">
                  <p:embed/>
                </p:oleObj>
              </mc:Choice>
              <mc:Fallback>
                <p:oleObj name="Equation" r:id="rId7" imgW="125712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3536" y="2230630"/>
                        <a:ext cx="1887538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001600" y="3757536"/>
          <a:ext cx="2601913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3" name="Equation" r:id="rId9" imgW="1726920" imgH="279360" progId="Equation.DSMT4">
                  <p:embed/>
                </p:oleObj>
              </mc:Choice>
              <mc:Fallback>
                <p:oleObj name="Equation" r:id="rId9" imgW="1726920" imgH="2793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600" y="3757536"/>
                        <a:ext cx="2601913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14</a:t>
            </a:fld>
            <a:endParaRPr lang="nb-NO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272707"/>
              </p:ext>
            </p:extLst>
          </p:nvPr>
        </p:nvGraphicFramePr>
        <p:xfrm>
          <a:off x="6013450" y="4437063"/>
          <a:ext cx="137318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4" name="Equation" r:id="rId11" imgW="888840" imgH="215640" progId="Equation.DSMT4">
                  <p:embed/>
                </p:oleObj>
              </mc:Choice>
              <mc:Fallback>
                <p:oleObj name="Equation" r:id="rId11" imgW="88884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13450" y="4437063"/>
                        <a:ext cx="1373188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Gauss’ lov for magnetisme: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Magnetiske feltlinjer har ingen start </a:t>
            </a:r>
          </a:p>
          <a:p>
            <a:pPr>
              <a:buNone/>
            </a:pPr>
            <a:r>
              <a:rPr lang="nb-NO" sz="2000" dirty="0" smtClean="0"/>
              <a:t>eller slutt.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Ingen </a:t>
            </a:r>
            <a:r>
              <a:rPr lang="nb-NO" sz="2000" dirty="0"/>
              <a:t>magnetisk monopol gir: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/>
          </a:p>
        </p:txBody>
      </p:sp>
      <p:sp>
        <p:nvSpPr>
          <p:cNvPr id="5" name="Plassholder for innhold 4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nb-NO" sz="2400" dirty="0"/>
              <a:t>Gauss’ lov for </a:t>
            </a:r>
            <a:r>
              <a:rPr lang="nb-NO" sz="2400" dirty="0" smtClean="0"/>
              <a:t>elektrisk felt:</a:t>
            </a:r>
          </a:p>
          <a:p>
            <a:pPr>
              <a:buNone/>
            </a:pPr>
            <a:endParaRPr lang="nb-NO" sz="2400" dirty="0" smtClean="0"/>
          </a:p>
          <a:p>
            <a:pPr lvl="0">
              <a:buNone/>
            </a:pPr>
            <a:r>
              <a:rPr lang="nb-NO" sz="2000" dirty="0">
                <a:solidFill>
                  <a:prstClr val="black"/>
                </a:solidFill>
              </a:rPr>
              <a:t>Elektriske feltlinjer starter og slutter</a:t>
            </a:r>
          </a:p>
          <a:p>
            <a:pPr lvl="0">
              <a:buNone/>
            </a:pPr>
            <a:r>
              <a:rPr lang="nb-NO" sz="2000" dirty="0">
                <a:solidFill>
                  <a:prstClr val="black"/>
                </a:solidFill>
              </a:rPr>
              <a:t>på elektriske ladninger</a:t>
            </a:r>
          </a:p>
          <a:p>
            <a:pPr marL="0" lvl="0" indent="0">
              <a:spcBef>
                <a:spcPts val="0"/>
              </a:spcBef>
              <a:buNone/>
            </a:pPr>
            <a:endParaRPr lang="nb-NO" sz="20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nb-NO" sz="2000" dirty="0" smtClean="0">
                <a:solidFill>
                  <a:prstClr val="black"/>
                </a:solidFill>
              </a:rPr>
              <a:t>I </a:t>
            </a:r>
            <a:r>
              <a:rPr lang="nb-NO" sz="2000" dirty="0">
                <a:solidFill>
                  <a:prstClr val="black"/>
                </a:solidFill>
              </a:rPr>
              <a:t>Gauss lov integrerer vi over et tenkt lukket flate.</a:t>
            </a:r>
          </a:p>
          <a:p>
            <a:endParaRPr lang="nb-NO" sz="2400" dirty="0" smtClean="0"/>
          </a:p>
          <a:p>
            <a:endParaRPr lang="nb-NO" sz="24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err="1" smtClean="0"/>
              <a:t>Gaussflate</a:t>
            </a:r>
            <a:r>
              <a:rPr lang="nb-NO" sz="2000" dirty="0" smtClean="0"/>
              <a:t> rundt en dipol gir: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417749"/>
              </p:ext>
            </p:extLst>
          </p:nvPr>
        </p:nvGraphicFramePr>
        <p:xfrm>
          <a:off x="5292080" y="3356992"/>
          <a:ext cx="2332538" cy="755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2" name="Equation" r:id="rId4" imgW="1333440" imgH="431640" progId="Equation.DSMT4">
                  <p:embed/>
                </p:oleObj>
              </mc:Choice>
              <mc:Fallback>
                <p:oleObj name="Equation" r:id="rId4" imgW="133344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356992"/>
                        <a:ext cx="2332538" cy="75589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375428"/>
              </p:ext>
            </p:extLst>
          </p:nvPr>
        </p:nvGraphicFramePr>
        <p:xfrm>
          <a:off x="4932040" y="4851399"/>
          <a:ext cx="1902354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3" name="Equation" r:id="rId6" imgW="1206360" imgH="228600" progId="Equation.DSMT4">
                  <p:embed/>
                </p:oleObj>
              </mc:Choice>
              <mc:Fallback>
                <p:oleObj name="Equation" r:id="rId6" imgW="120636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851399"/>
                        <a:ext cx="1902354" cy="3600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499138"/>
              </p:ext>
            </p:extLst>
          </p:nvPr>
        </p:nvGraphicFramePr>
        <p:xfrm>
          <a:off x="7092280" y="4819798"/>
          <a:ext cx="1152128" cy="391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4" name="Equation" r:id="rId8" imgW="672840" imgH="228600" progId="Equation.DSMT4">
                  <p:embed/>
                </p:oleObj>
              </mc:Choice>
              <mc:Fallback>
                <p:oleObj name="Equation" r:id="rId8" imgW="67284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4819798"/>
                        <a:ext cx="1152128" cy="39190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482480"/>
              </p:ext>
            </p:extLst>
          </p:nvPr>
        </p:nvGraphicFramePr>
        <p:xfrm>
          <a:off x="1187624" y="5229200"/>
          <a:ext cx="2039574" cy="492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5" name="Equation" r:id="rId10" imgW="1155600" imgH="279360" progId="Equation.DSMT4">
                  <p:embed/>
                </p:oleObj>
              </mc:Choice>
              <mc:Fallback>
                <p:oleObj name="Equation" r:id="rId10" imgW="1155600" imgH="2793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229200"/>
                        <a:ext cx="2039574" cy="492695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 w="28575">
                        <a:solidFill>
                          <a:schemeClr val="tx2">
                            <a:lumMod val="75000"/>
                          </a:schemeClr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9757" y="2060848"/>
            <a:ext cx="3356179" cy="254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15</a:t>
            </a:fld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/>
          <p:cNvSpPr>
            <a:spLocks noGrp="1"/>
          </p:cNvSpPr>
          <p:nvPr>
            <p:ph idx="1"/>
          </p:nvPr>
        </p:nvSpPr>
        <p:spPr>
          <a:xfrm>
            <a:off x="457200" y="476672"/>
            <a:ext cx="836327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800" b="1" dirty="0" smtClean="0"/>
              <a:t>Eksempel</a:t>
            </a:r>
          </a:p>
          <a:p>
            <a:pPr>
              <a:buNone/>
            </a:pPr>
            <a:endParaRPr lang="nb-NO" sz="2000" b="1" dirty="0" smtClean="0"/>
          </a:p>
          <a:p>
            <a:pPr>
              <a:buNone/>
            </a:pPr>
            <a:r>
              <a:rPr lang="nb-NO" sz="2000" dirty="0" smtClean="0"/>
              <a:t>En horisontal sirkulær flate med radius </a:t>
            </a:r>
            <a:r>
              <a:rPr lang="nb-NO" sz="2000" i="1" dirty="0" smtClean="0"/>
              <a:t>r</a:t>
            </a:r>
            <a:r>
              <a:rPr lang="nb-NO" sz="2000" dirty="0" smtClean="0"/>
              <a:t> = 6,50 cm ligger i </a:t>
            </a:r>
            <a:r>
              <a:rPr lang="nb-NO" sz="2000" i="1" dirty="0" err="1" smtClean="0"/>
              <a:t>xy</a:t>
            </a:r>
            <a:r>
              <a:rPr lang="nb-NO" sz="2000" dirty="0" smtClean="0"/>
              <a:t> – planet. Finn den </a:t>
            </a:r>
          </a:p>
          <a:p>
            <a:pPr>
              <a:buNone/>
            </a:pPr>
            <a:r>
              <a:rPr lang="nb-NO" sz="2000" dirty="0" smtClean="0"/>
              <a:t>magnetiske fluksen gjennom flata fra et uniformt magnetisk felt </a:t>
            </a:r>
            <a:r>
              <a:rPr lang="nb-NO" sz="2000" i="1" dirty="0" smtClean="0"/>
              <a:t>B</a:t>
            </a:r>
            <a:r>
              <a:rPr lang="nb-NO" sz="2000" dirty="0" smtClean="0"/>
              <a:t> = 0,230 T 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i </a:t>
            </a:r>
            <a:r>
              <a:rPr lang="nb-NO" sz="2000" i="1" dirty="0" smtClean="0"/>
              <a:t>z</a:t>
            </a:r>
            <a:r>
              <a:rPr lang="nb-NO" sz="2000" dirty="0" smtClean="0"/>
              <a:t>-retning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i en vinkel på 53,1⁰ fra </a:t>
            </a:r>
            <a:r>
              <a:rPr lang="nb-NO" sz="2000" i="1" dirty="0" smtClean="0"/>
              <a:t>z</a:t>
            </a:r>
            <a:r>
              <a:rPr lang="nb-NO" sz="2000" dirty="0" smtClean="0"/>
              <a:t>-retningen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i </a:t>
            </a:r>
            <a:r>
              <a:rPr lang="nb-NO" sz="2000" i="1" dirty="0" smtClean="0"/>
              <a:t>y-</a:t>
            </a:r>
            <a:r>
              <a:rPr lang="nb-NO" sz="2000" dirty="0" smtClean="0"/>
              <a:t>retning</a:t>
            </a:r>
          </a:p>
          <a:p>
            <a:pPr marL="457200" indent="-457200">
              <a:buAutoNum type="alphaLcParenR"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4978896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Løsning</a:t>
            </a:r>
          </a:p>
          <a:p>
            <a:pPr marL="457200" indent="-457200">
              <a:buFont typeface="+mj-lt"/>
              <a:buAutoNum type="alphaLcParenR"/>
            </a:pPr>
            <a:r>
              <a:rPr lang="nb-NO" sz="2000" dirty="0" smtClean="0"/>
              <a:t>Velger</a:t>
            </a:r>
          </a:p>
          <a:p>
            <a:pPr marL="0" indent="0">
              <a:buNone/>
            </a:pPr>
            <a:r>
              <a:rPr lang="nb-NO" sz="2000" dirty="0" smtClean="0"/>
              <a:t>Feltet er uniformt, samme retning og størrelse gjennom hele arealet.</a:t>
            </a:r>
          </a:p>
          <a:p>
            <a:pPr marL="0" indent="0">
              <a:buNone/>
            </a:pPr>
            <a:endParaRPr lang="nb-NO" sz="2000" dirty="0" smtClean="0"/>
          </a:p>
          <a:p>
            <a:pPr marL="0" indent="0">
              <a:buNone/>
            </a:pPr>
            <a:endParaRPr lang="nb-NO" sz="2000" dirty="0" smtClean="0"/>
          </a:p>
          <a:p>
            <a:pPr marL="0" indent="0">
              <a:buNone/>
            </a:pPr>
            <a:r>
              <a:rPr lang="nb-NO" sz="2000" dirty="0" smtClean="0"/>
              <a:t>	</a:t>
            </a:r>
          </a:p>
          <a:p>
            <a:pPr marL="0" indent="0">
              <a:buNone/>
            </a:pPr>
            <a:r>
              <a:rPr lang="nb-NO" sz="2000" dirty="0" smtClean="0"/>
              <a:t>	</a:t>
            </a:r>
          </a:p>
          <a:p>
            <a:pPr marL="0" indent="0">
              <a:buNone/>
            </a:pPr>
            <a:r>
              <a:rPr lang="nb-NO" sz="2000" dirty="0" smtClean="0"/>
              <a:t> b)     </a:t>
            </a:r>
          </a:p>
          <a:p>
            <a:pPr marL="266700" indent="0">
              <a:buNone/>
            </a:pPr>
            <a:r>
              <a:rPr lang="nb-NO" sz="2000" dirty="0" smtClean="0"/>
              <a:t>Innsatt tall:</a:t>
            </a:r>
          </a:p>
          <a:p>
            <a:pPr marL="0" indent="0">
              <a:buNone/>
            </a:pPr>
            <a:endParaRPr lang="nb-NO" sz="2000" dirty="0" smtClean="0"/>
          </a:p>
          <a:p>
            <a:pPr marL="0" indent="0">
              <a:buNone/>
            </a:pPr>
            <a:r>
              <a:rPr lang="nb-NO" sz="2000" dirty="0" smtClean="0"/>
              <a:t>      </a:t>
            </a:r>
          </a:p>
          <a:p>
            <a:pPr marL="0" indent="0">
              <a:buNone/>
            </a:pPr>
            <a:r>
              <a:rPr lang="nb-NO" sz="2000" dirty="0" smtClean="0"/>
              <a:t>c) 	</a:t>
            </a:r>
          </a:p>
          <a:p>
            <a:pPr marL="457200" indent="-457200"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pic>
        <p:nvPicPr>
          <p:cNvPr id="39938" name="Picture 2" descr="97066_27_F11a"/>
          <p:cNvPicPr>
            <a:picLocks noChangeAspect="1" noChangeArrowheads="1"/>
          </p:cNvPicPr>
          <p:nvPr/>
        </p:nvPicPr>
        <p:blipFill>
          <a:blip r:embed="rId4" cstate="print"/>
          <a:srcRect b="19389"/>
          <a:stretch>
            <a:fillRect/>
          </a:stretch>
        </p:blipFill>
        <p:spPr bwMode="auto">
          <a:xfrm>
            <a:off x="6588224" y="3382496"/>
            <a:ext cx="1296144" cy="109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 descr="97066_27_F11b"/>
          <p:cNvPicPr>
            <a:picLocks noChangeAspect="1" noChangeArrowheads="1"/>
          </p:cNvPicPr>
          <p:nvPr/>
        </p:nvPicPr>
        <p:blipFill>
          <a:blip r:embed="rId5" cstate="print"/>
          <a:srcRect b="20403"/>
          <a:stretch>
            <a:fillRect/>
          </a:stretch>
        </p:blipFill>
        <p:spPr bwMode="auto">
          <a:xfrm>
            <a:off x="6588224" y="4839908"/>
            <a:ext cx="1454973" cy="115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707326" y="861114"/>
          <a:ext cx="70802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0" name="Equation" r:id="rId6" imgW="469800" imgH="241200" progId="Equation.DSMT4">
                  <p:embed/>
                </p:oleObj>
              </mc:Choice>
              <mc:Fallback>
                <p:oleObj name="Equation" r:id="rId6" imgW="46980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7326" y="861114"/>
                        <a:ext cx="70802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Rett pil 7"/>
          <p:cNvCxnSpPr/>
          <p:nvPr/>
        </p:nvCxnSpPr>
        <p:spPr>
          <a:xfrm flipV="1">
            <a:off x="6887882" y="927409"/>
            <a:ext cx="0" cy="136815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tt pil 10"/>
          <p:cNvCxnSpPr/>
          <p:nvPr/>
        </p:nvCxnSpPr>
        <p:spPr>
          <a:xfrm>
            <a:off x="6876256" y="2276872"/>
            <a:ext cx="144016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Rett pil 12"/>
          <p:cNvCxnSpPr/>
          <p:nvPr/>
        </p:nvCxnSpPr>
        <p:spPr>
          <a:xfrm flipH="1">
            <a:off x="6085298" y="2276872"/>
            <a:ext cx="792088" cy="64807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Rett pil 14"/>
          <p:cNvCxnSpPr/>
          <p:nvPr/>
        </p:nvCxnSpPr>
        <p:spPr>
          <a:xfrm flipV="1">
            <a:off x="7884368" y="1628800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7020272" y="2314750"/>
            <a:ext cx="79208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8" name="Rett pil 17"/>
          <p:cNvCxnSpPr/>
          <p:nvPr/>
        </p:nvCxnSpPr>
        <p:spPr>
          <a:xfrm flipV="1">
            <a:off x="7308304" y="2060848"/>
            <a:ext cx="0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kstSylinder 18"/>
          <p:cNvSpPr txBox="1"/>
          <p:nvPr/>
        </p:nvSpPr>
        <p:spPr>
          <a:xfrm>
            <a:off x="6596850" y="83671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z</a:t>
            </a:r>
            <a:endParaRPr lang="nb-NO" dirty="0"/>
          </a:p>
        </p:txBody>
      </p:sp>
      <p:sp>
        <p:nvSpPr>
          <p:cNvPr id="20" name="TekstSylinder 19"/>
          <p:cNvSpPr txBox="1"/>
          <p:nvPr/>
        </p:nvSpPr>
        <p:spPr>
          <a:xfrm>
            <a:off x="6156176" y="271192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x</a:t>
            </a:r>
            <a:endParaRPr lang="nb-NO" dirty="0"/>
          </a:p>
        </p:txBody>
      </p:sp>
      <p:sp>
        <p:nvSpPr>
          <p:cNvPr id="21" name="TekstSylinder 20"/>
          <p:cNvSpPr txBox="1"/>
          <p:nvPr/>
        </p:nvSpPr>
        <p:spPr>
          <a:xfrm>
            <a:off x="8057262" y="225895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y</a:t>
            </a:r>
            <a:endParaRPr lang="nb-NO" dirty="0"/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7304807" y="1844824"/>
          <a:ext cx="363537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1" name="Equation" r:id="rId8" imgW="241200" imgH="215640" progId="Equation.DSMT4">
                  <p:embed/>
                </p:oleObj>
              </mc:Choice>
              <mc:Fallback>
                <p:oleObj name="Equation" r:id="rId8" imgW="24120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807" y="1844824"/>
                        <a:ext cx="363537" cy="325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7955426" y="1682453"/>
          <a:ext cx="228600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2" name="Equation" r:id="rId10" imgW="152280" imgH="203040" progId="Equation.DSMT4">
                  <p:embed/>
                </p:oleObj>
              </mc:Choice>
              <mc:Fallback>
                <p:oleObj name="Equation" r:id="rId10" imgW="152280" imgH="203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5426" y="1682453"/>
                        <a:ext cx="228600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1004664" y="1916832"/>
          <a:ext cx="13350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3" name="Equation" r:id="rId12" imgW="888840" imgH="253800" progId="Equation.DSMT4">
                  <p:embed/>
                </p:oleObj>
              </mc:Choice>
              <mc:Fallback>
                <p:oleObj name="Equation" r:id="rId12" imgW="888840" imgH="2538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664" y="1916832"/>
                        <a:ext cx="133508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2385882" y="1971588"/>
          <a:ext cx="114458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4" name="Equation" r:id="rId14" imgW="761760" imgH="203040" progId="Equation.DSMT4">
                  <p:embed/>
                </p:oleObj>
              </mc:Choice>
              <mc:Fallback>
                <p:oleObj name="Equation" r:id="rId14" imgW="761760" imgH="2030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5882" y="1971588"/>
                        <a:ext cx="1144587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1031494" y="2395060"/>
          <a:ext cx="83978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5" name="Equation" r:id="rId16" imgW="558720" imgH="203040" progId="Equation.DSMT4">
                  <p:embed/>
                </p:oleObj>
              </mc:Choice>
              <mc:Fallback>
                <p:oleObj name="Equation" r:id="rId16" imgW="558720" imgH="203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494" y="2395060"/>
                        <a:ext cx="839787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10"/>
          <p:cNvGraphicFramePr>
            <a:graphicFrameLocks noChangeAspect="1"/>
          </p:cNvGraphicFramePr>
          <p:nvPr/>
        </p:nvGraphicFramePr>
        <p:xfrm>
          <a:off x="1949757" y="2384636"/>
          <a:ext cx="118268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6" name="Equation" r:id="rId18" imgW="787320" imgH="228600" progId="Equation.DSMT4">
                  <p:embed/>
                </p:oleObj>
              </mc:Choice>
              <mc:Fallback>
                <p:oleObj name="Equation" r:id="rId18" imgW="787320" imgH="2286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9757" y="2384636"/>
                        <a:ext cx="1182688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464538"/>
              </p:ext>
            </p:extLst>
          </p:nvPr>
        </p:nvGraphicFramePr>
        <p:xfrm>
          <a:off x="1022350" y="2787650"/>
          <a:ext cx="42354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7" name="Equation" r:id="rId20" imgW="2819160" imgH="266400" progId="Equation.DSMT4">
                  <p:embed/>
                </p:oleObj>
              </mc:Choice>
              <mc:Fallback>
                <p:oleObj name="Equation" r:id="rId20" imgW="2819160" imgH="2664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2350" y="2787650"/>
                        <a:ext cx="423545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453620"/>
              </p:ext>
            </p:extLst>
          </p:nvPr>
        </p:nvGraphicFramePr>
        <p:xfrm>
          <a:off x="1062038" y="3386138"/>
          <a:ext cx="836612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8" name="Equation" r:id="rId22" imgW="558720" imgH="228600" progId="Equation.DSMT4">
                  <p:embed/>
                </p:oleObj>
              </mc:Choice>
              <mc:Fallback>
                <p:oleObj name="Equation" r:id="rId22" imgW="558720" imgH="2286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38" y="3386138"/>
                        <a:ext cx="836612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751893"/>
              </p:ext>
            </p:extLst>
          </p:nvPr>
        </p:nvGraphicFramePr>
        <p:xfrm>
          <a:off x="1979712" y="3408748"/>
          <a:ext cx="1652588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9" name="Equation" r:id="rId24" imgW="1104840" imgH="228600" progId="Equation.DSMT4">
                  <p:embed/>
                </p:oleObj>
              </mc:Choice>
              <mc:Fallback>
                <p:oleObj name="Equation" r:id="rId24" imgW="1104840" imgH="2286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408748"/>
                        <a:ext cx="1652588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5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672576"/>
              </p:ext>
            </p:extLst>
          </p:nvPr>
        </p:nvGraphicFramePr>
        <p:xfrm>
          <a:off x="992188" y="4194175"/>
          <a:ext cx="535622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0" name="Equation" r:id="rId26" imgW="3581280" imgH="266400" progId="Equation.DSMT4">
                  <p:embed/>
                </p:oleObj>
              </mc:Choice>
              <mc:Fallback>
                <p:oleObj name="Equation" r:id="rId26" imgW="3581280" imgH="2664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4194175"/>
                        <a:ext cx="5356225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51" name="Object 15"/>
          <p:cNvGraphicFramePr>
            <a:graphicFrameLocks noChangeAspect="1"/>
          </p:cNvGraphicFramePr>
          <p:nvPr/>
        </p:nvGraphicFramePr>
        <p:xfrm>
          <a:off x="1019921" y="4829175"/>
          <a:ext cx="785812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1" name="Equation" r:id="rId28" imgW="520560" imgH="215640" progId="Equation.DSMT4">
                  <p:embed/>
                </p:oleObj>
              </mc:Choice>
              <mc:Fallback>
                <p:oleObj name="Equation" r:id="rId28" imgW="520560" imgH="21564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921" y="4829175"/>
                        <a:ext cx="785812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52" name="Object 16"/>
          <p:cNvGraphicFramePr>
            <a:graphicFrameLocks noChangeAspect="1"/>
          </p:cNvGraphicFramePr>
          <p:nvPr/>
        </p:nvGraphicFramePr>
        <p:xfrm>
          <a:off x="1953834" y="4872669"/>
          <a:ext cx="116363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2" name="Equation" r:id="rId30" imgW="774360" imgH="203040" progId="Equation.DSMT4">
                  <p:embed/>
                </p:oleObj>
              </mc:Choice>
              <mc:Fallback>
                <p:oleObj name="Equation" r:id="rId30" imgW="774360" imgH="2030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3834" y="4872669"/>
                        <a:ext cx="1163637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53" name="Object 17"/>
          <p:cNvGraphicFramePr>
            <a:graphicFrameLocks noChangeAspect="1"/>
          </p:cNvGraphicFramePr>
          <p:nvPr/>
        </p:nvGraphicFramePr>
        <p:xfrm>
          <a:off x="3206676" y="4850779"/>
          <a:ext cx="1008062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3" name="Equation" r:id="rId32" imgW="672840" imgH="279360" progId="Equation.DSMT4">
                  <p:embed/>
                </p:oleObj>
              </mc:Choice>
              <mc:Fallback>
                <p:oleObj name="Equation" r:id="rId32" imgW="672840" imgH="27936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6676" y="4850779"/>
                        <a:ext cx="1008062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lassholder for lysbildenumm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17</a:t>
            </a:fld>
            <a:endParaRPr lang="nb-NO"/>
          </a:p>
        </p:txBody>
      </p:sp>
      <p:sp>
        <p:nvSpPr>
          <p:cNvPr id="29" name="Plassholder for bunntekst 2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Hva tenker du på når vi sier magnetisme?</a:t>
            </a:r>
          </a:p>
          <a:p>
            <a:r>
              <a:rPr lang="nb-NO" sz="2000" dirty="0" smtClean="0"/>
              <a:t>Kompass og jordas magnetfelt</a:t>
            </a:r>
          </a:p>
          <a:p>
            <a:r>
              <a:rPr lang="nb-NO" sz="2000" dirty="0" smtClean="0"/>
              <a:t>Nordlys?</a:t>
            </a:r>
          </a:p>
          <a:p>
            <a:pPr marL="0" indent="0">
              <a:buNone/>
            </a:pPr>
            <a:endParaRPr lang="nb-NO" sz="2000" dirty="0" smtClean="0"/>
          </a:p>
          <a:p>
            <a:pPr marL="0" indent="0">
              <a:buNone/>
            </a:pPr>
            <a:r>
              <a:rPr lang="nb-NO" sz="2000" dirty="0" smtClean="0"/>
              <a:t>Men også</a:t>
            </a:r>
          </a:p>
          <a:p>
            <a:r>
              <a:rPr lang="nb-NO" sz="2000" dirty="0" smtClean="0"/>
              <a:t>Elektromagneter</a:t>
            </a:r>
          </a:p>
          <a:p>
            <a:r>
              <a:rPr lang="nb-NO" sz="2000" dirty="0" smtClean="0"/>
              <a:t>Elektriske motorer</a:t>
            </a:r>
          </a:p>
          <a:p>
            <a:r>
              <a:rPr lang="nb-NO" sz="2000" dirty="0"/>
              <a:t>Høyttalere</a:t>
            </a:r>
          </a:p>
          <a:p>
            <a:r>
              <a:rPr lang="nb-NO" sz="2000" dirty="0" smtClean="0"/>
              <a:t>Mikrobølgeovner</a:t>
            </a:r>
          </a:p>
          <a:p>
            <a:r>
              <a:rPr lang="nb-NO" sz="2000" dirty="0" smtClean="0"/>
              <a:t>MR</a:t>
            </a:r>
          </a:p>
          <a:p>
            <a:r>
              <a:rPr lang="nb-NO" sz="2000" dirty="0" smtClean="0"/>
              <a:t>Elektrisk tannbørste</a:t>
            </a:r>
          </a:p>
          <a:p>
            <a:r>
              <a:rPr lang="nb-NO" sz="2000" dirty="0" smtClean="0"/>
              <a:t>Sikkerhetskontroll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/>
          </a:p>
        </p:txBody>
      </p:sp>
      <p:pic>
        <p:nvPicPr>
          <p:cNvPr id="6146" name="Picture 2" descr="http://www.torpol.eu/thumbs/images/MFT-s300x1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061" y="5157192"/>
            <a:ext cx="2150750" cy="1290450"/>
          </a:xfrm>
          <a:prstGeom prst="rect">
            <a:avLst/>
          </a:prstGeom>
          <a:noFill/>
        </p:spPr>
      </p:pic>
      <p:pic>
        <p:nvPicPr>
          <p:cNvPr id="10242" name="Picture 2" descr="http://www.tandem-hotel.de/fileadmin/template/Design/media/image/kompa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7748" y="1127514"/>
            <a:ext cx="1540396" cy="1570019"/>
          </a:xfrm>
          <a:prstGeom prst="rect">
            <a:avLst/>
          </a:prstGeom>
          <a:noFill/>
        </p:spPr>
      </p:pic>
      <p:pic>
        <p:nvPicPr>
          <p:cNvPr id="10244" name="Picture 4" descr="http://static.forskning.no/00/33/02/03/Magnetosphere_rendition_None.fu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57502" y="2564904"/>
            <a:ext cx="2547118" cy="1393946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86945" y="764704"/>
            <a:ext cx="2088232" cy="163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2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11896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  <p:pic>
        <p:nvPicPr>
          <p:cNvPr id="2" name="Picture 2" descr="http://blogs.sfweekly.com/shookdown/ts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8296" y="4221088"/>
            <a:ext cx="2339276" cy="2005806"/>
          </a:xfrm>
          <a:prstGeom prst="rect">
            <a:avLst/>
          </a:prstGeom>
          <a:noFill/>
        </p:spPr>
      </p:pic>
      <p:pic>
        <p:nvPicPr>
          <p:cNvPr id="4" name="Picture 4" descr="http://www.denstoredanske.dk/@api/deki/files/19769/=268942.801.png?size=webvie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8718" y="3212976"/>
            <a:ext cx="2880320" cy="3124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13048" y="1124744"/>
            <a:ext cx="4186808" cy="5577483"/>
          </a:xfrm>
        </p:spPr>
        <p:txBody>
          <a:bodyPr>
            <a:normAutofit/>
          </a:bodyPr>
          <a:lstStyle/>
          <a:p>
            <a:r>
              <a:rPr lang="nb-NO" sz="2000" dirty="0" smtClean="0"/>
              <a:t>Permanente magneter ble først observert i Tyrkia for 2500 år siden</a:t>
            </a:r>
          </a:p>
          <a:p>
            <a:endParaRPr lang="nb-NO" sz="2000" dirty="0" smtClean="0"/>
          </a:p>
          <a:p>
            <a:pPr marL="0" indent="0">
              <a:buNone/>
            </a:pPr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Kraft mellom to permanente magneter</a:t>
            </a:r>
          </a:p>
          <a:p>
            <a:pPr marL="0" indent="0">
              <a:buNone/>
            </a:pPr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Et jernstykke som kom i kontakt med den permanente magneten ble selv en liten magnet</a:t>
            </a: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374" y="332656"/>
            <a:ext cx="1832223" cy="19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99410"/>
            <a:ext cx="28479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2310" y="4149080"/>
            <a:ext cx="146034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861048"/>
            <a:ext cx="215196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2780928"/>
            <a:ext cx="2538042" cy="90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3</a:t>
            </a:fld>
            <a:endParaRPr lang="nb-NO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  <p:sp>
        <p:nvSpPr>
          <p:cNvPr id="2" name="TekstSylinder 1"/>
          <p:cNvSpPr txBox="1"/>
          <p:nvPr/>
        </p:nvSpPr>
        <p:spPr>
          <a:xfrm>
            <a:off x="683568" y="332656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/>
              <a:t>Observasjoner</a:t>
            </a:r>
            <a:endParaRPr lang="nb-NO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186808" cy="5577483"/>
          </a:xfrm>
        </p:spPr>
        <p:txBody>
          <a:bodyPr>
            <a:normAutofit/>
          </a:bodyPr>
          <a:lstStyle/>
          <a:p>
            <a:r>
              <a:rPr lang="nb-NO" sz="2000" dirty="0" smtClean="0"/>
              <a:t>Magneten retter seg nord – sør når det flyter på vann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En bruker begrepet nord og sydpol om de to endene. Nordpolen peker hele tida mot nord i kompasset.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En tegner magnetiske </a:t>
            </a:r>
          </a:p>
          <a:p>
            <a:pPr>
              <a:buNone/>
            </a:pPr>
            <a:r>
              <a:rPr lang="nb-NO" sz="2000" dirty="0" smtClean="0"/>
              <a:t>	feltlinjer hvor retningen til magnetfeltet i alle punkt er tangent til feltlinjen.</a:t>
            </a:r>
            <a:endParaRPr lang="nb-NO" sz="2000" dirty="0"/>
          </a:p>
        </p:txBody>
      </p:sp>
      <p:pic>
        <p:nvPicPr>
          <p:cNvPr id="26629" name="Picture 5" descr="http://www.natursekken.no/aim/naturfag/58/8/storage/file.image.gif/Scale?geometry=428x510%3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70534"/>
            <a:ext cx="2160240" cy="1928065"/>
          </a:xfrm>
          <a:prstGeom prst="rect">
            <a:avLst/>
          </a:prstGeom>
          <a:noFill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924944"/>
            <a:ext cx="343146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Sylinder 7"/>
          <p:cNvSpPr txBox="1"/>
          <p:nvPr/>
        </p:nvSpPr>
        <p:spPr>
          <a:xfrm>
            <a:off x="4572000" y="2556193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Geografisk nordpol</a:t>
            </a:r>
            <a:endParaRPr lang="nb-NO" sz="1600" dirty="0"/>
          </a:p>
        </p:txBody>
      </p:sp>
      <p:sp>
        <p:nvSpPr>
          <p:cNvPr id="9" name="TekstSylinder 8"/>
          <p:cNvSpPr txBox="1"/>
          <p:nvPr/>
        </p:nvSpPr>
        <p:spPr>
          <a:xfrm>
            <a:off x="6372200" y="2628201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Magnetisk nordpol</a:t>
            </a:r>
            <a:endParaRPr lang="nb-NO" sz="1600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7204792" y="3233143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Kompass </a:t>
            </a:r>
          </a:p>
          <a:p>
            <a:r>
              <a:rPr lang="nb-NO" sz="1600" dirty="0" smtClean="0"/>
              <a:t>  Magnetfeltlinjer</a:t>
            </a:r>
            <a:endParaRPr lang="nb-NO" sz="1600" dirty="0"/>
          </a:p>
        </p:txBody>
      </p:sp>
      <p:sp>
        <p:nvSpPr>
          <p:cNvPr id="11" name="TekstSylinder 10"/>
          <p:cNvSpPr txBox="1"/>
          <p:nvPr/>
        </p:nvSpPr>
        <p:spPr>
          <a:xfrm>
            <a:off x="7547206" y="4171958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Jordas magnet</a:t>
            </a:r>
            <a:endParaRPr lang="nb-NO" sz="1600" dirty="0"/>
          </a:p>
        </p:txBody>
      </p:sp>
      <p:sp>
        <p:nvSpPr>
          <p:cNvPr id="12" name="TekstSylinder 11"/>
          <p:cNvSpPr txBox="1"/>
          <p:nvPr/>
        </p:nvSpPr>
        <p:spPr>
          <a:xfrm>
            <a:off x="7161662" y="5047680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Jordas magnetiske akse er ikke den samme som geografisk akse</a:t>
            </a:r>
            <a:endParaRPr lang="nb-NO" sz="1600" dirty="0"/>
          </a:p>
        </p:txBody>
      </p:sp>
      <p:sp>
        <p:nvSpPr>
          <p:cNvPr id="13" name="TekstSylinder 12"/>
          <p:cNvSpPr txBox="1"/>
          <p:nvPr/>
        </p:nvSpPr>
        <p:spPr>
          <a:xfrm>
            <a:off x="5825770" y="6016036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Geografisk sydpol</a:t>
            </a:r>
            <a:endParaRPr lang="nb-NO" sz="1600" dirty="0"/>
          </a:p>
        </p:txBody>
      </p:sp>
      <p:sp>
        <p:nvSpPr>
          <p:cNvPr id="14" name="TekstSylinder 13"/>
          <p:cNvSpPr txBox="1"/>
          <p:nvPr/>
        </p:nvSpPr>
        <p:spPr>
          <a:xfrm>
            <a:off x="3995936" y="566124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Magnetisk sydpol</a:t>
            </a:r>
            <a:endParaRPr lang="nb-NO" sz="1600" dirty="0"/>
          </a:p>
        </p:txBody>
      </p:sp>
      <p:sp>
        <p:nvSpPr>
          <p:cNvPr id="15" name="Plassholder for lysbildenumm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4</a:t>
            </a:fld>
            <a:endParaRPr lang="nb-NO"/>
          </a:p>
        </p:txBody>
      </p:sp>
      <p:sp>
        <p:nvSpPr>
          <p:cNvPr id="16" name="Plassholder for bunntekst 1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836712"/>
            <a:ext cx="5266928" cy="5289451"/>
          </a:xfrm>
        </p:spPr>
        <p:txBody>
          <a:bodyPr>
            <a:normAutofit/>
          </a:bodyPr>
          <a:lstStyle/>
          <a:p>
            <a:r>
              <a:rPr lang="nb-NO" sz="2000" dirty="0" smtClean="0"/>
              <a:t>Hva skjer med en magnet som deles i to?</a:t>
            </a:r>
          </a:p>
          <a:p>
            <a:r>
              <a:rPr lang="nb-NO" sz="2000" dirty="0" smtClean="0"/>
              <a:t>Magnetiske monopoler, eller isolerte magnetiske poler, eksisterer ikke.</a:t>
            </a:r>
          </a:p>
          <a:p>
            <a:r>
              <a:rPr lang="nb-NO" sz="2000" dirty="0" smtClean="0"/>
              <a:t>Hva kan vi sammenlikne dette med når det gjelder ladninger?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59" y="908720"/>
            <a:ext cx="2035577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11896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4690864" cy="5649491"/>
          </a:xfrm>
        </p:spPr>
        <p:txBody>
          <a:bodyPr>
            <a:normAutofit/>
          </a:bodyPr>
          <a:lstStyle/>
          <a:p>
            <a:r>
              <a:rPr lang="nb-NO" sz="2000" dirty="0" smtClean="0"/>
              <a:t>Magnetiske krefter skyldes vekselvirkninger mellom elektroner </a:t>
            </a:r>
          </a:p>
          <a:p>
            <a:pPr>
              <a:buNone/>
            </a:pPr>
            <a:r>
              <a:rPr lang="nb-NO" sz="2000" dirty="0" smtClean="0"/>
              <a:t>	som beveger seg i atomene i </a:t>
            </a:r>
          </a:p>
          <a:p>
            <a:pPr>
              <a:buNone/>
            </a:pPr>
            <a:r>
              <a:rPr lang="nb-NO" sz="2000" dirty="0" smtClean="0"/>
              <a:t>	materialet.</a:t>
            </a:r>
          </a:p>
          <a:p>
            <a:pPr>
              <a:buNone/>
            </a:pPr>
            <a:endParaRPr lang="nb-NO" sz="2000" dirty="0" smtClean="0"/>
          </a:p>
          <a:p>
            <a:r>
              <a:rPr lang="nb-NO" sz="2000" dirty="0" smtClean="0"/>
              <a:t>Elektriske og magnetiske vekselvirkninger er knyttet sterkt sammen.</a:t>
            </a:r>
          </a:p>
          <a:p>
            <a:endParaRPr lang="nb-NO" sz="2000" dirty="0" smtClean="0"/>
          </a:p>
          <a:p>
            <a:r>
              <a:rPr lang="nb-NO" sz="2000" dirty="0" smtClean="0"/>
              <a:t>Maxwells likninger.</a:t>
            </a:r>
            <a:endParaRPr lang="nb-NO" sz="20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5171" y="3017895"/>
            <a:ext cx="1008112" cy="177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924944"/>
            <a:ext cx="2205806" cy="18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Sylinder 7"/>
          <p:cNvSpPr txBox="1"/>
          <p:nvPr/>
        </p:nvSpPr>
        <p:spPr>
          <a:xfrm>
            <a:off x="6948264" y="1709060"/>
            <a:ext cx="208823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1600" dirty="0" smtClean="0"/>
              <a:t>Hans Christian </a:t>
            </a:r>
            <a:r>
              <a:rPr lang="nb-NO" sz="1600" dirty="0" err="1" smtClean="0"/>
              <a:t>Oersted</a:t>
            </a:r>
            <a:r>
              <a:rPr lang="nb-NO" sz="1600" dirty="0" smtClean="0"/>
              <a:t> (1777 – 1851) dansk fysiker og kjemiker</a:t>
            </a:r>
            <a:endParaRPr lang="nb-NO" sz="1600" dirty="0"/>
          </a:p>
        </p:txBody>
      </p:sp>
      <p:pic>
        <p:nvPicPr>
          <p:cNvPr id="24583" name="Picture 7" descr="File:Hans Christian Ørsted som u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7520" y="476672"/>
            <a:ext cx="2160240" cy="2109247"/>
          </a:xfrm>
          <a:prstGeom prst="rect">
            <a:avLst/>
          </a:prstGeom>
          <a:noFill/>
        </p:spPr>
      </p:pic>
      <p:sp>
        <p:nvSpPr>
          <p:cNvPr id="10" name="TekstSylinder 9"/>
          <p:cNvSpPr txBox="1"/>
          <p:nvPr/>
        </p:nvSpPr>
        <p:spPr>
          <a:xfrm>
            <a:off x="4716016" y="486916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Oersteds</a:t>
            </a:r>
            <a:r>
              <a:rPr lang="nb-NO" dirty="0" smtClean="0"/>
              <a:t> eksperiment</a:t>
            </a:r>
            <a:endParaRPr lang="nb-NO" dirty="0"/>
          </a:p>
        </p:txBody>
      </p:sp>
      <p:pic>
        <p:nvPicPr>
          <p:cNvPr id="24585" name="Picture 9" descr="http://t3.gstatic.com/images?q=tbn:ANd9GcRnvRb8UaPzKzWlQL0iJ5-xecRzVgqIkL7tPlDxRpC28YhKMpYJbyiYaeQCs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2030" y="4221088"/>
            <a:ext cx="2609850" cy="1752600"/>
          </a:xfrm>
          <a:prstGeom prst="rect">
            <a:avLst/>
          </a:prstGeom>
          <a:noFill/>
        </p:spPr>
      </p:pic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6</a:t>
            </a:fld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nb-NO" sz="2400" dirty="0" smtClean="0"/>
              <a:t>Elektrisk felt</a:t>
            </a:r>
          </a:p>
          <a:p>
            <a:pPr lvl="1"/>
            <a:r>
              <a:rPr lang="nb-NO" sz="2000" dirty="0" smtClean="0"/>
              <a:t>En samling ladninger i ro lager et elektrisk felt</a:t>
            </a:r>
          </a:p>
          <a:p>
            <a:pPr lvl="1"/>
            <a:r>
              <a:rPr lang="nb-NO" sz="2000" dirty="0" smtClean="0"/>
              <a:t>Det elektriske feltet fører til en elektrisk kraft på en ladning i         feltet:  </a:t>
            </a:r>
          </a:p>
          <a:p>
            <a:r>
              <a:rPr lang="nb-NO" sz="2400" dirty="0" smtClean="0"/>
              <a:t>Magnetisk felt</a:t>
            </a:r>
          </a:p>
          <a:p>
            <a:pPr lvl="1"/>
            <a:r>
              <a:rPr lang="nb-NO" sz="2000" dirty="0" smtClean="0"/>
              <a:t>En ladning </a:t>
            </a:r>
            <a:r>
              <a:rPr lang="nb-NO" sz="2000" b="1" i="1" dirty="0" smtClean="0"/>
              <a:t>i bevegelse </a:t>
            </a:r>
            <a:r>
              <a:rPr lang="nb-NO" sz="2000" dirty="0" smtClean="0"/>
              <a:t>lager et magnetisk felt      (i tillegg til det elektriske feltet)</a:t>
            </a:r>
          </a:p>
          <a:p>
            <a:pPr lvl="1"/>
            <a:r>
              <a:rPr lang="nb-NO" sz="2000" dirty="0" smtClean="0"/>
              <a:t>Det magnetiske feltet fører til en kraft         på en ladning </a:t>
            </a:r>
            <a:r>
              <a:rPr lang="nb-NO" sz="2000" b="1" i="1" dirty="0" smtClean="0"/>
              <a:t>i bevegelse</a:t>
            </a:r>
          </a:p>
          <a:p>
            <a:pPr lvl="1"/>
            <a:endParaRPr lang="nb-NO" sz="2000" dirty="0" smtClean="0"/>
          </a:p>
          <a:p>
            <a:pPr>
              <a:buNone/>
            </a:pPr>
            <a:r>
              <a:rPr lang="nb-NO" sz="2000" b="1" dirty="0" smtClean="0"/>
              <a:t>4 kjennetegn for kraften på en ladd partikkel i et magnetfelt: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Kraften er proporsjonal med ladningen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Kraften er proporsjonal med styrken til magnetfeltet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Kraften er proporsjonal med farten til ladningen. Ingen kraft når ladningen er i ro.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Retningen til kraften er normalt på retningen til farten og normalt på retningen til magnetfeltet.          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5993276" y="989476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Equation" r:id="rId4" imgW="152280" imgH="203040" progId="Equation.DSMT4">
                  <p:embed/>
                </p:oleObj>
              </mc:Choice>
              <mc:Fallback>
                <p:oleObj name="Equation" r:id="rId4" imgW="15228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3276" y="989476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921564" y="1602573"/>
          <a:ext cx="102870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Equation" r:id="rId6" imgW="685800" imgH="241200" progId="Equation.DSMT4">
                  <p:embed/>
                </p:oleObj>
              </mc:Choice>
              <mc:Fallback>
                <p:oleObj name="Equation" r:id="rId6" imgW="68580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1564" y="1602573"/>
                        <a:ext cx="1028700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949412" y="2332498"/>
          <a:ext cx="230187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412" y="2332498"/>
                        <a:ext cx="230187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282820" y="2956440"/>
          <a:ext cx="344487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Equation" r:id="rId10" imgW="228600" imgH="215640" progId="Equation.DSMT4">
                  <p:embed/>
                </p:oleObj>
              </mc:Choice>
              <mc:Fallback>
                <p:oleObj name="Equation" r:id="rId10" imgW="22860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2820" y="2956440"/>
                        <a:ext cx="344487" cy="325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427984" y="476672"/>
            <a:ext cx="4114800" cy="5904656"/>
          </a:xfrm>
        </p:spPr>
        <p:txBody>
          <a:bodyPr>
            <a:normAutofit/>
          </a:bodyPr>
          <a:lstStyle/>
          <a:p>
            <a:r>
              <a:rPr lang="nb-NO" sz="2000" dirty="0" smtClean="0"/>
              <a:t>En ladning som beveger seg parallelt med magnetfeltet blir ikke påvirket av en kraft.</a:t>
            </a:r>
          </a:p>
          <a:p>
            <a:r>
              <a:rPr lang="nb-NO" sz="2000" dirty="0" smtClean="0"/>
              <a:t>Den magnetiske kraften er størst når            . Kraften er vinkelrett på planet som dannes av farten og feltet. </a:t>
            </a:r>
          </a:p>
          <a:p>
            <a:r>
              <a:rPr lang="nb-NO" sz="2000" dirty="0" smtClean="0"/>
              <a:t>Når vinkelen mellom farten og feltet er </a:t>
            </a:r>
            <a:r>
              <a:rPr lang="el-G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nb-NO" sz="2000" dirty="0" smtClean="0"/>
              <a:t>, er kraften </a:t>
            </a:r>
          </a:p>
          <a:p>
            <a:endParaRPr lang="nb-NO" sz="2000" dirty="0"/>
          </a:p>
          <a:p>
            <a:endParaRPr lang="nb-NO" sz="1000" dirty="0" smtClean="0"/>
          </a:p>
          <a:p>
            <a:r>
              <a:rPr lang="nb-NO" sz="2000" dirty="0" smtClean="0"/>
              <a:t>Høyrehåndsregelen gir oss retningen på en positiv ladning i et magnetfelt:</a:t>
            </a:r>
          </a:p>
          <a:p>
            <a:endParaRPr lang="nb-NO" sz="2000" dirty="0"/>
          </a:p>
          <a:p>
            <a:r>
              <a:rPr lang="nb-NO" sz="2000" dirty="0" smtClean="0"/>
              <a:t>Negativ ladning gir en kraft i motsatt retning.</a:t>
            </a:r>
            <a:endParaRPr lang="nb-NO" sz="20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5292080" y="1763556"/>
          <a:ext cx="5905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Equation" r:id="rId4" imgW="393480" imgH="215640" progId="Equation.DSMT4">
                  <p:embed/>
                </p:oleObj>
              </mc:Choice>
              <mc:Fallback>
                <p:oleObj name="Equation" r:id="rId4" imgW="39348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1763556"/>
                        <a:ext cx="59055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935438" y="3501008"/>
          <a:ext cx="22288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Equation" r:id="rId6" imgW="1485720" imgH="253800" progId="Equation.DSMT4">
                  <p:embed/>
                </p:oleObj>
              </mc:Choice>
              <mc:Fallback>
                <p:oleObj name="Equation" r:id="rId6" imgW="1485720" imgH="253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5438" y="3501008"/>
                        <a:ext cx="222885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241504" y="4797152"/>
          <a:ext cx="10668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Equation" r:id="rId8" imgW="711000" imgH="241200" progId="Equation.DSMT4">
                  <p:embed/>
                </p:oleObj>
              </mc:Choice>
              <mc:Fallback>
                <p:oleObj name="Equation" r:id="rId8" imgW="71100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1504" y="4797152"/>
                        <a:ext cx="1066800" cy="36195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kstSylinder 6"/>
          <p:cNvSpPr txBox="1"/>
          <p:nvPr/>
        </p:nvSpPr>
        <p:spPr>
          <a:xfrm>
            <a:off x="729072" y="5587452"/>
            <a:ext cx="27628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Enhet: 1T (tesla) =1Ns/Cm  </a:t>
            </a:r>
            <a:endParaRPr lang="nb-NO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3844" y="477046"/>
            <a:ext cx="2808312" cy="1314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71600" y="1773190"/>
            <a:ext cx="294300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1422" y="3717032"/>
            <a:ext cx="3558490" cy="176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8</a:t>
            </a:fld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dirty="0" smtClean="0"/>
              <a:t>Katodestrålerør</a:t>
            </a:r>
          </a:p>
          <a:p>
            <a:pPr>
              <a:buNone/>
            </a:pPr>
            <a:r>
              <a:rPr lang="nb-NO" sz="2000" dirty="0" smtClean="0"/>
              <a:t>Elektroner i fart i magnetfelt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3446" y="1366020"/>
            <a:ext cx="2207869" cy="373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060848"/>
            <a:ext cx="3456384" cy="291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Sylinder 5"/>
          <p:cNvSpPr txBox="1"/>
          <p:nvPr/>
        </p:nvSpPr>
        <p:spPr>
          <a:xfrm>
            <a:off x="773578" y="3933056"/>
            <a:ext cx="111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Stråle med elektroner</a:t>
            </a:r>
            <a:endParaRPr lang="nb-NO" sz="1600" dirty="0"/>
          </a:p>
        </p:txBody>
      </p:sp>
      <p:sp>
        <p:nvSpPr>
          <p:cNvPr id="7" name="TekstSylinder 6"/>
          <p:cNvSpPr txBox="1"/>
          <p:nvPr/>
        </p:nvSpPr>
        <p:spPr>
          <a:xfrm>
            <a:off x="1283446" y="510103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ingen  magnetisk kraft</a:t>
            </a:r>
            <a:endParaRPr lang="nb-NO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908874"/>
              </p:ext>
            </p:extLst>
          </p:nvPr>
        </p:nvGraphicFramePr>
        <p:xfrm>
          <a:off x="1448942" y="5517232"/>
          <a:ext cx="1973263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6" imgW="1307880" imgH="241200" progId="Equation.DSMT4">
                  <p:embed/>
                </p:oleObj>
              </mc:Choice>
              <mc:Fallback>
                <p:oleObj name="Equation" r:id="rId6" imgW="1307880" imgH="241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8942" y="5517232"/>
                        <a:ext cx="1973263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>
            <a:off x="5148064" y="528570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kraft i negativ z- retning. Feltet er i positiv y – retning. </a:t>
            </a:r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58536-5D21-40E7-B300-35E462C9FC38}" type="slidenum">
              <a:rPr lang="nb-NO" smtClean="0"/>
              <a:pPr/>
              <a:t>9</a:t>
            </a:fld>
            <a:endParaRPr lang="nb-NO"/>
          </a:p>
        </p:txBody>
      </p:sp>
      <p:sp>
        <p:nvSpPr>
          <p:cNvPr id="12" name="Plassholder for bunntekst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1026</Words>
  <Application>Microsoft Office PowerPoint</Application>
  <PresentationFormat>Skjermfremvisning (4:3)</PresentationFormat>
  <Paragraphs>249</Paragraphs>
  <Slides>17</Slides>
  <Notes>17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17</vt:i4>
      </vt:variant>
    </vt:vector>
  </HeadingPairs>
  <TitlesOfParts>
    <vt:vector size="19" baseType="lpstr">
      <vt:lpstr>Office-tema</vt:lpstr>
      <vt:lpstr>Equation</vt:lpstr>
      <vt:lpstr>Magnetisme, magnetiske felt og fluks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SV-fakultetet, 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jorungr</dc:creator>
  <cp:lastModifiedBy>Astrid Johansen</cp:lastModifiedBy>
  <cp:revision>49</cp:revision>
  <cp:lastPrinted>2016-10-24T09:24:57Z</cp:lastPrinted>
  <dcterms:created xsi:type="dcterms:W3CDTF">2012-09-06T08:35:30Z</dcterms:created>
  <dcterms:modified xsi:type="dcterms:W3CDTF">2016-10-24T09:25:10Z</dcterms:modified>
</cp:coreProperties>
</file>