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handoutMasterIdLst>
    <p:handoutMasterId r:id="rId19"/>
  </p:handoutMasterIdLst>
  <p:sldIdLst>
    <p:sldId id="256" r:id="rId2"/>
    <p:sldId id="262" r:id="rId3"/>
    <p:sldId id="264" r:id="rId4"/>
    <p:sldId id="265" r:id="rId5"/>
    <p:sldId id="266" r:id="rId6"/>
    <p:sldId id="267" r:id="rId7"/>
    <p:sldId id="270" r:id="rId8"/>
    <p:sldId id="271" r:id="rId9"/>
    <p:sldId id="278" r:id="rId10"/>
    <p:sldId id="280" r:id="rId11"/>
    <p:sldId id="282" r:id="rId12"/>
    <p:sldId id="283" r:id="rId13"/>
    <p:sldId id="284" r:id="rId14"/>
    <p:sldId id="285" r:id="rId15"/>
    <p:sldId id="286" r:id="rId16"/>
    <p:sldId id="288" r:id="rId17"/>
  </p:sldIdLst>
  <p:sldSz cx="9144000" cy="6858000" type="screen4x3"/>
  <p:notesSz cx="9928225" cy="6797675"/>
  <p:defaultTextStyle>
    <a:defPPr>
      <a:defRPr lang="nb-N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76294" autoAdjust="0"/>
  </p:normalViewPr>
  <p:slideViewPr>
    <p:cSldViewPr>
      <p:cViewPr>
        <p:scale>
          <a:sx n="61" d="100"/>
          <a:sy n="61" d="100"/>
        </p:scale>
        <p:origin x="-1987" y="-13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wmf"/><Relationship Id="rId1" Type="http://schemas.openxmlformats.org/officeDocument/2006/relationships/image" Target="../media/image2.wmf"/><Relationship Id="rId6" Type="http://schemas.openxmlformats.org/officeDocument/2006/relationships/image" Target="../media/image7.wmf"/><Relationship Id="rId5" Type="http://schemas.openxmlformats.org/officeDocument/2006/relationships/image" Target="../media/image6.wmf"/><Relationship Id="rId4" Type="http://schemas.openxmlformats.org/officeDocument/2006/relationships/image" Target="../media/image5.wmf"/></Relationships>
</file>

<file path=ppt/drawings/_rels/vmlDrawing10.vml.rels><?xml version="1.0" encoding="UTF-8" standalone="yes"?>
<Relationships xmlns="http://schemas.openxmlformats.org/package/2006/relationships"><Relationship Id="rId3" Type="http://schemas.openxmlformats.org/officeDocument/2006/relationships/image" Target="../media/image47.wmf"/><Relationship Id="rId2" Type="http://schemas.openxmlformats.org/officeDocument/2006/relationships/image" Target="../media/image46.wmf"/><Relationship Id="rId1" Type="http://schemas.openxmlformats.org/officeDocument/2006/relationships/image" Target="../media/image45.wmf"/><Relationship Id="rId4" Type="http://schemas.openxmlformats.org/officeDocument/2006/relationships/image" Target="../media/image48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image" Target="../media/image12.wmf"/><Relationship Id="rId1" Type="http://schemas.openxmlformats.org/officeDocument/2006/relationships/image" Target="../media/image11.wmf"/><Relationship Id="rId4" Type="http://schemas.openxmlformats.org/officeDocument/2006/relationships/image" Target="../media/image14.w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21.wmf"/><Relationship Id="rId1" Type="http://schemas.openxmlformats.org/officeDocument/2006/relationships/image" Target="../media/image20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23.wmf"/><Relationship Id="rId2" Type="http://schemas.openxmlformats.org/officeDocument/2006/relationships/image" Target="../media/image21.wmf"/><Relationship Id="rId1" Type="http://schemas.openxmlformats.org/officeDocument/2006/relationships/image" Target="../media/image20.wmf"/><Relationship Id="rId5" Type="http://schemas.openxmlformats.org/officeDocument/2006/relationships/image" Target="../media/image25.wmf"/><Relationship Id="rId4" Type="http://schemas.openxmlformats.org/officeDocument/2006/relationships/image" Target="../media/image24.w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30.wmf"/><Relationship Id="rId2" Type="http://schemas.openxmlformats.org/officeDocument/2006/relationships/image" Target="../media/image29.wmf"/><Relationship Id="rId1" Type="http://schemas.openxmlformats.org/officeDocument/2006/relationships/image" Target="../media/image28.w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34.wmf"/><Relationship Id="rId7" Type="http://schemas.openxmlformats.org/officeDocument/2006/relationships/image" Target="../media/image38.wmf"/><Relationship Id="rId2" Type="http://schemas.openxmlformats.org/officeDocument/2006/relationships/image" Target="../media/image33.wmf"/><Relationship Id="rId1" Type="http://schemas.openxmlformats.org/officeDocument/2006/relationships/image" Target="../media/image32.wmf"/><Relationship Id="rId6" Type="http://schemas.openxmlformats.org/officeDocument/2006/relationships/image" Target="../media/image37.wmf"/><Relationship Id="rId5" Type="http://schemas.openxmlformats.org/officeDocument/2006/relationships/image" Target="../media/image36.wmf"/><Relationship Id="rId4" Type="http://schemas.openxmlformats.org/officeDocument/2006/relationships/image" Target="../media/image35.wmf"/></Relationships>
</file>

<file path=ppt/drawings/_rels/vmlDrawing8.vml.rels><?xml version="1.0" encoding="UTF-8" standalone="yes"?>
<Relationships xmlns="http://schemas.openxmlformats.org/package/2006/relationships"><Relationship Id="rId3" Type="http://schemas.openxmlformats.org/officeDocument/2006/relationships/image" Target="../media/image35.wmf"/><Relationship Id="rId2" Type="http://schemas.openxmlformats.org/officeDocument/2006/relationships/image" Target="../media/image34.wmf"/><Relationship Id="rId1" Type="http://schemas.openxmlformats.org/officeDocument/2006/relationships/image" Target="../media/image32.wmf"/><Relationship Id="rId6" Type="http://schemas.openxmlformats.org/officeDocument/2006/relationships/image" Target="../media/image38.wmf"/><Relationship Id="rId5" Type="http://schemas.openxmlformats.org/officeDocument/2006/relationships/image" Target="../media/image37.wmf"/><Relationship Id="rId4" Type="http://schemas.openxmlformats.org/officeDocument/2006/relationships/image" Target="../media/image36.wmf"/></Relationships>
</file>

<file path=ppt/drawings/_rels/vmlDrawing9.vml.rels><?xml version="1.0" encoding="UTF-8" standalone="yes"?>
<Relationships xmlns="http://schemas.openxmlformats.org/package/2006/relationships"><Relationship Id="rId2" Type="http://schemas.openxmlformats.org/officeDocument/2006/relationships/image" Target="../media/image41.wmf"/><Relationship Id="rId1" Type="http://schemas.openxmlformats.org/officeDocument/2006/relationships/image" Target="../media/image40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topptekst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4302231" cy="339884"/>
          </a:xfrm>
          <a:prstGeom prst="rect">
            <a:avLst/>
          </a:prstGeom>
        </p:spPr>
        <p:txBody>
          <a:bodyPr vert="horz" lIns="91577" tIns="45789" rIns="91577" bIns="45789" rtlCol="0"/>
          <a:lstStyle>
            <a:lvl1pPr algn="l">
              <a:defRPr sz="1200"/>
            </a:lvl1pPr>
          </a:lstStyle>
          <a:p>
            <a:endParaRPr lang="nb-NO"/>
          </a:p>
        </p:txBody>
      </p:sp>
      <p:sp>
        <p:nvSpPr>
          <p:cNvPr id="3" name="Plassholder for dato 2"/>
          <p:cNvSpPr>
            <a:spLocks noGrp="1"/>
          </p:cNvSpPr>
          <p:nvPr>
            <p:ph type="dt" sz="quarter" idx="1"/>
          </p:nvPr>
        </p:nvSpPr>
        <p:spPr>
          <a:xfrm>
            <a:off x="5623699" y="0"/>
            <a:ext cx="4302231" cy="339884"/>
          </a:xfrm>
          <a:prstGeom prst="rect">
            <a:avLst/>
          </a:prstGeom>
        </p:spPr>
        <p:txBody>
          <a:bodyPr vert="horz" lIns="91577" tIns="45789" rIns="91577" bIns="45789" rtlCol="0"/>
          <a:lstStyle>
            <a:lvl1pPr algn="r">
              <a:defRPr sz="1200"/>
            </a:lvl1pPr>
          </a:lstStyle>
          <a:p>
            <a:fld id="{093D668E-C2C7-4C14-AFEA-2A01A170D8C8}" type="datetimeFigureOut">
              <a:rPr lang="nb-NO" smtClean="0"/>
              <a:pPr/>
              <a:t>25.10.2016</a:t>
            </a:fld>
            <a:endParaRPr lang="nb-NO"/>
          </a:p>
        </p:txBody>
      </p:sp>
      <p:sp>
        <p:nvSpPr>
          <p:cNvPr id="4" name="Plassholder for bunntekst 3"/>
          <p:cNvSpPr>
            <a:spLocks noGrp="1"/>
          </p:cNvSpPr>
          <p:nvPr>
            <p:ph type="ftr" sz="quarter" idx="2"/>
          </p:nvPr>
        </p:nvSpPr>
        <p:spPr>
          <a:xfrm>
            <a:off x="1" y="6456612"/>
            <a:ext cx="4302231" cy="339884"/>
          </a:xfrm>
          <a:prstGeom prst="rect">
            <a:avLst/>
          </a:prstGeom>
        </p:spPr>
        <p:txBody>
          <a:bodyPr vert="horz" lIns="91577" tIns="45789" rIns="91577" bIns="45789" rtlCol="0" anchor="b"/>
          <a:lstStyle>
            <a:lvl1pPr algn="l">
              <a:defRPr sz="1200"/>
            </a:lvl1pPr>
          </a:lstStyle>
          <a:p>
            <a:endParaRPr lang="nb-NO"/>
          </a:p>
        </p:txBody>
      </p:sp>
      <p:sp>
        <p:nvSpPr>
          <p:cNvPr id="5" name="Plassholder for lysbildenummer 4"/>
          <p:cNvSpPr>
            <a:spLocks noGrp="1"/>
          </p:cNvSpPr>
          <p:nvPr>
            <p:ph type="sldNum" sz="quarter" idx="3"/>
          </p:nvPr>
        </p:nvSpPr>
        <p:spPr>
          <a:xfrm>
            <a:off x="5623699" y="6456612"/>
            <a:ext cx="4302231" cy="339884"/>
          </a:xfrm>
          <a:prstGeom prst="rect">
            <a:avLst/>
          </a:prstGeom>
        </p:spPr>
        <p:txBody>
          <a:bodyPr vert="horz" lIns="91577" tIns="45789" rIns="91577" bIns="45789" rtlCol="0" anchor="b"/>
          <a:lstStyle>
            <a:lvl1pPr algn="r">
              <a:defRPr sz="1200"/>
            </a:lvl1pPr>
          </a:lstStyle>
          <a:p>
            <a:fld id="{36F7F90D-58CC-4FB0-8C83-7820481F0B7A}" type="slidenum">
              <a:rPr lang="nb-NO" smtClean="0"/>
              <a:pPr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40407067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topptekst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4302231" cy="339884"/>
          </a:xfrm>
          <a:prstGeom prst="rect">
            <a:avLst/>
          </a:prstGeom>
        </p:spPr>
        <p:txBody>
          <a:bodyPr vert="horz" lIns="91577" tIns="45789" rIns="91577" bIns="45789" rtlCol="0"/>
          <a:lstStyle>
            <a:lvl1pPr algn="l">
              <a:defRPr sz="1200"/>
            </a:lvl1pPr>
          </a:lstStyle>
          <a:p>
            <a:endParaRPr lang="nb-NO"/>
          </a:p>
        </p:txBody>
      </p:sp>
      <p:sp>
        <p:nvSpPr>
          <p:cNvPr id="3" name="Plassholder for dato 2"/>
          <p:cNvSpPr>
            <a:spLocks noGrp="1"/>
          </p:cNvSpPr>
          <p:nvPr>
            <p:ph type="dt" idx="1"/>
          </p:nvPr>
        </p:nvSpPr>
        <p:spPr>
          <a:xfrm>
            <a:off x="5623699" y="0"/>
            <a:ext cx="4302231" cy="339884"/>
          </a:xfrm>
          <a:prstGeom prst="rect">
            <a:avLst/>
          </a:prstGeom>
        </p:spPr>
        <p:txBody>
          <a:bodyPr vert="horz" lIns="91577" tIns="45789" rIns="91577" bIns="45789" rtlCol="0"/>
          <a:lstStyle>
            <a:lvl1pPr algn="r">
              <a:defRPr sz="1200"/>
            </a:lvl1pPr>
          </a:lstStyle>
          <a:p>
            <a:fld id="{02FA37F9-7468-4DB4-ABCA-0DABE58E9A11}" type="datetimeFigureOut">
              <a:rPr lang="nb-NO" smtClean="0"/>
              <a:pPr/>
              <a:t>25.10.2016</a:t>
            </a:fld>
            <a:endParaRPr lang="nb-NO"/>
          </a:p>
        </p:txBody>
      </p:sp>
      <p:sp>
        <p:nvSpPr>
          <p:cNvPr id="4" name="Plassholder for lysbilde 3"/>
          <p:cNvSpPr>
            <a:spLocks noGrp="1" noRot="1" noChangeAspect="1"/>
          </p:cNvSpPr>
          <p:nvPr>
            <p:ph type="sldImg" idx="2"/>
          </p:nvPr>
        </p:nvSpPr>
        <p:spPr>
          <a:xfrm>
            <a:off x="3263900" y="509588"/>
            <a:ext cx="3400425" cy="25495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577" tIns="45789" rIns="91577" bIns="45789" rtlCol="0" anchor="ctr"/>
          <a:lstStyle/>
          <a:p>
            <a:endParaRPr lang="nb-NO"/>
          </a:p>
        </p:txBody>
      </p:sp>
      <p:sp>
        <p:nvSpPr>
          <p:cNvPr id="5" name="Plassholder for notater 4"/>
          <p:cNvSpPr>
            <a:spLocks noGrp="1"/>
          </p:cNvSpPr>
          <p:nvPr>
            <p:ph type="body" sz="quarter" idx="3"/>
          </p:nvPr>
        </p:nvSpPr>
        <p:spPr>
          <a:xfrm>
            <a:off x="992823" y="3228896"/>
            <a:ext cx="7942580" cy="3058954"/>
          </a:xfrm>
          <a:prstGeom prst="rect">
            <a:avLst/>
          </a:prstGeom>
        </p:spPr>
        <p:txBody>
          <a:bodyPr vert="horz" lIns="91577" tIns="45789" rIns="91577" bIns="45789" rtlCol="0">
            <a:normAutofit/>
          </a:bodyPr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4"/>
          </p:nvPr>
        </p:nvSpPr>
        <p:spPr>
          <a:xfrm>
            <a:off x="1" y="6456612"/>
            <a:ext cx="4302231" cy="339884"/>
          </a:xfrm>
          <a:prstGeom prst="rect">
            <a:avLst/>
          </a:prstGeom>
        </p:spPr>
        <p:txBody>
          <a:bodyPr vert="horz" lIns="91577" tIns="45789" rIns="91577" bIns="45789" rtlCol="0" anchor="b"/>
          <a:lstStyle>
            <a:lvl1pPr algn="l">
              <a:defRPr sz="1200"/>
            </a:lvl1pPr>
          </a:lstStyle>
          <a:p>
            <a:endParaRPr lang="nb-NO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5"/>
          </p:nvPr>
        </p:nvSpPr>
        <p:spPr>
          <a:xfrm>
            <a:off x="5623699" y="6456612"/>
            <a:ext cx="4302231" cy="339884"/>
          </a:xfrm>
          <a:prstGeom prst="rect">
            <a:avLst/>
          </a:prstGeom>
        </p:spPr>
        <p:txBody>
          <a:bodyPr vert="horz" lIns="91577" tIns="45789" rIns="91577" bIns="45789" rtlCol="0" anchor="b"/>
          <a:lstStyle>
            <a:lvl1pPr algn="r">
              <a:defRPr sz="1200"/>
            </a:lvl1pPr>
          </a:lstStyle>
          <a:p>
            <a:fld id="{516C393F-70D3-4C7C-BF24-9F84566476E5}" type="slidenum">
              <a:rPr lang="nb-NO" smtClean="0"/>
              <a:pPr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6960598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b-NO" dirty="0" smtClean="0"/>
              <a:t>Vi skal i den</a:t>
            </a:r>
            <a:r>
              <a:rPr lang="nb-NO" baseline="0" dirty="0" smtClean="0"/>
              <a:t> siste runden på samlingen beskrive to fenomener. Det er jo det vi gjør. Vi lager beskrivelser ved hjelp av matematikk på fenomener som har med magnetisme å gjøre. </a:t>
            </a:r>
          </a:p>
          <a:p>
            <a:r>
              <a:rPr lang="nb-NO" baseline="0" dirty="0" smtClean="0"/>
              <a:t>Først skal vi se på magnetfelt og krefter forbundet med parallelle strømførende ledninger. </a:t>
            </a:r>
          </a:p>
          <a:p>
            <a:r>
              <a:rPr lang="nb-NO" baseline="0" dirty="0" smtClean="0"/>
              <a:t>Tidligere har vi sett på hvordan et ytre felt påvirker en strømsløyfe og en spole. Nå skal vi nå regne på magnetfeltet rundt strømsløyfer, det magnetfeltet som strømmen i f eks en spole lager. </a:t>
            </a:r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6C393F-70D3-4C7C-BF24-9F84566476E5}" type="slidenum">
              <a:rPr lang="nb-NO" smtClean="0"/>
              <a:pPr/>
              <a:t>1</a:t>
            </a:fld>
            <a:endParaRPr lang="nb-NO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b-NO" dirty="0" smtClean="0"/>
              <a:t>Vi dekomponerer feltet i x og y – retning.</a:t>
            </a:r>
          </a:p>
          <a:p>
            <a:r>
              <a:rPr lang="nb-NO" dirty="0" smtClean="0"/>
              <a:t>Sammenhenger mellom vinkler.</a:t>
            </a:r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6C393F-70D3-4C7C-BF24-9F84566476E5}" type="slidenum">
              <a:rPr lang="nb-NO" smtClean="0"/>
              <a:pPr/>
              <a:t>10</a:t>
            </a:fld>
            <a:endParaRPr lang="nb-NO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b-NO" dirty="0" smtClean="0"/>
              <a:t>Vi regner videre på x – komponenten.</a:t>
            </a:r>
          </a:p>
          <a:p>
            <a:r>
              <a:rPr lang="nb-NO" dirty="0" smtClean="0"/>
              <a:t>Vis</a:t>
            </a:r>
            <a:r>
              <a:rPr lang="nb-NO" baseline="0" dirty="0" smtClean="0"/>
              <a:t> hvordan en finner cos som settes inn i uttrykket for magnetfeltet.</a:t>
            </a:r>
          </a:p>
          <a:p>
            <a:r>
              <a:rPr lang="nb-NO" dirty="0" smtClean="0"/>
              <a:t>Vi integrerer rundt strømsløyfa. </a:t>
            </a:r>
          </a:p>
          <a:p>
            <a:r>
              <a:rPr lang="nb-NO" baseline="0" dirty="0" smtClean="0"/>
              <a:t>a er radien og x er avstanden fra sentrum til P. Begge er konstante under integrasjonen og kan settes utenfor.</a:t>
            </a:r>
          </a:p>
          <a:p>
            <a:r>
              <a:rPr lang="nb-NO" baseline="0" dirty="0" smtClean="0"/>
              <a:t>Vi får magnetfeltet på aksen til en sirkulær strømsløyfe.</a:t>
            </a:r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6C393F-70D3-4C7C-BF24-9F84566476E5}" type="slidenum">
              <a:rPr lang="nb-NO" smtClean="0"/>
              <a:pPr/>
              <a:t>11</a:t>
            </a:fld>
            <a:endParaRPr lang="nb-NO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b-NO" dirty="0" smtClean="0"/>
              <a:t>Med enda en høyrehåndsregel</a:t>
            </a:r>
            <a:r>
              <a:rPr lang="nb-NO" baseline="0" dirty="0" smtClean="0"/>
              <a:t> finner v retningen på magnetfeltet.</a:t>
            </a:r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6C393F-70D3-4C7C-BF24-9F84566476E5}" type="slidenum">
              <a:rPr lang="nb-NO" smtClean="0"/>
              <a:pPr/>
              <a:t>12</a:t>
            </a:fld>
            <a:endParaRPr lang="nb-NO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b-NO" dirty="0" smtClean="0"/>
              <a:t>Superposisjonsprinsippet.</a:t>
            </a:r>
          </a:p>
          <a:p>
            <a:r>
              <a:rPr lang="nb-NO" dirty="0" smtClean="0"/>
              <a:t>Strømsløyfene ligger tett og i flere lag.</a:t>
            </a:r>
          </a:p>
          <a:p>
            <a:r>
              <a:rPr lang="nb-NO" dirty="0" smtClean="0"/>
              <a:t>Magnetfeltet øker lineært</a:t>
            </a:r>
            <a:r>
              <a:rPr lang="nb-NO" baseline="0" dirty="0" smtClean="0"/>
              <a:t> med antall strømsløyfer og er grunnen til at disse brukes når en trenger sterke magnetfelt.</a:t>
            </a:r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6C393F-70D3-4C7C-BF24-9F84566476E5}" type="slidenum">
              <a:rPr lang="nb-NO" smtClean="0"/>
              <a:pPr/>
              <a:t>13</a:t>
            </a:fld>
            <a:endParaRPr lang="nb-NO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b-NO" dirty="0" smtClean="0"/>
              <a:t>Et lite eksempel helt</a:t>
            </a:r>
            <a:r>
              <a:rPr lang="nb-NO" baseline="0" dirty="0" smtClean="0"/>
              <a:t> til slutt.</a:t>
            </a:r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6C393F-70D3-4C7C-BF24-9F84566476E5}" type="slidenum">
              <a:rPr lang="nb-NO" smtClean="0"/>
              <a:pPr/>
              <a:t>14</a:t>
            </a:fld>
            <a:endParaRPr lang="nb-NO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b-NO" smtClean="0"/>
              <a:t>Les det som står.</a:t>
            </a:r>
            <a:endParaRPr lang="nb-NO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6C393F-70D3-4C7C-BF24-9F84566476E5}" type="slidenum">
              <a:rPr lang="nb-NO" smtClean="0"/>
              <a:pPr/>
              <a:t>15</a:t>
            </a:fld>
            <a:endParaRPr lang="nb-NO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b-NO" dirty="0" smtClean="0"/>
              <a:t>Vi har</a:t>
            </a:r>
            <a:r>
              <a:rPr lang="nb-NO" baseline="0" dirty="0" smtClean="0"/>
              <a:t> sett på magnetfelt fra en leder på en annen og vi har sett på krefter på en leder fra et ytre magnetfelt. Nå skal vi studere kreftene mellom strømførende ledere.</a:t>
            </a:r>
          </a:p>
          <a:p>
            <a:r>
              <a:rPr lang="nb-NO" dirty="0" smtClean="0"/>
              <a:t>Her har vi to parallelle strømførende ledere. I den ene går strømmen I og i den andre strømmen I’. Strømmene går i samme retning mot høyre på figuren. </a:t>
            </a:r>
          </a:p>
          <a:p>
            <a:r>
              <a:rPr lang="nb-NO" dirty="0" smtClean="0"/>
              <a:t>Videre</a:t>
            </a:r>
            <a:r>
              <a:rPr lang="nb-NO" baseline="0" dirty="0" smtClean="0"/>
              <a:t> er magnetfeltet pga strømmen I </a:t>
            </a:r>
            <a:r>
              <a:rPr lang="nb-NO" baseline="0" dirty="0" err="1" smtClean="0"/>
              <a:t>i</a:t>
            </a:r>
            <a:r>
              <a:rPr lang="nb-NO" baseline="0" dirty="0" smtClean="0"/>
              <a:t> den nedre lederen tegnet inn. Retningen på feltet finner vi med høyrehåndsregelen.</a:t>
            </a:r>
          </a:p>
          <a:p>
            <a:r>
              <a:rPr lang="nb-NO" baseline="0" dirty="0" smtClean="0"/>
              <a:t>Vi regner med at avstanden mellom lederne er liten sammenliknet med lengden og bruker derfor resultatet for magnetfeltet fra en uendelig lang leder. Feltet er normalt på elementet L på den øvre lederen.</a:t>
            </a:r>
          </a:p>
          <a:p>
            <a:r>
              <a:rPr lang="nb-NO" baseline="0" dirty="0" smtClean="0"/>
              <a:t>Kraften på den øvre lederen pga dette magnetfeltet er…. Og fra </a:t>
            </a:r>
            <a:r>
              <a:rPr lang="nb-NO" baseline="0" dirty="0" err="1" smtClean="0"/>
              <a:t>hh</a:t>
            </a:r>
            <a:r>
              <a:rPr lang="nb-NO" baseline="0" dirty="0" smtClean="0"/>
              <a:t> – regelen får vi at den peker nedover mot den andre lederen.</a:t>
            </a:r>
          </a:p>
          <a:p>
            <a:r>
              <a:rPr lang="nb-NO" baseline="0" dirty="0" smtClean="0"/>
              <a:t>Siden feltet er normalt på lengdevektoren så er sin = 1 og vi får. Vi setter inn for magnetfeltet fra den nedre lederen og får kraft pr lengdeenhet mellom to parallelle strømførende ledere……</a:t>
            </a:r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6C393F-70D3-4C7C-BF24-9F84566476E5}" type="slidenum">
              <a:rPr lang="nb-NO" smtClean="0"/>
              <a:pPr/>
              <a:t>2</a:t>
            </a:fld>
            <a:endParaRPr lang="nb-NO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b-NO" dirty="0" smtClean="0"/>
              <a:t>På figuren har altså de to lederne strøm i samme retning. Hva er retningen på krafta</a:t>
            </a:r>
            <a:r>
              <a:rPr lang="nb-NO" baseline="0" dirty="0" smtClean="0"/>
              <a:t> på den nedre lederen pga magnetfeltet fra den øvre?</a:t>
            </a:r>
          </a:p>
          <a:p>
            <a:r>
              <a:rPr lang="nb-NO" baseline="0" dirty="0" smtClean="0"/>
              <a:t>Hvis den nedre lederen hadde en strøm mot venstre og den øvre mot høyre, hva ville da retningene på de to kreftene bli?</a:t>
            </a:r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6C393F-70D3-4C7C-BF24-9F84566476E5}" type="slidenum">
              <a:rPr lang="nb-NO" smtClean="0"/>
              <a:pPr/>
              <a:t>3</a:t>
            </a:fld>
            <a:endParaRPr lang="nb-NO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b-NO" dirty="0" smtClean="0"/>
              <a:t>Da kan vi endelig</a:t>
            </a:r>
            <a:r>
              <a:rPr lang="nb-NO" baseline="0" dirty="0" smtClean="0"/>
              <a:t> definere 1 ampere. Les.</a:t>
            </a:r>
          </a:p>
          <a:p>
            <a:r>
              <a:rPr lang="nb-NO" baseline="0" dirty="0" smtClean="0"/>
              <a:t>Og 1 Coulomb.</a:t>
            </a:r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6C393F-70D3-4C7C-BF24-9F84566476E5}" type="slidenum">
              <a:rPr lang="nb-NO" smtClean="0"/>
              <a:pPr/>
              <a:t>4</a:t>
            </a:fld>
            <a:endParaRPr lang="nb-NO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b-NO" dirty="0" smtClean="0"/>
              <a:t>Et eksempel. Dette er en stor</a:t>
            </a:r>
            <a:r>
              <a:rPr lang="nb-NO" baseline="0" dirty="0" smtClean="0"/>
              <a:t> strøm.</a:t>
            </a:r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6C393F-70D3-4C7C-BF24-9F84566476E5}" type="slidenum">
              <a:rPr lang="nb-NO" smtClean="0"/>
              <a:pPr/>
              <a:t>5</a:t>
            </a:fld>
            <a:endParaRPr lang="nb-NO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b-NO" dirty="0" smtClean="0"/>
              <a:t>Vi setter inn i formelen som vi fant</a:t>
            </a:r>
            <a:r>
              <a:rPr lang="nb-NO" baseline="0" dirty="0" smtClean="0"/>
              <a:t> og finner at kraften på 1 m tilsvarer en kraft fra en masse på </a:t>
            </a:r>
            <a:r>
              <a:rPr lang="nb-NO" baseline="0" dirty="0" err="1" smtClean="0"/>
              <a:t>ca</a:t>
            </a:r>
            <a:r>
              <a:rPr lang="nb-NO" baseline="0" dirty="0" smtClean="0"/>
              <a:t> 1 tonn. </a:t>
            </a:r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6C393F-70D3-4C7C-BF24-9F84566476E5}" type="slidenum">
              <a:rPr lang="nb-NO" smtClean="0"/>
              <a:pPr/>
              <a:t>6</a:t>
            </a:fld>
            <a:endParaRPr lang="nb-NO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b-NO" dirty="0" smtClean="0"/>
              <a:t>Hvorfor</a:t>
            </a:r>
            <a:r>
              <a:rPr lang="nb-NO" baseline="0" dirty="0" smtClean="0"/>
              <a:t> regne på magnetfelt fra en sirkulær strømsløyfe?</a:t>
            </a:r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6C393F-70D3-4C7C-BF24-9F84566476E5}" type="slidenum">
              <a:rPr lang="nb-NO" smtClean="0"/>
              <a:pPr/>
              <a:t>7</a:t>
            </a:fld>
            <a:endParaRPr lang="nb-NO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b-NO" dirty="0" smtClean="0"/>
              <a:t>Forklar figuren. Retningen til </a:t>
            </a:r>
            <a:r>
              <a:rPr lang="nb-NO" dirty="0" err="1" smtClean="0"/>
              <a:t>r-hatt</a:t>
            </a:r>
            <a:r>
              <a:rPr lang="nb-NO" baseline="0" dirty="0" err="1" smtClean="0"/>
              <a:t>-vektor</a:t>
            </a:r>
            <a:r>
              <a:rPr lang="nb-NO" baseline="0" dirty="0" smtClean="0"/>
              <a:t>, vinkelen tetta, avstanden x og radien i sirkelen a. </a:t>
            </a:r>
          </a:p>
          <a:p>
            <a:r>
              <a:rPr lang="nb-NO" baseline="0" dirty="0" smtClean="0"/>
              <a:t>Vi skal finne magnetfeltet i et punkt på aksen i avstand x fra sentrum av strømsløyfa.</a:t>
            </a:r>
          </a:p>
          <a:p>
            <a:r>
              <a:rPr lang="nb-NO" baseline="0" dirty="0" smtClean="0"/>
              <a:t>Fra BS lov har vi magnetfeltet fra strømelementet dl…..</a:t>
            </a:r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6C393F-70D3-4C7C-BF24-9F84566476E5}" type="slidenum">
              <a:rPr lang="nb-NO" smtClean="0"/>
              <a:pPr/>
              <a:t>8</a:t>
            </a:fld>
            <a:endParaRPr lang="nb-NO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b-NO" dirty="0" smtClean="0"/>
              <a:t>Vi</a:t>
            </a:r>
            <a:r>
              <a:rPr lang="nb-NO" baseline="0" dirty="0" smtClean="0"/>
              <a:t> ser litt mer på figuren. Vinkelen ved P</a:t>
            </a:r>
          </a:p>
          <a:p>
            <a:endParaRPr lang="nb-NO" baseline="0" dirty="0" smtClean="0"/>
          </a:p>
          <a:p>
            <a:pPr defTabSz="915772">
              <a:defRPr/>
            </a:pPr>
            <a:r>
              <a:rPr lang="nb-NO" dirty="0" smtClean="0"/>
              <a:t>Retningen til feltet fra dl i P </a:t>
            </a:r>
            <a:r>
              <a:rPr lang="nb-NO" dirty="0" err="1" smtClean="0"/>
              <a:t>pga</a:t>
            </a:r>
            <a:r>
              <a:rPr lang="nb-NO" dirty="0" smtClean="0"/>
              <a:t> høyrehåndsregelen.</a:t>
            </a:r>
            <a:r>
              <a:rPr lang="nb-NO" baseline="0" dirty="0" smtClean="0"/>
              <a:t> Ligger i </a:t>
            </a:r>
            <a:r>
              <a:rPr lang="nb-NO" baseline="0" dirty="0" err="1" smtClean="0"/>
              <a:t>xy</a:t>
            </a:r>
            <a:r>
              <a:rPr lang="nb-NO" baseline="0" dirty="0" smtClean="0"/>
              <a:t> – planet. Dl er parallell med positiv z – akse og normal på dette planet. Følgelig er B – vektor normalt på del – vektor. I tillegg er feltet normalt på r – vektor.</a:t>
            </a:r>
            <a:endParaRPr lang="nb-NO" dirty="0" smtClean="0"/>
          </a:p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6C393F-70D3-4C7C-BF24-9F84566476E5}" type="slidenum">
              <a:rPr lang="nb-NO" smtClean="0"/>
              <a:pPr/>
              <a:t>9</a:t>
            </a:fld>
            <a:endParaRPr lang="nb-NO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tellysbil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Undertit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b-NO" smtClean="0"/>
              <a:t>Klikk for å redigere undertittelstil i malen</a:t>
            </a:r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1422A3-2FA4-4400-80DB-CACA90F4DAB6}" type="datetime1">
              <a:rPr lang="nb-NO" smtClean="0"/>
              <a:t>25.10.2016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b-NO" smtClean="0"/>
              <a:t>FY6017 Elektromagnetisme 2016   Revidert etter J. Grip 2012</a:t>
            </a:r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74F7C-4290-4289-818B-456FE5C6D8DA}" type="slidenum">
              <a:rPr lang="nb-NO" smtClean="0"/>
              <a:pPr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Loddret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loddrett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CF05C-697B-4C11-BAB7-FBA9DE36323A}" type="datetime1">
              <a:rPr lang="nb-NO" smtClean="0"/>
              <a:t>25.10.2016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b-NO" smtClean="0"/>
              <a:t>FY6017 Elektromagnetisme 2016   Revidert etter J. Grip 2012</a:t>
            </a:r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74F7C-4290-4289-818B-456FE5C6D8DA}" type="slidenum">
              <a:rPr lang="nb-NO" smtClean="0"/>
              <a:pPr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drett tit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drett tit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loddrett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E9590-A923-4C0F-AAA0-1FF1D6A20FA7}" type="datetime1">
              <a:rPr lang="nb-NO" smtClean="0"/>
              <a:t>25.10.2016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b-NO" smtClean="0"/>
              <a:t>FY6017 Elektromagnetisme 2016   Revidert etter J. Grip 2012</a:t>
            </a:r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74F7C-4290-4289-818B-456FE5C6D8DA}" type="slidenum">
              <a:rPr lang="nb-NO" smtClean="0"/>
              <a:pPr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tel og innho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2E7DB6-86EC-44C1-83CE-AD3D1F658A59}" type="datetime1">
              <a:rPr lang="nb-NO" smtClean="0"/>
              <a:t>25.10.2016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b-NO" smtClean="0"/>
              <a:t>FY6017 Elektromagnetisme 2016   Revidert etter J. Grip 2012</a:t>
            </a:r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74F7C-4290-4289-818B-456FE5C6D8DA}" type="slidenum">
              <a:rPr lang="nb-NO" smtClean="0"/>
              <a:pPr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ndelings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D84A8E-0131-49A8-BA0A-BC74A2BB0EBF}" type="datetime1">
              <a:rPr lang="nb-NO" smtClean="0"/>
              <a:t>25.10.2016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b-NO" smtClean="0"/>
              <a:t>FY6017 Elektromagnetisme 2016   Revidert etter J. Grip 2012</a:t>
            </a:r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74F7C-4290-4289-818B-456FE5C6D8DA}" type="slidenum">
              <a:rPr lang="nb-NO" smtClean="0"/>
              <a:pPr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nholdsdel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innhol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innhol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5" name="Plassholder for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308168-7052-4CE2-86FA-FB50A9386EF3}" type="datetime1">
              <a:rPr lang="nb-NO" smtClean="0"/>
              <a:t>25.10.2016</a:t>
            </a:fld>
            <a:endParaRPr lang="nb-NO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b-NO" smtClean="0"/>
              <a:t>FY6017 Elektromagnetisme 2016   Revidert etter J. Grip 2012</a:t>
            </a:r>
            <a:endParaRPr lang="nb-NO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74F7C-4290-4289-818B-456FE5C6D8DA}" type="slidenum">
              <a:rPr lang="nb-NO" smtClean="0"/>
              <a:pPr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4" name="Plassholder for innhol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5" name="Plassholder f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6" name="Plassholder for innhol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7" name="Plassholder for dato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75BCE2-094D-4AC6-934E-BD48EC141363}" type="datetime1">
              <a:rPr lang="nb-NO" smtClean="0"/>
              <a:t>25.10.2016</a:t>
            </a:fld>
            <a:endParaRPr lang="nb-NO"/>
          </a:p>
        </p:txBody>
      </p:sp>
      <p:sp>
        <p:nvSpPr>
          <p:cNvPr id="8" name="Plassholder for bunn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b-NO" smtClean="0"/>
              <a:t>FY6017 Elektromagnetisme 2016   Revidert etter J. Grip 2012</a:t>
            </a:r>
            <a:endParaRPr lang="nb-NO"/>
          </a:p>
        </p:txBody>
      </p:sp>
      <p:sp>
        <p:nvSpPr>
          <p:cNvPr id="9" name="Plassholder for lysbilde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74F7C-4290-4289-818B-456FE5C6D8DA}" type="slidenum">
              <a:rPr lang="nb-NO" smtClean="0"/>
              <a:pPr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Bare tit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dato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F3C356-1185-42EE-9F4F-B1980430C4E4}" type="datetime1">
              <a:rPr lang="nb-NO" smtClean="0"/>
              <a:t>25.10.2016</a:t>
            </a:fld>
            <a:endParaRPr lang="nb-NO"/>
          </a:p>
        </p:txBody>
      </p:sp>
      <p:sp>
        <p:nvSpPr>
          <p:cNvPr id="4" name="Plassholder for bunn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b-NO" smtClean="0"/>
              <a:t>FY6017 Elektromagnetisme 2016   Revidert etter J. Grip 2012</a:t>
            </a:r>
            <a:endParaRPr lang="nb-NO"/>
          </a:p>
        </p:txBody>
      </p:sp>
      <p:sp>
        <p:nvSpPr>
          <p:cNvPr id="5" name="Plassholder for lysbilde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74F7C-4290-4289-818B-456FE5C6D8DA}" type="slidenum">
              <a:rPr lang="nb-NO" smtClean="0"/>
              <a:pPr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dato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6E9D96-2B29-4DB2-AECE-CFFBC3E4652A}" type="datetime1">
              <a:rPr lang="nb-NO" smtClean="0"/>
              <a:t>25.10.2016</a:t>
            </a:fld>
            <a:endParaRPr lang="nb-NO"/>
          </a:p>
        </p:txBody>
      </p:sp>
      <p:sp>
        <p:nvSpPr>
          <p:cNvPr id="3" name="Plassholder for bunn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b-NO" smtClean="0"/>
              <a:t>FY6017 Elektromagnetisme 2016   Revidert etter J. Grip 2012</a:t>
            </a:r>
            <a:endParaRPr lang="nb-NO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74F7C-4290-4289-818B-456FE5C6D8DA}" type="slidenum">
              <a:rPr lang="nb-NO" smtClean="0"/>
              <a:pPr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nhold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5" name="Plassholder for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56A2CE-2190-49E7-96DA-93A32F0C8C7A}" type="datetime1">
              <a:rPr lang="nb-NO" smtClean="0"/>
              <a:t>25.10.2016</a:t>
            </a:fld>
            <a:endParaRPr lang="nb-NO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b-NO" smtClean="0"/>
              <a:t>FY6017 Elektromagnetisme 2016   Revidert etter J. Grip 2012</a:t>
            </a:r>
            <a:endParaRPr lang="nb-NO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74F7C-4290-4289-818B-456FE5C6D8DA}" type="slidenum">
              <a:rPr lang="nb-NO" smtClean="0"/>
              <a:pPr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e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bild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b-NO"/>
          </a:p>
        </p:txBody>
      </p:sp>
      <p:sp>
        <p:nvSpPr>
          <p:cNvPr id="4" name="Plassholder f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5" name="Plassholder for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0436-48E9-4E18-91CF-219EA9A71BDB}" type="datetime1">
              <a:rPr lang="nb-NO" smtClean="0"/>
              <a:t>25.10.2016</a:t>
            </a:fld>
            <a:endParaRPr lang="nb-NO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b-NO" smtClean="0"/>
              <a:t>FY6017 Elektromagnetisme 2016   Revidert etter J. Grip 2012</a:t>
            </a:r>
            <a:endParaRPr lang="nb-NO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74F7C-4290-4289-818B-456FE5C6D8DA}" type="slidenum">
              <a:rPr lang="nb-NO" smtClean="0"/>
              <a:pPr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tit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F974C4-BC78-4EC7-A40A-4F45E8BFD9F5}" type="datetime1">
              <a:rPr lang="nb-NO" smtClean="0"/>
              <a:t>25.10.2016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nb-NO" smtClean="0"/>
              <a:t>FY6017 Elektromagnetisme 2016   Revidert etter J. Grip 2012</a:t>
            </a:r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774F7C-4290-4289-818B-456FE5C6D8DA}" type="slidenum">
              <a:rPr lang="nb-NO" smtClean="0"/>
              <a:pPr/>
              <a:t>‹#›</a:t>
            </a:fld>
            <a:endParaRPr lang="nb-NO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b-N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wmf"/><Relationship Id="rId3" Type="http://schemas.openxmlformats.org/officeDocument/2006/relationships/notesSlide" Target="../notesSlides/notesSlide10.xml"/><Relationship Id="rId7" Type="http://schemas.openxmlformats.org/officeDocument/2006/relationships/oleObject" Target="../embeddings/oleObject20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28.wmf"/><Relationship Id="rId5" Type="http://schemas.openxmlformats.org/officeDocument/2006/relationships/oleObject" Target="../embeddings/oleObject19.bin"/><Relationship Id="rId10" Type="http://schemas.openxmlformats.org/officeDocument/2006/relationships/image" Target="../media/image30.wmf"/><Relationship Id="rId4" Type="http://schemas.openxmlformats.org/officeDocument/2006/relationships/image" Target="../media/image31.png"/><Relationship Id="rId9" Type="http://schemas.openxmlformats.org/officeDocument/2006/relationships/oleObject" Target="../embeddings/oleObject21.bin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wmf"/><Relationship Id="rId13" Type="http://schemas.openxmlformats.org/officeDocument/2006/relationships/oleObject" Target="../embeddings/oleObject26.bin"/><Relationship Id="rId18" Type="http://schemas.openxmlformats.org/officeDocument/2006/relationships/image" Target="../media/image38.wmf"/><Relationship Id="rId3" Type="http://schemas.openxmlformats.org/officeDocument/2006/relationships/notesSlide" Target="../notesSlides/notesSlide11.xml"/><Relationship Id="rId7" Type="http://schemas.openxmlformats.org/officeDocument/2006/relationships/oleObject" Target="../embeddings/oleObject23.bin"/><Relationship Id="rId12" Type="http://schemas.openxmlformats.org/officeDocument/2006/relationships/image" Target="../media/image35.wmf"/><Relationship Id="rId17" Type="http://schemas.openxmlformats.org/officeDocument/2006/relationships/oleObject" Target="../embeddings/oleObject28.bin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7.wmf"/><Relationship Id="rId1" Type="http://schemas.openxmlformats.org/officeDocument/2006/relationships/vmlDrawing" Target="../drawings/vmlDrawing7.vml"/><Relationship Id="rId6" Type="http://schemas.openxmlformats.org/officeDocument/2006/relationships/image" Target="../media/image31.png"/><Relationship Id="rId11" Type="http://schemas.openxmlformats.org/officeDocument/2006/relationships/oleObject" Target="../embeddings/oleObject25.bin"/><Relationship Id="rId5" Type="http://schemas.openxmlformats.org/officeDocument/2006/relationships/image" Target="../media/image32.wmf"/><Relationship Id="rId15" Type="http://schemas.openxmlformats.org/officeDocument/2006/relationships/oleObject" Target="../embeddings/oleObject27.bin"/><Relationship Id="rId10" Type="http://schemas.openxmlformats.org/officeDocument/2006/relationships/image" Target="../media/image34.wmf"/><Relationship Id="rId4" Type="http://schemas.openxmlformats.org/officeDocument/2006/relationships/oleObject" Target="../embeddings/oleObject22.bin"/><Relationship Id="rId9" Type="http://schemas.openxmlformats.org/officeDocument/2006/relationships/oleObject" Target="../embeddings/oleObject24.bin"/><Relationship Id="rId14" Type="http://schemas.openxmlformats.org/officeDocument/2006/relationships/image" Target="../media/image36.wmf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1.bin"/><Relationship Id="rId13" Type="http://schemas.openxmlformats.org/officeDocument/2006/relationships/image" Target="../media/image37.wmf"/><Relationship Id="rId3" Type="http://schemas.openxmlformats.org/officeDocument/2006/relationships/notesSlide" Target="../notesSlides/notesSlide12.xml"/><Relationship Id="rId7" Type="http://schemas.openxmlformats.org/officeDocument/2006/relationships/image" Target="../media/image34.wmf"/><Relationship Id="rId12" Type="http://schemas.openxmlformats.org/officeDocument/2006/relationships/oleObject" Target="../embeddings/oleObject33.bin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9.png"/><Relationship Id="rId1" Type="http://schemas.openxmlformats.org/officeDocument/2006/relationships/vmlDrawing" Target="../drawings/vmlDrawing8.vml"/><Relationship Id="rId6" Type="http://schemas.openxmlformats.org/officeDocument/2006/relationships/oleObject" Target="../embeddings/oleObject30.bin"/><Relationship Id="rId11" Type="http://schemas.openxmlformats.org/officeDocument/2006/relationships/image" Target="../media/image36.wmf"/><Relationship Id="rId5" Type="http://schemas.openxmlformats.org/officeDocument/2006/relationships/image" Target="../media/image32.wmf"/><Relationship Id="rId15" Type="http://schemas.openxmlformats.org/officeDocument/2006/relationships/image" Target="../media/image38.wmf"/><Relationship Id="rId10" Type="http://schemas.openxmlformats.org/officeDocument/2006/relationships/oleObject" Target="../embeddings/oleObject32.bin"/><Relationship Id="rId4" Type="http://schemas.openxmlformats.org/officeDocument/2006/relationships/oleObject" Target="../embeddings/oleObject29.bin"/><Relationship Id="rId9" Type="http://schemas.openxmlformats.org/officeDocument/2006/relationships/image" Target="../media/image35.wmf"/><Relationship Id="rId14" Type="http://schemas.openxmlformats.org/officeDocument/2006/relationships/oleObject" Target="../embeddings/oleObject34.bin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6.bin"/><Relationship Id="rId3" Type="http://schemas.openxmlformats.org/officeDocument/2006/relationships/notesSlide" Target="../notesSlides/notesSlide13.xml"/><Relationship Id="rId7" Type="http://schemas.openxmlformats.org/officeDocument/2006/relationships/image" Target="../media/image43.png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9.vml"/><Relationship Id="rId6" Type="http://schemas.openxmlformats.org/officeDocument/2006/relationships/image" Target="../media/image40.wmf"/><Relationship Id="rId5" Type="http://schemas.openxmlformats.org/officeDocument/2006/relationships/oleObject" Target="../embeddings/oleObject35.bin"/><Relationship Id="rId4" Type="http://schemas.openxmlformats.org/officeDocument/2006/relationships/image" Target="../media/image42.png"/><Relationship Id="rId9" Type="http://schemas.openxmlformats.org/officeDocument/2006/relationships/image" Target="../media/image41.w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.wmf"/><Relationship Id="rId3" Type="http://schemas.openxmlformats.org/officeDocument/2006/relationships/notesSlide" Target="../notesSlides/notesSlide15.xml"/><Relationship Id="rId7" Type="http://schemas.openxmlformats.org/officeDocument/2006/relationships/oleObject" Target="../embeddings/oleObject38.bin"/><Relationship Id="rId12" Type="http://schemas.openxmlformats.org/officeDocument/2006/relationships/image" Target="../media/image48.wmf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0.vml"/><Relationship Id="rId6" Type="http://schemas.openxmlformats.org/officeDocument/2006/relationships/image" Target="../media/image45.wmf"/><Relationship Id="rId11" Type="http://schemas.openxmlformats.org/officeDocument/2006/relationships/oleObject" Target="../embeddings/oleObject40.bin"/><Relationship Id="rId5" Type="http://schemas.openxmlformats.org/officeDocument/2006/relationships/oleObject" Target="../embeddings/oleObject37.bin"/><Relationship Id="rId10" Type="http://schemas.openxmlformats.org/officeDocument/2006/relationships/image" Target="../media/image47.wmf"/><Relationship Id="rId4" Type="http://schemas.openxmlformats.org/officeDocument/2006/relationships/image" Target="../media/image44.jpeg"/><Relationship Id="rId9" Type="http://schemas.openxmlformats.org/officeDocument/2006/relationships/oleObject" Target="../embeddings/oleObject39.bin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folk.uio.no/arntvi/straalevernhefte22.pdf" TargetMode="External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wmf"/><Relationship Id="rId13" Type="http://schemas.openxmlformats.org/officeDocument/2006/relationships/oleObject" Target="../embeddings/oleObject5.bin"/><Relationship Id="rId3" Type="http://schemas.openxmlformats.org/officeDocument/2006/relationships/notesSlide" Target="../notesSlides/notesSlide2.xml"/><Relationship Id="rId7" Type="http://schemas.openxmlformats.org/officeDocument/2006/relationships/oleObject" Target="../embeddings/oleObject2.bin"/><Relationship Id="rId12" Type="http://schemas.openxmlformats.org/officeDocument/2006/relationships/image" Target="../media/image5.wmf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7.wmf"/><Relationship Id="rId1" Type="http://schemas.openxmlformats.org/officeDocument/2006/relationships/vmlDrawing" Target="../drawings/vmlDrawing1.vml"/><Relationship Id="rId6" Type="http://schemas.openxmlformats.org/officeDocument/2006/relationships/image" Target="../media/image2.wmf"/><Relationship Id="rId11" Type="http://schemas.openxmlformats.org/officeDocument/2006/relationships/oleObject" Target="../embeddings/oleObject4.bin"/><Relationship Id="rId5" Type="http://schemas.openxmlformats.org/officeDocument/2006/relationships/oleObject" Target="../embeddings/oleObject1.bin"/><Relationship Id="rId15" Type="http://schemas.openxmlformats.org/officeDocument/2006/relationships/oleObject" Target="../embeddings/oleObject6.bin"/><Relationship Id="rId10" Type="http://schemas.openxmlformats.org/officeDocument/2006/relationships/image" Target="../media/image4.wmf"/><Relationship Id="rId4" Type="http://schemas.openxmlformats.org/officeDocument/2006/relationships/image" Target="../media/image8.png"/><Relationship Id="rId9" Type="http://schemas.openxmlformats.org/officeDocument/2006/relationships/oleObject" Target="../embeddings/oleObject3.bin"/><Relationship Id="rId14" Type="http://schemas.openxmlformats.org/officeDocument/2006/relationships/image" Target="../media/image6.w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10.wmf"/><Relationship Id="rId4" Type="http://schemas.openxmlformats.org/officeDocument/2006/relationships/oleObject" Target="../embeddings/oleObject7.bin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wmf"/><Relationship Id="rId3" Type="http://schemas.openxmlformats.org/officeDocument/2006/relationships/notesSlide" Target="../notesSlides/notesSlide6.xml"/><Relationship Id="rId7" Type="http://schemas.openxmlformats.org/officeDocument/2006/relationships/oleObject" Target="../embeddings/oleObject9.bin"/><Relationship Id="rId12" Type="http://schemas.openxmlformats.org/officeDocument/2006/relationships/image" Target="../media/image14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11.wmf"/><Relationship Id="rId11" Type="http://schemas.openxmlformats.org/officeDocument/2006/relationships/oleObject" Target="../embeddings/oleObject11.bin"/><Relationship Id="rId5" Type="http://schemas.openxmlformats.org/officeDocument/2006/relationships/oleObject" Target="../embeddings/oleObject8.bin"/><Relationship Id="rId10" Type="http://schemas.openxmlformats.org/officeDocument/2006/relationships/image" Target="../media/image13.wmf"/><Relationship Id="rId4" Type="http://schemas.openxmlformats.org/officeDocument/2006/relationships/image" Target="../media/image15.png"/><Relationship Id="rId9" Type="http://schemas.openxmlformats.org/officeDocument/2006/relationships/oleObject" Target="../embeddings/oleObject10.bin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8.gif"/><Relationship Id="rId4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wmf"/><Relationship Id="rId3" Type="http://schemas.openxmlformats.org/officeDocument/2006/relationships/notesSlide" Target="../notesSlides/notesSlide8.xml"/><Relationship Id="rId7" Type="http://schemas.openxmlformats.org/officeDocument/2006/relationships/oleObject" Target="../embeddings/oleObject1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22.png"/><Relationship Id="rId5" Type="http://schemas.openxmlformats.org/officeDocument/2006/relationships/image" Target="../media/image20.wmf"/><Relationship Id="rId4" Type="http://schemas.openxmlformats.org/officeDocument/2006/relationships/oleObject" Target="../embeddings/oleObject12.bin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13" Type="http://schemas.openxmlformats.org/officeDocument/2006/relationships/image" Target="../media/image24.wmf"/><Relationship Id="rId3" Type="http://schemas.openxmlformats.org/officeDocument/2006/relationships/notesSlide" Target="../notesSlides/notesSlide9.xml"/><Relationship Id="rId7" Type="http://schemas.openxmlformats.org/officeDocument/2006/relationships/image" Target="../media/image21.wmf"/><Relationship Id="rId12" Type="http://schemas.openxmlformats.org/officeDocument/2006/relationships/oleObject" Target="../embeddings/oleObject1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15.bin"/><Relationship Id="rId11" Type="http://schemas.openxmlformats.org/officeDocument/2006/relationships/image" Target="../media/image23.wmf"/><Relationship Id="rId5" Type="http://schemas.openxmlformats.org/officeDocument/2006/relationships/image" Target="../media/image20.wmf"/><Relationship Id="rId15" Type="http://schemas.openxmlformats.org/officeDocument/2006/relationships/image" Target="../media/image25.wmf"/><Relationship Id="rId10" Type="http://schemas.openxmlformats.org/officeDocument/2006/relationships/oleObject" Target="../embeddings/oleObject16.bin"/><Relationship Id="rId4" Type="http://schemas.openxmlformats.org/officeDocument/2006/relationships/oleObject" Target="../embeddings/oleObject14.bin"/><Relationship Id="rId9" Type="http://schemas.openxmlformats.org/officeDocument/2006/relationships/image" Target="../media/image27.png"/><Relationship Id="rId14" Type="http://schemas.openxmlformats.org/officeDocument/2006/relationships/oleObject" Target="../embeddings/oleObject18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tel 3"/>
          <p:cNvSpPr>
            <a:spLocks noGrp="1"/>
          </p:cNvSpPr>
          <p:nvPr>
            <p:ph type="title"/>
          </p:nvPr>
        </p:nvSpPr>
        <p:spPr>
          <a:xfrm>
            <a:off x="1835696" y="908720"/>
            <a:ext cx="6598164" cy="922114"/>
          </a:xfrm>
        </p:spPr>
        <p:txBody>
          <a:bodyPr>
            <a:noAutofit/>
          </a:bodyPr>
          <a:lstStyle/>
          <a:p>
            <a:pPr algn="l"/>
            <a:r>
              <a:rPr lang="nb-NO" sz="3200" dirty="0" smtClean="0"/>
              <a:t>Parallelle strømførende ledere </a:t>
            </a:r>
            <a:br>
              <a:rPr lang="nb-NO" sz="3200" dirty="0" smtClean="0"/>
            </a:br>
            <a:r>
              <a:rPr lang="nb-NO" sz="3200" dirty="0" smtClean="0"/>
              <a:t>Magnetfelt rundt strømsløyfer</a:t>
            </a:r>
            <a:endParaRPr lang="nb-NO" sz="3200" dirty="0"/>
          </a:p>
        </p:txBody>
      </p:sp>
      <p:pic>
        <p:nvPicPr>
          <p:cNvPr id="16386" name="Picture 2" descr="http://www.nationen.no/images/id/661/661771/6617715/jpg/active/790x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19182" y="2492896"/>
            <a:ext cx="4460746" cy="2168261"/>
          </a:xfrm>
          <a:prstGeom prst="rect">
            <a:avLst/>
          </a:prstGeom>
          <a:noFill/>
        </p:spPr>
      </p:pic>
      <p:sp>
        <p:nvSpPr>
          <p:cNvPr id="2" name="Plassholder for bunntekst 1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383904" cy="365125"/>
          </a:xfrm>
        </p:spPr>
        <p:txBody>
          <a:bodyPr/>
          <a:lstStyle/>
          <a:p>
            <a:r>
              <a:rPr lang="nb-NO" dirty="0" smtClean="0"/>
              <a:t>FY6017 Elektromagnetisme 2016   Revidert etter J. Grip 2012</a:t>
            </a:r>
            <a:endParaRPr lang="nb-NO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Sylinder 1"/>
          <p:cNvSpPr txBox="1"/>
          <p:nvPr/>
        </p:nvSpPr>
        <p:spPr>
          <a:xfrm>
            <a:off x="827584" y="1274857"/>
            <a:ext cx="352839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2000" dirty="0" smtClean="0"/>
              <a:t>Dekomponerer </a:t>
            </a:r>
            <a:r>
              <a:rPr lang="nb-NO" sz="2000" i="1" dirty="0" smtClean="0"/>
              <a:t>B </a:t>
            </a:r>
            <a:r>
              <a:rPr lang="nb-NO" sz="2000" dirty="0" smtClean="0"/>
              <a:t>langs </a:t>
            </a:r>
            <a:r>
              <a:rPr lang="nb-NO" sz="2000" i="1" dirty="0" smtClean="0"/>
              <a:t>x</a:t>
            </a:r>
            <a:r>
              <a:rPr lang="nb-NO" sz="2000" dirty="0" smtClean="0"/>
              <a:t>-aksen og </a:t>
            </a:r>
            <a:r>
              <a:rPr lang="nb-NO" sz="2000" i="1" dirty="0" smtClean="0"/>
              <a:t>y</a:t>
            </a:r>
            <a:r>
              <a:rPr lang="nb-NO" sz="2000" dirty="0" smtClean="0"/>
              <a:t>-aksen</a:t>
            </a:r>
            <a:endParaRPr lang="nb-NO" sz="2000" dirty="0"/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385560" y="680502"/>
            <a:ext cx="4182697" cy="3312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4" name="Objek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41705994"/>
              </p:ext>
            </p:extLst>
          </p:nvPr>
        </p:nvGraphicFramePr>
        <p:xfrm>
          <a:off x="1331640" y="2336982"/>
          <a:ext cx="1512168" cy="36694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090" name="Equation" r:id="rId5" imgW="939800" imgH="228600" progId="Equation.DSMT4">
                  <p:embed/>
                </p:oleObj>
              </mc:Choice>
              <mc:Fallback>
                <p:oleObj name="Equation" r:id="rId5" imgW="939800" imgH="228600" progId="Equation.DSMT4">
                  <p:embed/>
                  <p:pic>
                    <p:nvPicPr>
                      <p:cNvPr id="0" name="Objekt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31640" y="2336982"/>
                        <a:ext cx="1512168" cy="36694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k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95791178"/>
              </p:ext>
            </p:extLst>
          </p:nvPr>
        </p:nvGraphicFramePr>
        <p:xfrm>
          <a:off x="1331640" y="2924944"/>
          <a:ext cx="1512168" cy="39274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091" name="Equation" r:id="rId7" imgW="927100" imgH="241300" progId="Equation.DSMT4">
                  <p:embed/>
                </p:oleObj>
              </mc:Choice>
              <mc:Fallback>
                <p:oleObj name="Equation" r:id="rId7" imgW="927100" imgH="241300" progId="Equation.DSMT4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31640" y="2924944"/>
                        <a:ext cx="1512168" cy="39274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kstSylinder 6"/>
          <p:cNvSpPr txBox="1"/>
          <p:nvPr/>
        </p:nvSpPr>
        <p:spPr>
          <a:xfrm>
            <a:off x="827584" y="3808204"/>
            <a:ext cx="1584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dirty="0"/>
              <a:t>Symmetri gir </a:t>
            </a:r>
          </a:p>
        </p:txBody>
      </p:sp>
      <p:graphicFrame>
        <p:nvGraphicFramePr>
          <p:cNvPr id="8" name="Objek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22238332"/>
              </p:ext>
            </p:extLst>
          </p:nvPr>
        </p:nvGraphicFramePr>
        <p:xfrm>
          <a:off x="2411760" y="3817173"/>
          <a:ext cx="665163" cy="3603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092" name="Equation" r:id="rId9" imgW="444307" imgH="241195" progId="Equation.DSMT4">
                  <p:embed/>
                </p:oleObj>
              </mc:Choice>
              <mc:Fallback>
                <p:oleObj name="Equation" r:id="rId9" imgW="444307" imgH="241195" progId="Equation.DSMT4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11760" y="3817173"/>
                        <a:ext cx="665163" cy="3603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TekstSylinder 12"/>
          <p:cNvSpPr txBox="1"/>
          <p:nvPr/>
        </p:nvSpPr>
        <p:spPr>
          <a:xfrm>
            <a:off x="827584" y="4581128"/>
            <a:ext cx="46805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dirty="0" smtClean="0"/>
              <a:t>Siden </a:t>
            </a:r>
            <a:r>
              <a:rPr lang="el-GR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θ</a:t>
            </a:r>
            <a:r>
              <a:rPr lang="nb-NO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nb-NO" dirty="0" smtClean="0">
                <a:cs typeface="Times New Roman" panose="02020603050405020304" pitchFamily="18" charset="0"/>
              </a:rPr>
              <a:t>vil være konstant, vil  </a:t>
            </a:r>
            <a:r>
              <a:rPr lang="nb-NO" i="1" dirty="0" err="1" smtClean="0">
                <a:cs typeface="Times New Roman" panose="02020603050405020304" pitchFamily="18" charset="0"/>
              </a:rPr>
              <a:t>dB</a:t>
            </a:r>
            <a:r>
              <a:rPr lang="nb-NO" i="1" baseline="-25000" dirty="0" err="1" smtClean="0">
                <a:cs typeface="Times New Roman" panose="02020603050405020304" pitchFamily="18" charset="0"/>
              </a:rPr>
              <a:t>x</a:t>
            </a:r>
            <a:r>
              <a:rPr lang="nb-NO" i="1" dirty="0" smtClean="0">
                <a:cs typeface="Times New Roman" panose="02020603050405020304" pitchFamily="18" charset="0"/>
              </a:rPr>
              <a:t> </a:t>
            </a:r>
            <a:r>
              <a:rPr lang="nb-NO" dirty="0" smtClean="0">
                <a:cs typeface="Times New Roman" panose="02020603050405020304" pitchFamily="18" charset="0"/>
              </a:rPr>
              <a:t>være konstant.</a:t>
            </a:r>
            <a:endParaRPr lang="nb-NO" dirty="0">
              <a:cs typeface="Times New Roman" panose="02020603050405020304" pitchFamily="18" charset="0"/>
            </a:endParaRPr>
          </a:p>
        </p:txBody>
      </p:sp>
      <p:sp>
        <p:nvSpPr>
          <p:cNvPr id="3" name="Plassholder for bunntekst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599928" cy="365125"/>
          </a:xfrm>
        </p:spPr>
        <p:txBody>
          <a:bodyPr/>
          <a:lstStyle/>
          <a:p>
            <a:r>
              <a:rPr lang="nb-NO" dirty="0" smtClean="0"/>
              <a:t>FY6017 Elektromagnetisme 2016   Revidert etter J. Grip 2012</a:t>
            </a:r>
            <a:endParaRPr lang="nb-NO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ssholder for innhold 2"/>
          <p:cNvSpPr>
            <a:spLocks noGrp="1"/>
          </p:cNvSpPr>
          <p:nvPr>
            <p:ph idx="1"/>
          </p:nvPr>
        </p:nvSpPr>
        <p:spPr>
          <a:xfrm>
            <a:off x="457200" y="548680"/>
            <a:ext cx="4474840" cy="496855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nb-NO" sz="2000" dirty="0" smtClean="0"/>
              <a:t>Vi regner videre på </a:t>
            </a:r>
            <a:r>
              <a:rPr lang="nb-NO" sz="2000" i="1" dirty="0" smtClean="0"/>
              <a:t>x</a:t>
            </a:r>
            <a:r>
              <a:rPr lang="nb-NO" sz="2000" dirty="0"/>
              <a:t>-</a:t>
            </a:r>
            <a:r>
              <a:rPr lang="nb-NO" sz="2000" dirty="0" smtClean="0"/>
              <a:t>komponenten:</a:t>
            </a:r>
          </a:p>
          <a:p>
            <a:pPr>
              <a:buNone/>
            </a:pPr>
            <a:endParaRPr lang="nb-NO" sz="1000" dirty="0"/>
          </a:p>
          <a:p>
            <a:pPr>
              <a:buNone/>
            </a:pPr>
            <a:r>
              <a:rPr lang="nb-NO" sz="2000" dirty="0" smtClean="0"/>
              <a:t>                                          hvor </a:t>
            </a:r>
          </a:p>
          <a:p>
            <a:pPr>
              <a:buNone/>
            </a:pPr>
            <a:endParaRPr lang="nb-NO" sz="2000" dirty="0" smtClean="0"/>
          </a:p>
          <a:p>
            <a:pPr>
              <a:buNone/>
            </a:pPr>
            <a:endParaRPr lang="nb-NO" sz="1000" dirty="0"/>
          </a:p>
          <a:p>
            <a:pPr>
              <a:buNone/>
            </a:pPr>
            <a:r>
              <a:rPr lang="nb-NO" sz="2000" dirty="0" smtClean="0"/>
              <a:t>Vi får: </a:t>
            </a:r>
          </a:p>
          <a:p>
            <a:pPr>
              <a:buNone/>
            </a:pPr>
            <a:endParaRPr lang="nb-NO" sz="2000" dirty="0"/>
          </a:p>
          <a:p>
            <a:pPr>
              <a:buNone/>
            </a:pPr>
            <a:r>
              <a:rPr lang="nb-NO" sz="2000" dirty="0" smtClean="0"/>
              <a:t>Og integrerer rundt strømsløyfa:</a:t>
            </a:r>
          </a:p>
          <a:p>
            <a:pPr>
              <a:buNone/>
            </a:pPr>
            <a:endParaRPr lang="nb-NO" sz="2000" dirty="0" smtClean="0"/>
          </a:p>
          <a:p>
            <a:pPr>
              <a:buNone/>
            </a:pPr>
            <a:endParaRPr lang="nb-NO" sz="2000" dirty="0"/>
          </a:p>
          <a:p>
            <a:pPr>
              <a:buNone/>
            </a:pPr>
            <a:r>
              <a:rPr lang="nb-NO" sz="2000" dirty="0" smtClean="0"/>
              <a:t>Både </a:t>
            </a:r>
            <a:r>
              <a:rPr lang="nb-NO" sz="2000" i="1" dirty="0" smtClean="0"/>
              <a:t>a</a:t>
            </a:r>
            <a:r>
              <a:rPr lang="nb-NO" sz="2000" dirty="0" smtClean="0"/>
              <a:t> og </a:t>
            </a:r>
            <a:r>
              <a:rPr lang="nb-NO" sz="2000" i="1" dirty="0" smtClean="0"/>
              <a:t>x</a:t>
            </a:r>
            <a:r>
              <a:rPr lang="nb-NO" sz="2000" dirty="0" smtClean="0"/>
              <a:t> er konstanter i integrasjonen:</a:t>
            </a:r>
          </a:p>
          <a:p>
            <a:pPr>
              <a:buNone/>
            </a:pPr>
            <a:endParaRPr lang="nb-NO" sz="2000" dirty="0"/>
          </a:p>
          <a:p>
            <a:pPr>
              <a:buNone/>
            </a:pPr>
            <a:endParaRPr lang="nb-NO" sz="2000" dirty="0" smtClean="0"/>
          </a:p>
          <a:p>
            <a:pPr>
              <a:buNone/>
            </a:pPr>
            <a:endParaRPr lang="nb-NO" sz="2000" dirty="0"/>
          </a:p>
        </p:txBody>
      </p:sp>
      <p:graphicFrame>
        <p:nvGraphicFramePr>
          <p:cNvPr id="40966" name="Object 6"/>
          <p:cNvGraphicFramePr>
            <a:graphicFrameLocks noChangeAspect="1"/>
          </p:cNvGraphicFramePr>
          <p:nvPr/>
        </p:nvGraphicFramePr>
        <p:xfrm>
          <a:off x="561214" y="999505"/>
          <a:ext cx="2343150" cy="666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219" name="Equation" r:id="rId4" imgW="1562040" imgH="444240" progId="Equation.DSMT4">
                  <p:embed/>
                </p:oleObj>
              </mc:Choice>
              <mc:Fallback>
                <p:oleObj name="Equation" r:id="rId4" imgW="1562040" imgH="444240" progId="Equation.DSMT4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1214" y="999505"/>
                        <a:ext cx="2343150" cy="6667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bg2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chemeClr val="tx2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788024" y="620688"/>
            <a:ext cx="4182697" cy="3312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4" name="Objekt 13"/>
          <p:cNvGraphicFramePr>
            <a:graphicFrameLocks noChangeAspect="1"/>
          </p:cNvGraphicFramePr>
          <p:nvPr/>
        </p:nvGraphicFramePr>
        <p:xfrm>
          <a:off x="3484797" y="1012980"/>
          <a:ext cx="1655763" cy="6651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220" name="Equation" r:id="rId7" imgW="1104840" imgH="444240" progId="Equation.DSMT4">
                  <p:embed/>
                </p:oleObj>
              </mc:Choice>
              <mc:Fallback>
                <p:oleObj name="Equation" r:id="rId7" imgW="1104840" imgH="444240" progId="Equation.DSMT4">
                  <p:embed/>
                  <p:pic>
                    <p:nvPicPr>
                      <p:cNvPr id="0" name="Picture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84797" y="1012980"/>
                        <a:ext cx="1655763" cy="6651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5067" name="Object 11"/>
          <p:cNvGraphicFramePr>
            <a:graphicFrameLocks noChangeAspect="1"/>
          </p:cNvGraphicFramePr>
          <p:nvPr/>
        </p:nvGraphicFramePr>
        <p:xfrm>
          <a:off x="1254242" y="1916832"/>
          <a:ext cx="2838450" cy="685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221" name="Equation" r:id="rId9" imgW="1892160" imgH="457200" progId="Equation.DSMT4">
                  <p:embed/>
                </p:oleObj>
              </mc:Choice>
              <mc:Fallback>
                <p:oleObj name="Equation" r:id="rId9" imgW="1892160" imgH="457200" progId="Equation.DSMT4">
                  <p:embed/>
                  <p:pic>
                    <p:nvPicPr>
                      <p:cNvPr id="0" name="Picture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54242" y="1916832"/>
                        <a:ext cx="2838450" cy="685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bg2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chemeClr val="tx2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5068" name="Object 12"/>
          <p:cNvGraphicFramePr>
            <a:graphicFrameLocks noChangeAspect="1"/>
          </p:cNvGraphicFramePr>
          <p:nvPr/>
        </p:nvGraphicFramePr>
        <p:xfrm>
          <a:off x="1265616" y="3159968"/>
          <a:ext cx="2095500" cy="666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222" name="Equation" r:id="rId11" imgW="1396800" imgH="444240" progId="Equation.DSMT4">
                  <p:embed/>
                </p:oleObj>
              </mc:Choice>
              <mc:Fallback>
                <p:oleObj name="Equation" r:id="rId11" imgW="1396800" imgH="444240" progId="Equation.DSMT4">
                  <p:embed/>
                  <p:pic>
                    <p:nvPicPr>
                      <p:cNvPr id="0" name="Picture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65616" y="3159968"/>
                        <a:ext cx="2095500" cy="6667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bg2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chemeClr val="tx2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5069" name="Object 13"/>
          <p:cNvGraphicFramePr>
            <a:graphicFrameLocks noChangeAspect="1"/>
          </p:cNvGraphicFramePr>
          <p:nvPr/>
        </p:nvGraphicFramePr>
        <p:xfrm>
          <a:off x="687182" y="4289584"/>
          <a:ext cx="2324100" cy="666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223" name="Equation" r:id="rId13" imgW="1549080" imgH="444240" progId="Equation.DSMT4">
                  <p:embed/>
                </p:oleObj>
              </mc:Choice>
              <mc:Fallback>
                <p:oleObj name="Equation" r:id="rId13" imgW="1549080" imgH="444240" progId="Equation.DSMT4">
                  <p:embed/>
                  <p:pic>
                    <p:nvPicPr>
                      <p:cNvPr id="0" name="Picture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7182" y="4289584"/>
                        <a:ext cx="2324100" cy="6667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bg2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chemeClr val="tx2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5070" name="Object 14"/>
          <p:cNvGraphicFramePr>
            <a:graphicFrameLocks noChangeAspect="1"/>
          </p:cNvGraphicFramePr>
          <p:nvPr/>
        </p:nvGraphicFramePr>
        <p:xfrm>
          <a:off x="3053871" y="4308620"/>
          <a:ext cx="2171700" cy="666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224" name="Equation" r:id="rId15" imgW="1447560" imgH="444240" progId="Equation.DSMT4">
                  <p:embed/>
                </p:oleObj>
              </mc:Choice>
              <mc:Fallback>
                <p:oleObj name="Equation" r:id="rId15" imgW="1447560" imgH="444240" progId="Equation.DSMT4">
                  <p:embed/>
                  <p:pic>
                    <p:nvPicPr>
                      <p:cNvPr id="0" name="Picture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53871" y="4308620"/>
                        <a:ext cx="2171700" cy="6667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bg2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chemeClr val="tx2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" name="TekstSylinder 16"/>
          <p:cNvSpPr txBox="1"/>
          <p:nvPr/>
        </p:nvSpPr>
        <p:spPr>
          <a:xfrm>
            <a:off x="467544" y="5052932"/>
            <a:ext cx="7200800" cy="707886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endParaRPr lang="nb-NO" sz="1000" dirty="0" smtClean="0"/>
          </a:p>
          <a:p>
            <a:r>
              <a:rPr lang="nb-NO" sz="2000" dirty="0" smtClean="0"/>
              <a:t>Magnetfeltet på aksen til en sirkulær strømsløyfe:</a:t>
            </a:r>
          </a:p>
          <a:p>
            <a:endParaRPr lang="nb-NO" sz="1000" dirty="0"/>
          </a:p>
        </p:txBody>
      </p:sp>
      <p:graphicFrame>
        <p:nvGraphicFramePr>
          <p:cNvPr id="45071" name="Object 15"/>
          <p:cNvGraphicFramePr>
            <a:graphicFrameLocks noChangeAspect="1"/>
          </p:cNvGraphicFramePr>
          <p:nvPr/>
        </p:nvGraphicFramePr>
        <p:xfrm>
          <a:off x="5745650" y="5082623"/>
          <a:ext cx="1752600" cy="685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225" name="Equation" r:id="rId17" imgW="1168200" imgH="457200" progId="Equation.DSMT4">
                  <p:embed/>
                </p:oleObj>
              </mc:Choice>
              <mc:Fallback>
                <p:oleObj name="Equation" r:id="rId17" imgW="1168200" imgH="457200" progId="Equation.DSMT4">
                  <p:embed/>
                  <p:pic>
                    <p:nvPicPr>
                      <p:cNvPr id="0" name="Picture 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45650" y="5082623"/>
                        <a:ext cx="1752600" cy="685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bg2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chemeClr val="tx2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Plassholder for bunntekst 1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527920" cy="365125"/>
          </a:xfrm>
        </p:spPr>
        <p:txBody>
          <a:bodyPr/>
          <a:lstStyle/>
          <a:p>
            <a:r>
              <a:rPr lang="nb-NO" dirty="0" smtClean="0"/>
              <a:t>FY6017 Elektromagnetisme 2016   Revidert etter J. Grip 2012</a:t>
            </a:r>
            <a:endParaRPr lang="nb-NO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ssholder for innhold 2"/>
          <p:cNvSpPr>
            <a:spLocks noGrp="1"/>
          </p:cNvSpPr>
          <p:nvPr>
            <p:ph idx="1"/>
          </p:nvPr>
        </p:nvSpPr>
        <p:spPr>
          <a:xfrm>
            <a:off x="457200" y="548680"/>
            <a:ext cx="4474840" cy="496855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nb-NO" sz="2000" dirty="0" smtClean="0"/>
              <a:t>Vi regner videre på x – komponenten:</a:t>
            </a:r>
          </a:p>
          <a:p>
            <a:pPr>
              <a:buNone/>
            </a:pPr>
            <a:endParaRPr lang="nb-NO" sz="1000" dirty="0"/>
          </a:p>
          <a:p>
            <a:pPr>
              <a:buNone/>
            </a:pPr>
            <a:r>
              <a:rPr lang="nb-NO" sz="2000" dirty="0" smtClean="0"/>
              <a:t>                                          </a:t>
            </a:r>
          </a:p>
          <a:p>
            <a:pPr>
              <a:buNone/>
            </a:pPr>
            <a:endParaRPr lang="nb-NO" sz="2000" dirty="0" smtClean="0"/>
          </a:p>
          <a:p>
            <a:pPr>
              <a:buNone/>
            </a:pPr>
            <a:endParaRPr lang="nb-NO" sz="1000" dirty="0"/>
          </a:p>
          <a:p>
            <a:pPr>
              <a:buNone/>
            </a:pPr>
            <a:r>
              <a:rPr lang="nb-NO" sz="2000" dirty="0" smtClean="0"/>
              <a:t>Vi får: </a:t>
            </a:r>
          </a:p>
          <a:p>
            <a:pPr>
              <a:buNone/>
            </a:pPr>
            <a:endParaRPr lang="nb-NO" sz="2000" dirty="0"/>
          </a:p>
          <a:p>
            <a:pPr>
              <a:buNone/>
            </a:pPr>
            <a:r>
              <a:rPr lang="nb-NO" sz="2000" dirty="0" smtClean="0"/>
              <a:t>Og integrerer rundt strømsløyfa:</a:t>
            </a:r>
          </a:p>
          <a:p>
            <a:pPr>
              <a:buNone/>
            </a:pPr>
            <a:endParaRPr lang="nb-NO" sz="2000" dirty="0" smtClean="0"/>
          </a:p>
          <a:p>
            <a:pPr>
              <a:buNone/>
            </a:pPr>
            <a:endParaRPr lang="nb-NO" sz="2000" dirty="0"/>
          </a:p>
          <a:p>
            <a:pPr>
              <a:buNone/>
            </a:pPr>
            <a:r>
              <a:rPr lang="nb-NO" sz="2000" dirty="0" smtClean="0"/>
              <a:t>Både a og x er konstanter i integrasjonen:</a:t>
            </a:r>
          </a:p>
          <a:p>
            <a:pPr>
              <a:buNone/>
            </a:pPr>
            <a:endParaRPr lang="nb-NO" sz="2000" dirty="0"/>
          </a:p>
          <a:p>
            <a:pPr>
              <a:buNone/>
            </a:pPr>
            <a:endParaRPr lang="nb-NO" sz="2000" dirty="0" smtClean="0"/>
          </a:p>
          <a:p>
            <a:pPr>
              <a:buNone/>
            </a:pPr>
            <a:endParaRPr lang="nb-NO" sz="2000" dirty="0"/>
          </a:p>
        </p:txBody>
      </p:sp>
      <p:graphicFrame>
        <p:nvGraphicFramePr>
          <p:cNvPr id="40966" name="Object 6"/>
          <p:cNvGraphicFramePr>
            <a:graphicFrameLocks noChangeAspect="1"/>
          </p:cNvGraphicFramePr>
          <p:nvPr/>
        </p:nvGraphicFramePr>
        <p:xfrm>
          <a:off x="561214" y="999505"/>
          <a:ext cx="2343150" cy="666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6209" name="Equation" r:id="rId4" imgW="1562040" imgH="444240" progId="Equation.DSMT4">
                  <p:embed/>
                </p:oleObj>
              </mc:Choice>
              <mc:Fallback>
                <p:oleObj name="Equation" r:id="rId4" imgW="1562040" imgH="444240" progId="Equation.DSMT4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1214" y="999505"/>
                        <a:ext cx="2343150" cy="6667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bg2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chemeClr val="tx2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5067" name="Object 11"/>
          <p:cNvGraphicFramePr>
            <a:graphicFrameLocks noChangeAspect="1"/>
          </p:cNvGraphicFramePr>
          <p:nvPr/>
        </p:nvGraphicFramePr>
        <p:xfrm>
          <a:off x="1254242" y="1916832"/>
          <a:ext cx="2838450" cy="685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6210" name="Equation" r:id="rId6" imgW="1892160" imgH="457200" progId="Equation.DSMT4">
                  <p:embed/>
                </p:oleObj>
              </mc:Choice>
              <mc:Fallback>
                <p:oleObj name="Equation" r:id="rId6" imgW="1892160" imgH="457200" progId="Equation.DSMT4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54242" y="1916832"/>
                        <a:ext cx="2838450" cy="685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bg2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chemeClr val="tx2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5068" name="Object 12"/>
          <p:cNvGraphicFramePr>
            <a:graphicFrameLocks noChangeAspect="1"/>
          </p:cNvGraphicFramePr>
          <p:nvPr/>
        </p:nvGraphicFramePr>
        <p:xfrm>
          <a:off x="1265616" y="3159968"/>
          <a:ext cx="2095500" cy="666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6211" name="Equation" r:id="rId8" imgW="1396800" imgH="444240" progId="Equation.DSMT4">
                  <p:embed/>
                </p:oleObj>
              </mc:Choice>
              <mc:Fallback>
                <p:oleObj name="Equation" r:id="rId8" imgW="1396800" imgH="444240" progId="Equation.DSMT4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65616" y="3159968"/>
                        <a:ext cx="2095500" cy="6667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bg2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chemeClr val="tx2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5069" name="Object 13"/>
          <p:cNvGraphicFramePr>
            <a:graphicFrameLocks noChangeAspect="1"/>
          </p:cNvGraphicFramePr>
          <p:nvPr/>
        </p:nvGraphicFramePr>
        <p:xfrm>
          <a:off x="687182" y="4289584"/>
          <a:ext cx="2324100" cy="666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6212" name="Equation" r:id="rId10" imgW="1549080" imgH="444240" progId="Equation.DSMT4">
                  <p:embed/>
                </p:oleObj>
              </mc:Choice>
              <mc:Fallback>
                <p:oleObj name="Equation" r:id="rId10" imgW="1549080" imgH="444240" progId="Equation.DSMT4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7182" y="4289584"/>
                        <a:ext cx="2324100" cy="6667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bg2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chemeClr val="tx2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5070" name="Object 14"/>
          <p:cNvGraphicFramePr>
            <a:graphicFrameLocks noChangeAspect="1"/>
          </p:cNvGraphicFramePr>
          <p:nvPr/>
        </p:nvGraphicFramePr>
        <p:xfrm>
          <a:off x="3053871" y="4308620"/>
          <a:ext cx="2171700" cy="666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6213" name="Equation" r:id="rId12" imgW="1447560" imgH="444240" progId="Equation.DSMT4">
                  <p:embed/>
                </p:oleObj>
              </mc:Choice>
              <mc:Fallback>
                <p:oleObj name="Equation" r:id="rId12" imgW="1447560" imgH="444240" progId="Equation.DSMT4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53871" y="4308620"/>
                        <a:ext cx="2171700" cy="6667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bg2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chemeClr val="tx2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" name="TekstSylinder 16"/>
          <p:cNvSpPr txBox="1"/>
          <p:nvPr/>
        </p:nvSpPr>
        <p:spPr>
          <a:xfrm>
            <a:off x="467544" y="5052932"/>
            <a:ext cx="7200800" cy="707886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endParaRPr lang="nb-NO" sz="1000" dirty="0" smtClean="0"/>
          </a:p>
          <a:p>
            <a:r>
              <a:rPr lang="nb-NO" sz="2000" dirty="0" smtClean="0"/>
              <a:t>Magnetfeltet på aksen til en sirkulær strømsløyfe:</a:t>
            </a:r>
          </a:p>
          <a:p>
            <a:endParaRPr lang="nb-NO" sz="1000" dirty="0"/>
          </a:p>
        </p:txBody>
      </p:sp>
      <p:graphicFrame>
        <p:nvGraphicFramePr>
          <p:cNvPr id="45071" name="Object 15"/>
          <p:cNvGraphicFramePr>
            <a:graphicFrameLocks noChangeAspect="1"/>
          </p:cNvGraphicFramePr>
          <p:nvPr/>
        </p:nvGraphicFramePr>
        <p:xfrm>
          <a:off x="5745650" y="5082623"/>
          <a:ext cx="1752600" cy="685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6214" name="Equation" r:id="rId14" imgW="1168200" imgH="457200" progId="Equation.DSMT4">
                  <p:embed/>
                </p:oleObj>
              </mc:Choice>
              <mc:Fallback>
                <p:oleObj name="Equation" r:id="rId14" imgW="1168200" imgH="457200" progId="Equation.DSMT4">
                  <p:embed/>
                  <p:pic>
                    <p:nvPicPr>
                      <p:cNvPr id="0" name="Picture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45650" y="5082623"/>
                        <a:ext cx="1752600" cy="685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bg2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chemeClr val="tx2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46089" name="Picture 9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4467740" y="573427"/>
            <a:ext cx="4461794" cy="33290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ekstSylinder 12"/>
          <p:cNvSpPr txBox="1"/>
          <p:nvPr/>
        </p:nvSpPr>
        <p:spPr>
          <a:xfrm>
            <a:off x="6501208" y="2926700"/>
            <a:ext cx="2016224" cy="147732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nb-NO" dirty="0" smtClean="0"/>
              <a:t>HH – regel for retningen til magnetfeltet fra en sirkulær strømsløyfe.</a:t>
            </a:r>
            <a:endParaRPr lang="nb-NO" dirty="0"/>
          </a:p>
        </p:txBody>
      </p:sp>
      <p:sp>
        <p:nvSpPr>
          <p:cNvPr id="2" name="Plassholder for bunntekst 1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527920" cy="365125"/>
          </a:xfrm>
        </p:spPr>
        <p:txBody>
          <a:bodyPr/>
          <a:lstStyle/>
          <a:p>
            <a:r>
              <a:rPr lang="nb-NO" smtClean="0"/>
              <a:t>FY6017 Elektromagnetisme 2016   Revidert etter J. Grip 2012</a:t>
            </a:r>
            <a:endParaRPr lang="nb-NO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ssholder for innhold 5"/>
          <p:cNvSpPr>
            <a:spLocks noGrp="1"/>
          </p:cNvSpPr>
          <p:nvPr>
            <p:ph sz="half" idx="1"/>
          </p:nvPr>
        </p:nvSpPr>
        <p:spPr>
          <a:xfrm>
            <a:off x="457200" y="620689"/>
            <a:ext cx="4038600" cy="187220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nb-NO" sz="2000" dirty="0" smtClean="0"/>
              <a:t>Magnetfeltet på aksen til en spole</a:t>
            </a:r>
          </a:p>
          <a:p>
            <a:pPr>
              <a:buNone/>
            </a:pPr>
            <a:r>
              <a:rPr lang="nb-NO" sz="2000" dirty="0" smtClean="0"/>
              <a:t>med </a:t>
            </a:r>
            <a:r>
              <a:rPr lang="nb-NO" sz="2000" i="1" dirty="0" smtClean="0"/>
              <a:t>N</a:t>
            </a:r>
            <a:r>
              <a:rPr lang="nb-NO" sz="2000" dirty="0" smtClean="0"/>
              <a:t> sirkulære strømsløyfer:</a:t>
            </a:r>
            <a:endParaRPr lang="nb-NO" sz="2000" dirty="0"/>
          </a:p>
        </p:txBody>
      </p:sp>
      <p:sp>
        <p:nvSpPr>
          <p:cNvPr id="7" name="Plassholder for innhold 6"/>
          <p:cNvSpPr>
            <a:spLocks noGrp="1"/>
          </p:cNvSpPr>
          <p:nvPr>
            <p:ph sz="half" idx="2"/>
          </p:nvPr>
        </p:nvSpPr>
        <p:spPr>
          <a:xfrm>
            <a:off x="4648200" y="2996952"/>
            <a:ext cx="4038600" cy="3129211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nb-NO" sz="2000" dirty="0" smtClean="0"/>
              <a:t>Grafen viser magnetfeltet som </a:t>
            </a:r>
          </a:p>
          <a:p>
            <a:pPr>
              <a:buNone/>
            </a:pPr>
            <a:r>
              <a:rPr lang="nb-NO" sz="2000" dirty="0" smtClean="0"/>
              <a:t>funksjon av x. </a:t>
            </a:r>
          </a:p>
          <a:p>
            <a:pPr>
              <a:buNone/>
            </a:pPr>
            <a:r>
              <a:rPr lang="nb-NO" sz="2000" dirty="0" smtClean="0"/>
              <a:t>I sentrum av strømsløyfen er</a:t>
            </a:r>
            <a:endParaRPr lang="nb-NO" sz="2000" dirty="0"/>
          </a:p>
        </p:txBody>
      </p:sp>
      <p:pic>
        <p:nvPicPr>
          <p:cNvPr id="4710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88024" y="764704"/>
            <a:ext cx="3419475" cy="156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47107" name="Object 3"/>
          <p:cNvGraphicFramePr>
            <a:graphicFrameLocks noChangeAspect="1"/>
          </p:cNvGraphicFramePr>
          <p:nvPr/>
        </p:nvGraphicFramePr>
        <p:xfrm>
          <a:off x="899592" y="1473288"/>
          <a:ext cx="1752600" cy="685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7150" name="Equation" r:id="rId5" imgW="1168200" imgH="457200" progId="Equation.DSMT4">
                  <p:embed/>
                </p:oleObj>
              </mc:Choice>
              <mc:Fallback>
                <p:oleObj name="Equation" r:id="rId5" imgW="1168200" imgH="457200" progId="Equation.DSMT4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99592" y="1473288"/>
                        <a:ext cx="1752600" cy="685800"/>
                      </a:xfrm>
                      <a:prstGeom prst="rect">
                        <a:avLst/>
                      </a:prstGeom>
                      <a:noFill/>
                      <a:ln w="28575">
                        <a:solidFill>
                          <a:schemeClr val="tx2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bg2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47108" name="Picture 4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26568" y="2801684"/>
            <a:ext cx="3277640" cy="32878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47109" name="Object 5"/>
          <p:cNvGraphicFramePr>
            <a:graphicFrameLocks noChangeAspect="1"/>
          </p:cNvGraphicFramePr>
          <p:nvPr/>
        </p:nvGraphicFramePr>
        <p:xfrm>
          <a:off x="5278828" y="4331568"/>
          <a:ext cx="1085850" cy="609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7151" name="Equation" r:id="rId8" imgW="723600" imgH="406080" progId="Equation.DSMT4">
                  <p:embed/>
                </p:oleObj>
              </mc:Choice>
              <mc:Fallback>
                <p:oleObj name="Equation" r:id="rId8" imgW="723600" imgH="406080" progId="Equation.DSMT4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78828" y="4331568"/>
                        <a:ext cx="1085850" cy="609600"/>
                      </a:xfrm>
                      <a:prstGeom prst="rect">
                        <a:avLst/>
                      </a:prstGeom>
                      <a:noFill/>
                      <a:ln w="28575">
                        <a:solidFill>
                          <a:schemeClr val="tx2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bg2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Plassholder for bunntekst 1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599928" cy="365125"/>
          </a:xfrm>
        </p:spPr>
        <p:txBody>
          <a:bodyPr/>
          <a:lstStyle/>
          <a:p>
            <a:r>
              <a:rPr lang="nb-NO" dirty="0" smtClean="0"/>
              <a:t>FY6017 Elektromagnetisme 2016   Revidert etter J. Grip 2012</a:t>
            </a:r>
            <a:endParaRPr lang="nb-NO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ssholder for innhold 2"/>
          <p:cNvSpPr>
            <a:spLocks noGrp="1"/>
          </p:cNvSpPr>
          <p:nvPr>
            <p:ph sz="half" idx="1"/>
          </p:nvPr>
        </p:nvSpPr>
        <p:spPr>
          <a:xfrm>
            <a:off x="457200" y="620688"/>
            <a:ext cx="4038600" cy="5505475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nb-NO" sz="2400" b="1" dirty="0" smtClean="0"/>
              <a:t>Eksempel</a:t>
            </a:r>
          </a:p>
          <a:p>
            <a:pPr>
              <a:buNone/>
            </a:pPr>
            <a:r>
              <a:rPr lang="nb-NO" sz="2000" dirty="0" smtClean="0"/>
              <a:t>En elektromagnet har 50 vindinger </a:t>
            </a:r>
          </a:p>
          <a:p>
            <a:pPr>
              <a:buNone/>
            </a:pPr>
            <a:r>
              <a:rPr lang="nb-NO" sz="2000" dirty="0" smtClean="0"/>
              <a:t>og en diameter på 10 cm. Gjennom</a:t>
            </a:r>
          </a:p>
          <a:p>
            <a:pPr>
              <a:buNone/>
            </a:pPr>
            <a:r>
              <a:rPr lang="nb-NO" sz="2000" dirty="0" smtClean="0"/>
              <a:t>spolen går det 0,5 A. </a:t>
            </a:r>
          </a:p>
          <a:p>
            <a:pPr>
              <a:buNone/>
            </a:pPr>
            <a:r>
              <a:rPr lang="nb-NO" sz="2000" dirty="0" smtClean="0"/>
              <a:t>Regn ut magnetfeltet for i sentrum </a:t>
            </a:r>
          </a:p>
          <a:p>
            <a:pPr>
              <a:buNone/>
            </a:pPr>
            <a:r>
              <a:rPr lang="nb-NO" sz="2000" dirty="0" smtClean="0"/>
              <a:t>av spolen og i avstanden x = 10 cm.</a:t>
            </a:r>
            <a:endParaRPr lang="nb-NO" sz="2000" dirty="0"/>
          </a:p>
        </p:txBody>
      </p:sp>
      <p:pic>
        <p:nvPicPr>
          <p:cNvPr id="48130" name="Picture 2" descr="http://www.historyforkids.org/scienceforkids/physics/electricity/pictures/electromagnet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6016" y="836712"/>
            <a:ext cx="3800475" cy="2828925"/>
          </a:xfrm>
          <a:prstGeom prst="rect">
            <a:avLst/>
          </a:prstGeom>
          <a:noFill/>
        </p:spPr>
      </p:pic>
      <p:sp>
        <p:nvSpPr>
          <p:cNvPr id="2" name="Plassholder for bunntekst 1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455912" cy="365125"/>
          </a:xfrm>
        </p:spPr>
        <p:txBody>
          <a:bodyPr/>
          <a:lstStyle/>
          <a:p>
            <a:r>
              <a:rPr lang="nb-NO" dirty="0" smtClean="0"/>
              <a:t>FY6017 Elektromagnetisme 2016   Revidert etter J. Grip 2012</a:t>
            </a:r>
            <a:endParaRPr lang="nb-NO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ssholder for innhold 2"/>
          <p:cNvSpPr>
            <a:spLocks noGrp="1"/>
          </p:cNvSpPr>
          <p:nvPr>
            <p:ph sz="half" idx="1"/>
          </p:nvPr>
        </p:nvSpPr>
        <p:spPr>
          <a:xfrm>
            <a:off x="457200" y="620688"/>
            <a:ext cx="4038600" cy="5505475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nb-NO" sz="2400" b="1" dirty="0" smtClean="0"/>
              <a:t>Eksempel</a:t>
            </a:r>
          </a:p>
          <a:p>
            <a:pPr>
              <a:buNone/>
            </a:pPr>
            <a:r>
              <a:rPr lang="nb-NO" sz="2000" dirty="0" smtClean="0"/>
              <a:t>En elektromagnet har 50 vindinger </a:t>
            </a:r>
          </a:p>
          <a:p>
            <a:pPr>
              <a:buNone/>
            </a:pPr>
            <a:r>
              <a:rPr lang="nb-NO" sz="2000" dirty="0" smtClean="0"/>
              <a:t>og en diameter på 10 cm. Gjennom</a:t>
            </a:r>
          </a:p>
          <a:p>
            <a:pPr>
              <a:buNone/>
            </a:pPr>
            <a:r>
              <a:rPr lang="nb-NO" sz="2000" dirty="0" smtClean="0"/>
              <a:t>spolen går det 0,5 A. </a:t>
            </a:r>
          </a:p>
          <a:p>
            <a:pPr>
              <a:buNone/>
            </a:pPr>
            <a:r>
              <a:rPr lang="nb-NO" sz="2000" dirty="0" smtClean="0"/>
              <a:t>Regn ut magnetfeltet for i sentrum </a:t>
            </a:r>
          </a:p>
          <a:p>
            <a:pPr>
              <a:buNone/>
            </a:pPr>
            <a:r>
              <a:rPr lang="nb-NO" sz="2000" dirty="0" smtClean="0"/>
              <a:t>av spolen og i avstanden x = 10 cm.</a:t>
            </a:r>
          </a:p>
          <a:p>
            <a:pPr>
              <a:buNone/>
            </a:pPr>
            <a:endParaRPr lang="nb-NO" sz="1000" dirty="0" smtClean="0"/>
          </a:p>
          <a:p>
            <a:pPr>
              <a:buNone/>
            </a:pPr>
            <a:r>
              <a:rPr lang="nb-NO" sz="2000" b="1" dirty="0" smtClean="0"/>
              <a:t>Løsning:</a:t>
            </a:r>
            <a:r>
              <a:rPr lang="nb-NO" sz="2000" dirty="0" smtClean="0"/>
              <a:t> </a:t>
            </a:r>
          </a:p>
          <a:p>
            <a:pPr>
              <a:buNone/>
            </a:pPr>
            <a:r>
              <a:rPr lang="nb-NO" sz="2000" dirty="0" smtClean="0"/>
              <a:t>I sentrum har vi:</a:t>
            </a:r>
          </a:p>
          <a:p>
            <a:pPr>
              <a:buNone/>
            </a:pPr>
            <a:endParaRPr lang="nb-NO" sz="2000" dirty="0"/>
          </a:p>
          <a:p>
            <a:pPr>
              <a:buNone/>
            </a:pPr>
            <a:endParaRPr lang="nb-NO" sz="2000" dirty="0" smtClean="0"/>
          </a:p>
          <a:p>
            <a:pPr>
              <a:buNone/>
            </a:pPr>
            <a:r>
              <a:rPr lang="nb-NO" sz="2000" dirty="0" smtClean="0"/>
              <a:t>10 cm fra sentrum:</a:t>
            </a:r>
          </a:p>
          <a:p>
            <a:pPr>
              <a:buNone/>
            </a:pPr>
            <a:endParaRPr lang="nb-NO" sz="2000" dirty="0"/>
          </a:p>
        </p:txBody>
      </p:sp>
      <p:pic>
        <p:nvPicPr>
          <p:cNvPr id="48130" name="Picture 2" descr="http://www.historyforkids.org/scienceforkids/physics/electricity/pictures/electromagnet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16016" y="836712"/>
            <a:ext cx="3800475" cy="2828925"/>
          </a:xfrm>
          <a:prstGeom prst="rect">
            <a:avLst/>
          </a:prstGeom>
          <a:noFill/>
        </p:spPr>
      </p:pic>
      <p:graphicFrame>
        <p:nvGraphicFramePr>
          <p:cNvPr id="58370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58002337"/>
              </p:ext>
            </p:extLst>
          </p:nvPr>
        </p:nvGraphicFramePr>
        <p:xfrm>
          <a:off x="558800" y="3843338"/>
          <a:ext cx="1047750" cy="590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8455" name="Equation" r:id="rId5" imgW="698400" imgH="393480" progId="Equation.DSMT4">
                  <p:embed/>
                </p:oleObj>
              </mc:Choice>
              <mc:Fallback>
                <p:oleObj name="Equation" r:id="rId5" imgW="698400" imgH="393480" progId="Equation.DSMT4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8800" y="3843338"/>
                        <a:ext cx="1047750" cy="5905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bg2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chemeClr val="tx2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TekstSylinder 4"/>
          <p:cNvSpPr txBox="1"/>
          <p:nvPr/>
        </p:nvSpPr>
        <p:spPr>
          <a:xfrm>
            <a:off x="6228184" y="4437112"/>
            <a:ext cx="2520280" cy="707886"/>
          </a:xfrm>
          <a:prstGeom prst="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nb-NO" sz="2000" dirty="0" smtClean="0"/>
              <a:t>Hva med retningen til </a:t>
            </a:r>
            <a:r>
              <a:rPr lang="nb-NO" sz="2000" i="1" dirty="0" smtClean="0"/>
              <a:t>B</a:t>
            </a:r>
            <a:r>
              <a:rPr lang="nb-NO" sz="2000" dirty="0" smtClean="0"/>
              <a:t>-feltet?</a:t>
            </a:r>
            <a:endParaRPr lang="nb-NO" sz="2000" dirty="0"/>
          </a:p>
        </p:txBody>
      </p:sp>
      <p:graphicFrame>
        <p:nvGraphicFramePr>
          <p:cNvPr id="58371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33395876"/>
              </p:ext>
            </p:extLst>
          </p:nvPr>
        </p:nvGraphicFramePr>
        <p:xfrm>
          <a:off x="1549400" y="3808413"/>
          <a:ext cx="3181350" cy="666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8456" name="Equation" r:id="rId7" imgW="2120760" imgH="444240" progId="Equation.DSMT4">
                  <p:embed/>
                </p:oleObj>
              </mc:Choice>
              <mc:Fallback>
                <p:oleObj name="Equation" r:id="rId7" imgW="2120760" imgH="444240" progId="Equation.DSMT4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49400" y="3808413"/>
                        <a:ext cx="3181350" cy="6667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bg2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chemeClr val="tx2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8372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38977911"/>
              </p:ext>
            </p:extLst>
          </p:nvPr>
        </p:nvGraphicFramePr>
        <p:xfrm>
          <a:off x="623888" y="4972050"/>
          <a:ext cx="1695450" cy="666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8457" name="Equation" r:id="rId9" imgW="1130040" imgH="444240" progId="Equation.DSMT4">
                  <p:embed/>
                </p:oleObj>
              </mc:Choice>
              <mc:Fallback>
                <p:oleObj name="Equation" r:id="rId9" imgW="1130040" imgH="444240" progId="Equation.DSMT4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23888" y="4972050"/>
                        <a:ext cx="1695450" cy="6667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bg2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chemeClr val="tx2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8374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18229372"/>
              </p:ext>
            </p:extLst>
          </p:nvPr>
        </p:nvGraphicFramePr>
        <p:xfrm>
          <a:off x="2168525" y="4900613"/>
          <a:ext cx="3752850" cy="819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8458" name="Equation" r:id="rId11" imgW="2501640" imgH="545760" progId="Equation.DSMT4">
                  <p:embed/>
                </p:oleObj>
              </mc:Choice>
              <mc:Fallback>
                <p:oleObj name="Equation" r:id="rId11" imgW="2501640" imgH="545760" progId="Equation.DSMT4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68525" y="4900613"/>
                        <a:ext cx="3752850" cy="8191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bg2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chemeClr val="tx2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Plassholder for bunntekst 1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599928" cy="365125"/>
          </a:xfrm>
        </p:spPr>
        <p:txBody>
          <a:bodyPr/>
          <a:lstStyle/>
          <a:p>
            <a:r>
              <a:rPr lang="nb-NO" smtClean="0"/>
              <a:t>FY6017 Elektromagnetisme 2016   Revidert etter J. Grip 2012</a:t>
            </a:r>
            <a:endParaRPr lang="nb-NO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tel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b-NO" sz="3600" dirty="0" smtClean="0"/>
              <a:t>Magnetfelt fra elektriske apparater</a:t>
            </a:r>
            <a:endParaRPr lang="nb-NO" sz="3600" dirty="0"/>
          </a:p>
        </p:txBody>
      </p:sp>
      <p:sp>
        <p:nvSpPr>
          <p:cNvPr id="2" name="Plassholder for bunntekst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b-NO" dirty="0" smtClean="0"/>
              <a:t>FY6017 Elektromagnetisme 2016</a:t>
            </a:r>
            <a:endParaRPr lang="nb-NO" dirty="0"/>
          </a:p>
        </p:txBody>
      </p:sp>
      <p:pic>
        <p:nvPicPr>
          <p:cNvPr id="593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2799" y="1412776"/>
            <a:ext cx="6958402" cy="41764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kstSylinder 3"/>
          <p:cNvSpPr txBox="1"/>
          <p:nvPr/>
        </p:nvSpPr>
        <p:spPr>
          <a:xfrm>
            <a:off x="4932040" y="5758620"/>
            <a:ext cx="40324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dirty="0" smtClean="0"/>
              <a:t>Kilde: Strålevern Hefte 22, Elektromagnetiske felt </a:t>
            </a:r>
          </a:p>
          <a:p>
            <a:r>
              <a:rPr lang="nb-NO" sz="1400" dirty="0" smtClean="0"/>
              <a:t>Se </a:t>
            </a:r>
            <a:r>
              <a:rPr lang="nb-NO" sz="1400" dirty="0" smtClean="0">
                <a:hlinkClick r:id="rId3"/>
              </a:rPr>
              <a:t>http://folk.uio.no/arntvi/straalevernhefte22.pdf</a:t>
            </a:r>
            <a:r>
              <a:rPr lang="nb-NO" sz="1400" dirty="0" smtClean="0"/>
              <a:t> </a:t>
            </a:r>
            <a:endParaRPr lang="nb-NO" sz="1400" dirty="0"/>
          </a:p>
        </p:txBody>
      </p:sp>
      <p:sp>
        <p:nvSpPr>
          <p:cNvPr id="5" name="TekstSylinder 4"/>
          <p:cNvSpPr txBox="1"/>
          <p:nvPr/>
        </p:nvSpPr>
        <p:spPr>
          <a:xfrm>
            <a:off x="251519" y="5737015"/>
            <a:ext cx="367240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dirty="0" smtClean="0"/>
              <a:t>Så kanskje er det større grunn til å bekymre seg over husholdningsapparater enn høyspentlinjer?</a:t>
            </a:r>
            <a:endParaRPr lang="nb-NO" sz="1600" dirty="0"/>
          </a:p>
        </p:txBody>
      </p:sp>
    </p:spTree>
    <p:extLst>
      <p:ext uri="{BB962C8B-B14F-4D97-AF65-F5344CB8AC3E}">
        <p14:creationId xmlns:p14="http://schemas.microsoft.com/office/powerpoint/2010/main" val="39766243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ssholder for innhold 2"/>
          <p:cNvSpPr>
            <a:spLocks noGrp="1"/>
          </p:cNvSpPr>
          <p:nvPr>
            <p:ph idx="1"/>
          </p:nvPr>
        </p:nvSpPr>
        <p:spPr>
          <a:xfrm>
            <a:off x="457200" y="548681"/>
            <a:ext cx="4978896" cy="432048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nb-NO" sz="2400" dirty="0" smtClean="0"/>
              <a:t>28.8 Kraft mellom parallelle ledere.</a:t>
            </a:r>
          </a:p>
          <a:p>
            <a:pPr>
              <a:buNone/>
            </a:pPr>
            <a:r>
              <a:rPr lang="nb-NO" sz="2000" dirty="0" smtClean="0"/>
              <a:t>Vi regner med at avstanden mellom de to </a:t>
            </a:r>
          </a:p>
          <a:p>
            <a:pPr>
              <a:buNone/>
            </a:pPr>
            <a:r>
              <a:rPr lang="nb-NO" sz="2000" dirty="0" smtClean="0"/>
              <a:t>ledningene på figuren er liten i forhold til </a:t>
            </a:r>
          </a:p>
          <a:p>
            <a:pPr>
              <a:buNone/>
            </a:pPr>
            <a:r>
              <a:rPr lang="nb-NO" sz="2000" dirty="0" smtClean="0"/>
              <a:t>lengden av ledningene. Magnetfeltet fra den</a:t>
            </a:r>
          </a:p>
          <a:p>
            <a:pPr>
              <a:buNone/>
            </a:pPr>
            <a:r>
              <a:rPr lang="nb-NO" sz="2000" dirty="0" smtClean="0"/>
              <a:t> nederste ledningen der den øverste ligger:</a:t>
            </a:r>
          </a:p>
          <a:p>
            <a:pPr>
              <a:buNone/>
            </a:pPr>
            <a:endParaRPr lang="nb-NO" sz="1000" dirty="0"/>
          </a:p>
          <a:p>
            <a:pPr>
              <a:buNone/>
            </a:pPr>
            <a:r>
              <a:rPr lang="nb-NO" sz="2000" dirty="0" smtClean="0"/>
              <a:t>                         normalt på </a:t>
            </a:r>
            <a:r>
              <a:rPr lang="nb-NO" sz="2000" i="1" dirty="0" smtClean="0"/>
              <a:t>L</a:t>
            </a:r>
          </a:p>
          <a:p>
            <a:pPr>
              <a:buNone/>
            </a:pPr>
            <a:endParaRPr lang="nb-NO" sz="1000" dirty="0"/>
          </a:p>
          <a:p>
            <a:pPr>
              <a:buNone/>
            </a:pPr>
            <a:r>
              <a:rPr lang="nb-NO" sz="2000" dirty="0" smtClean="0"/>
              <a:t>Kraft på den øvre ledningen fra den nedre:</a:t>
            </a:r>
          </a:p>
          <a:p>
            <a:pPr>
              <a:buNone/>
            </a:pPr>
            <a:endParaRPr lang="nb-NO" sz="2000" dirty="0" smtClean="0"/>
          </a:p>
          <a:p>
            <a:pPr>
              <a:buNone/>
            </a:pPr>
            <a:endParaRPr lang="nb-NO" sz="2000" dirty="0"/>
          </a:p>
          <a:p>
            <a:pPr>
              <a:buNone/>
            </a:pPr>
            <a:endParaRPr lang="nb-NO" sz="2000" dirty="0" smtClean="0"/>
          </a:p>
        </p:txBody>
      </p:sp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22298" y="365388"/>
            <a:ext cx="3364554" cy="32403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5" name="Objekt 4"/>
          <p:cNvGraphicFramePr>
            <a:graphicFrameLocks noChangeAspect="1"/>
          </p:cNvGraphicFramePr>
          <p:nvPr/>
        </p:nvGraphicFramePr>
        <p:xfrm>
          <a:off x="805072" y="2498948"/>
          <a:ext cx="874713" cy="6080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22" name="Equation" r:id="rId5" imgW="583920" imgH="406080" progId="Equation.DSMT4">
                  <p:embed/>
                </p:oleObj>
              </mc:Choice>
              <mc:Fallback>
                <p:oleObj name="Equation" r:id="rId5" imgW="583920" imgH="406080" progId="Equation.DSMT4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05072" y="2498948"/>
                        <a:ext cx="874713" cy="6080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ekstSylinder 5"/>
          <p:cNvSpPr txBox="1"/>
          <p:nvPr/>
        </p:nvSpPr>
        <p:spPr>
          <a:xfrm>
            <a:off x="6000664" y="3537732"/>
            <a:ext cx="302609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2000" dirty="0" smtClean="0"/>
              <a:t>To strømførende, parallelle ledninger i avstand r, den nedre med strøm </a:t>
            </a:r>
            <a:r>
              <a:rPr lang="nb-NO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nb-NO" sz="2000" dirty="0" smtClean="0"/>
              <a:t>, den øvre med strøm </a:t>
            </a:r>
            <a:r>
              <a:rPr lang="nb-NO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nb-NO" sz="2000" i="1" dirty="0" smtClean="0"/>
              <a:t>’.</a:t>
            </a:r>
            <a:endParaRPr lang="nb-NO" sz="2000" i="1" dirty="0"/>
          </a:p>
        </p:txBody>
      </p:sp>
      <p:graphicFrame>
        <p:nvGraphicFramePr>
          <p:cNvPr id="7" name="Objekt 6"/>
          <p:cNvGraphicFramePr>
            <a:graphicFrameLocks noChangeAspect="1"/>
          </p:cNvGraphicFramePr>
          <p:nvPr/>
        </p:nvGraphicFramePr>
        <p:xfrm>
          <a:off x="831576" y="3645024"/>
          <a:ext cx="1166813" cy="3063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23" name="Equation" r:id="rId7" imgW="774360" imgH="203040" progId="Equation.DSMT4">
                  <p:embed/>
                </p:oleObj>
              </mc:Choice>
              <mc:Fallback>
                <p:oleObj name="Equation" r:id="rId7" imgW="774360" imgH="203040" progId="Equation.DSMT4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31576" y="3645024"/>
                        <a:ext cx="1166813" cy="3063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kt 7"/>
          <p:cNvGraphicFramePr>
            <a:graphicFrameLocks noChangeAspect="1"/>
          </p:cNvGraphicFramePr>
          <p:nvPr/>
        </p:nvGraphicFramePr>
        <p:xfrm>
          <a:off x="2577480" y="3645024"/>
          <a:ext cx="914400" cy="323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24" name="Equation" r:id="rId9" imgW="609480" imgH="215640" progId="Equation.DSMT4">
                  <p:embed/>
                </p:oleObj>
              </mc:Choice>
              <mc:Fallback>
                <p:oleObj name="Equation" r:id="rId9" imgW="609480" imgH="215640" progId="Equation.DSMT4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77480" y="3645024"/>
                        <a:ext cx="914400" cy="3238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kt 8"/>
          <p:cNvGraphicFramePr>
            <a:graphicFrameLocks noChangeAspect="1"/>
          </p:cNvGraphicFramePr>
          <p:nvPr/>
        </p:nvGraphicFramePr>
        <p:xfrm>
          <a:off x="820601" y="4189481"/>
          <a:ext cx="974725" cy="2492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25" name="Equation" r:id="rId11" imgW="647640" imgH="164880" progId="Equation.DSMT4">
                  <p:embed/>
                </p:oleObj>
              </mc:Choice>
              <mc:Fallback>
                <p:oleObj name="Equation" r:id="rId11" imgW="647640" imgH="164880" progId="Equation.DSMT4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20601" y="4189481"/>
                        <a:ext cx="974725" cy="2492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487" name="Object 7"/>
          <p:cNvGraphicFramePr>
            <a:graphicFrameLocks noChangeAspect="1"/>
          </p:cNvGraphicFramePr>
          <p:nvPr/>
        </p:nvGraphicFramePr>
        <p:xfrm>
          <a:off x="1809750" y="4002088"/>
          <a:ext cx="2044700" cy="6143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26" name="Equation" r:id="rId13" imgW="1358640" imgH="406080" progId="Equation.DSMT4">
                  <p:embed/>
                </p:oleObj>
              </mc:Choice>
              <mc:Fallback>
                <p:oleObj name="Equation" r:id="rId13" imgW="1358640" imgH="406080" progId="Equation.DSMT4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09750" y="4002088"/>
                        <a:ext cx="2044700" cy="6143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TekstSylinder 11"/>
          <p:cNvSpPr txBox="1"/>
          <p:nvPr/>
        </p:nvSpPr>
        <p:spPr>
          <a:xfrm>
            <a:off x="395536" y="4653136"/>
            <a:ext cx="5472608" cy="1107996"/>
          </a:xfrm>
          <a:prstGeom prst="rect">
            <a:avLst/>
          </a:prstGeom>
          <a:noFill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buNone/>
            </a:pPr>
            <a:r>
              <a:rPr lang="nb-NO" sz="2000" dirty="0" smtClean="0"/>
              <a:t>Kraft per lengdeenhet mellom to </a:t>
            </a:r>
          </a:p>
          <a:p>
            <a:pPr>
              <a:buNone/>
            </a:pPr>
            <a:endParaRPr lang="nb-NO" sz="800" dirty="0" smtClean="0"/>
          </a:p>
          <a:p>
            <a:pPr>
              <a:buNone/>
            </a:pPr>
            <a:r>
              <a:rPr lang="nb-NO" sz="2000" dirty="0"/>
              <a:t>l</a:t>
            </a:r>
            <a:r>
              <a:rPr lang="nb-NO" sz="2000" dirty="0" smtClean="0"/>
              <a:t>ange parallelle strømførende ledninger:</a:t>
            </a:r>
          </a:p>
          <a:p>
            <a:endParaRPr lang="nb-NO" dirty="0"/>
          </a:p>
        </p:txBody>
      </p:sp>
      <p:graphicFrame>
        <p:nvGraphicFramePr>
          <p:cNvPr id="20489" name="Object 9"/>
          <p:cNvGraphicFramePr>
            <a:graphicFrameLocks noChangeAspect="1"/>
          </p:cNvGraphicFramePr>
          <p:nvPr/>
        </p:nvGraphicFramePr>
        <p:xfrm>
          <a:off x="4594225" y="4978400"/>
          <a:ext cx="1184275" cy="6143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27" name="Equation" r:id="rId15" imgW="787320" imgH="406080" progId="Equation.DSMT4">
                  <p:embed/>
                </p:oleObj>
              </mc:Choice>
              <mc:Fallback>
                <p:oleObj name="Equation" r:id="rId15" imgW="787320" imgH="406080" progId="Equation.DSMT4">
                  <p:embed/>
                  <p:pic>
                    <p:nvPicPr>
                      <p:cNvPr id="0" name="Picture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94225" y="4978400"/>
                        <a:ext cx="1184275" cy="6143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TekstSylinder 13"/>
          <p:cNvSpPr txBox="1"/>
          <p:nvPr/>
        </p:nvSpPr>
        <p:spPr>
          <a:xfrm>
            <a:off x="6485720" y="5092688"/>
            <a:ext cx="2055980" cy="64633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nb-NO" dirty="0" smtClean="0"/>
              <a:t>Retning av høyrehåndsregelen</a:t>
            </a:r>
            <a:endParaRPr lang="nb-NO" dirty="0"/>
          </a:p>
        </p:txBody>
      </p:sp>
      <p:sp>
        <p:nvSpPr>
          <p:cNvPr id="2" name="Plassholder for bunntekst 1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527920" cy="365125"/>
          </a:xfrm>
        </p:spPr>
        <p:txBody>
          <a:bodyPr/>
          <a:lstStyle/>
          <a:p>
            <a:r>
              <a:rPr lang="nb-NO" dirty="0" smtClean="0"/>
              <a:t>FY6017 Elektromagnetisme 2016   Revidert etter J. Grip 2012</a:t>
            </a:r>
            <a:endParaRPr lang="nb-NO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ssholder for innhold 2"/>
          <p:cNvSpPr>
            <a:spLocks noGrp="1"/>
          </p:cNvSpPr>
          <p:nvPr>
            <p:ph idx="1"/>
          </p:nvPr>
        </p:nvSpPr>
        <p:spPr>
          <a:xfrm>
            <a:off x="457200" y="620688"/>
            <a:ext cx="3826768" cy="3816424"/>
          </a:xfrm>
        </p:spPr>
        <p:txBody>
          <a:bodyPr>
            <a:normAutofit lnSpcReduction="10000"/>
          </a:bodyPr>
          <a:lstStyle/>
          <a:p>
            <a:r>
              <a:rPr lang="nb-NO" sz="2000" dirty="0" smtClean="0"/>
              <a:t>Kraft rettet ned på den øverste lederen.</a:t>
            </a:r>
          </a:p>
          <a:p>
            <a:r>
              <a:rPr lang="nb-NO" sz="2000" dirty="0" smtClean="0"/>
              <a:t>På figuren har de to lederne strøm i samme retning. </a:t>
            </a:r>
          </a:p>
          <a:p>
            <a:r>
              <a:rPr lang="nb-NO" sz="2000" dirty="0" smtClean="0"/>
              <a:t>Hva er retningen på krafta på den nederste lederen pga magnetfeltet fra den øverste lederen?</a:t>
            </a:r>
          </a:p>
          <a:p>
            <a:r>
              <a:rPr lang="nb-NO" sz="2000" dirty="0" smtClean="0"/>
              <a:t>Dersom strømmen i den nedre lederen hadde gått mot venstre. Hva ville da retningene på kreftene være?</a:t>
            </a:r>
            <a:endParaRPr lang="nb-NO" sz="800" dirty="0"/>
          </a:p>
        </p:txBody>
      </p:sp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11960" y="476672"/>
            <a:ext cx="4392488" cy="37434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kstSylinder 5"/>
          <p:cNvSpPr txBox="1"/>
          <p:nvPr/>
        </p:nvSpPr>
        <p:spPr>
          <a:xfrm>
            <a:off x="683568" y="4581128"/>
            <a:ext cx="7632848" cy="707886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nb-NO" sz="2000" dirty="0" smtClean="0"/>
              <a:t>To parallelle ledere med strøm i samme retning tiltrekker hverandre.</a:t>
            </a:r>
          </a:p>
          <a:p>
            <a:r>
              <a:rPr lang="nb-NO" sz="2000" dirty="0" smtClean="0"/>
              <a:t>To parallelle ledere med strøm i motsatt retning frastøter hverandre</a:t>
            </a:r>
            <a:r>
              <a:rPr lang="nb-NO" dirty="0" smtClean="0"/>
              <a:t>.</a:t>
            </a:r>
            <a:endParaRPr lang="nb-NO" dirty="0"/>
          </a:p>
        </p:txBody>
      </p:sp>
      <p:sp>
        <p:nvSpPr>
          <p:cNvPr id="2" name="Plassholder for bunntekst 1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527920" cy="365125"/>
          </a:xfrm>
        </p:spPr>
        <p:txBody>
          <a:bodyPr/>
          <a:lstStyle/>
          <a:p>
            <a:r>
              <a:rPr lang="nb-NO" dirty="0" smtClean="0"/>
              <a:t>FY6017 Elektromagnetisme 2016   Revidert etter J. Grip 2012</a:t>
            </a:r>
            <a:endParaRPr lang="nb-NO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kstSylinder 3"/>
          <p:cNvSpPr txBox="1"/>
          <p:nvPr/>
        </p:nvSpPr>
        <p:spPr>
          <a:xfrm>
            <a:off x="893496" y="1367335"/>
            <a:ext cx="7128792" cy="1631216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endParaRPr lang="nb-NO" sz="800" u="sng" dirty="0" smtClean="0"/>
          </a:p>
          <a:p>
            <a:r>
              <a:rPr lang="nb-NO" sz="2400" b="1" dirty="0" smtClean="0"/>
              <a:t>Definisjon av Ampere:</a:t>
            </a:r>
          </a:p>
          <a:p>
            <a:r>
              <a:rPr lang="nb-NO" sz="2000" dirty="0" smtClean="0"/>
              <a:t>1 Ampere (1A) er den strømmen som går i to uendelig lange, rettlinjete og parallelle ledere i avstanden 1m når kraften på en enhetslengde (1m) av en av lederne er nøyaktig lik                </a:t>
            </a:r>
          </a:p>
          <a:p>
            <a:endParaRPr lang="nb-NO" sz="800" dirty="0"/>
          </a:p>
        </p:txBody>
      </p:sp>
      <p:graphicFrame>
        <p:nvGraphicFramePr>
          <p:cNvPr id="5" name="Objek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0566226"/>
              </p:ext>
            </p:extLst>
          </p:nvPr>
        </p:nvGraphicFramePr>
        <p:xfrm>
          <a:off x="6300192" y="2472057"/>
          <a:ext cx="892745" cy="39370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552" name="Equation" r:id="rId4" imgW="545760" imgH="241200" progId="Equation.DSMT4">
                  <p:embed/>
                </p:oleObj>
              </mc:Choice>
              <mc:Fallback>
                <p:oleObj name="Equation" r:id="rId4" imgW="545760" imgH="241200" progId="Equation.DSMT4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00192" y="2472057"/>
                        <a:ext cx="892745" cy="393706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ekstSylinder 5"/>
          <p:cNvSpPr txBox="1"/>
          <p:nvPr/>
        </p:nvSpPr>
        <p:spPr>
          <a:xfrm>
            <a:off x="893496" y="3493406"/>
            <a:ext cx="7056784" cy="1323439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endParaRPr lang="nb-NO" sz="800" u="sng" dirty="0" smtClean="0"/>
          </a:p>
          <a:p>
            <a:r>
              <a:rPr lang="nb-NO" sz="2400" b="1" dirty="0" smtClean="0"/>
              <a:t>Endelig definisjon av Coulomb:</a:t>
            </a:r>
          </a:p>
          <a:p>
            <a:r>
              <a:rPr lang="nb-NO" sz="2000" dirty="0" smtClean="0"/>
              <a:t>1 Coulomb (1C) er den ladningen som passerer et tverrsnitt av en leder i løpet av ett sekund når lederen har en strøm på 1A.</a:t>
            </a:r>
          </a:p>
          <a:p>
            <a:endParaRPr lang="nb-NO" sz="800" dirty="0"/>
          </a:p>
        </p:txBody>
      </p:sp>
      <p:sp>
        <p:nvSpPr>
          <p:cNvPr id="2" name="Plassholder for bunntekst 1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671936" cy="365125"/>
          </a:xfrm>
        </p:spPr>
        <p:txBody>
          <a:bodyPr/>
          <a:lstStyle/>
          <a:p>
            <a:r>
              <a:rPr lang="nb-NO" dirty="0" smtClean="0"/>
              <a:t>FY6017 Elektromagnetisme 2016   Revidert etter J. Grip 2012</a:t>
            </a:r>
            <a:endParaRPr lang="nb-NO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ssholder for innhold 2"/>
          <p:cNvSpPr>
            <a:spLocks noGrp="1"/>
          </p:cNvSpPr>
          <p:nvPr>
            <p:ph idx="1"/>
          </p:nvPr>
        </p:nvSpPr>
        <p:spPr>
          <a:xfrm>
            <a:off x="457200" y="620688"/>
            <a:ext cx="8229600" cy="5505475"/>
          </a:xfrm>
        </p:spPr>
        <p:txBody>
          <a:bodyPr>
            <a:normAutofit/>
          </a:bodyPr>
          <a:lstStyle/>
          <a:p>
            <a:pPr lvl="0">
              <a:buNone/>
            </a:pPr>
            <a:r>
              <a:rPr lang="nb-NO" sz="2400" b="1" dirty="0">
                <a:solidFill>
                  <a:prstClr val="black"/>
                </a:solidFill>
              </a:rPr>
              <a:t>Eksempel</a:t>
            </a:r>
          </a:p>
          <a:p>
            <a:pPr>
              <a:buNone/>
            </a:pPr>
            <a:r>
              <a:rPr lang="nb-NO" sz="2000" dirty="0"/>
              <a:t>Gjennom to lange, rette, parallelle og superledende ledninger i avstand </a:t>
            </a:r>
          </a:p>
          <a:p>
            <a:pPr marL="0" indent="0">
              <a:buNone/>
            </a:pPr>
            <a:r>
              <a:rPr lang="nb-NO" sz="2000" dirty="0"/>
              <a:t>4,5 mm går det like stor strøm, men i motsatte retninger.  </a:t>
            </a:r>
          </a:p>
          <a:p>
            <a:pPr marL="0" indent="0">
              <a:buNone/>
            </a:pPr>
            <a:r>
              <a:rPr lang="nb-NO" sz="2000" dirty="0"/>
              <a:t>Hvor stor er strømmen dersom kraften mellom lederne er 10 N/m?</a:t>
            </a:r>
            <a:endParaRPr lang="nb-NO" sz="2400" dirty="0"/>
          </a:p>
        </p:txBody>
      </p:sp>
      <p:sp>
        <p:nvSpPr>
          <p:cNvPr id="2" name="Plassholder for bunntekst 1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455912" cy="365125"/>
          </a:xfrm>
        </p:spPr>
        <p:txBody>
          <a:bodyPr/>
          <a:lstStyle/>
          <a:p>
            <a:r>
              <a:rPr lang="nb-NO" dirty="0" smtClean="0"/>
              <a:t>FY6017 Elektromagnetisme 2016</a:t>
            </a:r>
            <a:endParaRPr lang="nb-NO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651" name="Picture 7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2514231"/>
            <a:ext cx="5562600" cy="1152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Plassholder for innhold 2"/>
          <p:cNvSpPr>
            <a:spLocks noGrp="1"/>
          </p:cNvSpPr>
          <p:nvPr>
            <p:ph idx="1"/>
          </p:nvPr>
        </p:nvSpPr>
        <p:spPr>
          <a:xfrm>
            <a:off x="457200" y="620688"/>
            <a:ext cx="8363272" cy="590465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nb-NO" sz="2400" b="1" dirty="0" smtClean="0"/>
              <a:t>Eksempel</a:t>
            </a:r>
          </a:p>
          <a:p>
            <a:pPr>
              <a:buNone/>
            </a:pPr>
            <a:r>
              <a:rPr lang="nb-NO" sz="2000" dirty="0" smtClean="0"/>
              <a:t>Gjennom to lange, rette, parallelle og superledende ledninger i avstand </a:t>
            </a:r>
          </a:p>
          <a:p>
            <a:pPr marL="0" indent="0">
              <a:buNone/>
            </a:pPr>
            <a:r>
              <a:rPr lang="nb-NO" sz="2000" dirty="0" smtClean="0"/>
              <a:t>4,5 mm går det like stor strøm, men i motsatte retninger.  </a:t>
            </a:r>
          </a:p>
          <a:p>
            <a:pPr marL="0" indent="0">
              <a:buNone/>
            </a:pPr>
            <a:r>
              <a:rPr lang="nb-NO" sz="2000" dirty="0" smtClean="0"/>
              <a:t>Hvor stor er strømmen dersom kraften mellom lederne er 10 N/m? </a:t>
            </a:r>
          </a:p>
          <a:p>
            <a:pPr>
              <a:buNone/>
            </a:pPr>
            <a:endParaRPr lang="nb-NO" sz="1000" dirty="0" smtClean="0"/>
          </a:p>
          <a:p>
            <a:pPr>
              <a:buNone/>
            </a:pPr>
            <a:r>
              <a:rPr lang="nb-NO" sz="2000" b="1" dirty="0" smtClean="0"/>
              <a:t>Løsning:</a:t>
            </a:r>
          </a:p>
          <a:p>
            <a:pPr>
              <a:buNone/>
            </a:pPr>
            <a:endParaRPr lang="nb-NO" sz="2400" dirty="0" smtClean="0"/>
          </a:p>
          <a:p>
            <a:pPr>
              <a:buNone/>
            </a:pPr>
            <a:endParaRPr lang="nb-NO" sz="2400" dirty="0" smtClean="0"/>
          </a:p>
          <a:p>
            <a:pPr>
              <a:buNone/>
            </a:pPr>
            <a:endParaRPr lang="nb-NO" sz="2400" dirty="0"/>
          </a:p>
          <a:p>
            <a:pPr>
              <a:buNone/>
            </a:pPr>
            <a:endParaRPr lang="nb-NO" sz="800" dirty="0" smtClean="0"/>
          </a:p>
          <a:p>
            <a:pPr>
              <a:buNone/>
            </a:pPr>
            <a:r>
              <a:rPr lang="nb-NO" sz="2000" dirty="0" smtClean="0"/>
              <a:t>Kraft per lengdeenhet:</a:t>
            </a:r>
          </a:p>
          <a:p>
            <a:pPr>
              <a:buNone/>
            </a:pPr>
            <a:endParaRPr lang="nb-NO" sz="2000" dirty="0" smtClean="0"/>
          </a:p>
          <a:p>
            <a:pPr>
              <a:buNone/>
            </a:pPr>
            <a:r>
              <a:rPr lang="nb-NO" sz="2000" dirty="0" smtClean="0"/>
              <a:t>Strømmene er like store</a:t>
            </a:r>
          </a:p>
          <a:p>
            <a:pPr>
              <a:buNone/>
            </a:pPr>
            <a:endParaRPr lang="nb-NO" sz="2000" dirty="0" smtClean="0"/>
          </a:p>
          <a:p>
            <a:pPr>
              <a:buNone/>
            </a:pPr>
            <a:endParaRPr lang="nb-NO" sz="2000" dirty="0"/>
          </a:p>
          <a:p>
            <a:pPr>
              <a:buNone/>
            </a:pPr>
            <a:r>
              <a:rPr lang="nb-NO" sz="2000" dirty="0" smtClean="0"/>
              <a:t>Når strømmene blir store, gir dette betydelige krefter.</a:t>
            </a:r>
            <a:endParaRPr lang="nb-NO" sz="2000" dirty="0"/>
          </a:p>
          <a:p>
            <a:pPr>
              <a:buNone/>
            </a:pPr>
            <a:endParaRPr lang="nb-NO" sz="2000" dirty="0" smtClean="0"/>
          </a:p>
        </p:txBody>
      </p:sp>
      <p:cxnSp>
        <p:nvCxnSpPr>
          <p:cNvPr id="7" name="Rett pil 6"/>
          <p:cNvCxnSpPr/>
          <p:nvPr/>
        </p:nvCxnSpPr>
        <p:spPr>
          <a:xfrm>
            <a:off x="6394297" y="3342720"/>
            <a:ext cx="0" cy="64807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5" name="Rett pil 4"/>
          <p:cNvCxnSpPr/>
          <p:nvPr/>
        </p:nvCxnSpPr>
        <p:spPr>
          <a:xfrm flipV="1">
            <a:off x="6372200" y="2276872"/>
            <a:ext cx="0" cy="64807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graphicFrame>
        <p:nvGraphicFramePr>
          <p:cNvPr id="9" name="Objek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23476077"/>
              </p:ext>
            </p:extLst>
          </p:nvPr>
        </p:nvGraphicFramePr>
        <p:xfrm>
          <a:off x="6660232" y="2224100"/>
          <a:ext cx="247650" cy="304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685" name="Equation" r:id="rId5" imgW="164880" imgH="203040" progId="Equation.DSMT4">
                  <p:embed/>
                </p:oleObj>
              </mc:Choice>
              <mc:Fallback>
                <p:oleObj name="Equation" r:id="rId5" imgW="164880" imgH="203040" progId="Equation.DSMT4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60232" y="2224100"/>
                        <a:ext cx="247650" cy="3048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4579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78862333"/>
              </p:ext>
            </p:extLst>
          </p:nvPr>
        </p:nvGraphicFramePr>
        <p:xfrm>
          <a:off x="6588224" y="3710000"/>
          <a:ext cx="381000" cy="304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686" name="Equation" r:id="rId7" imgW="253800" imgH="203040" progId="Equation.DSMT4">
                  <p:embed/>
                </p:oleObj>
              </mc:Choice>
              <mc:Fallback>
                <p:oleObj name="Equation" r:id="rId7" imgW="253800" imgH="203040" progId="Equation.DSMT4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88224" y="3710000"/>
                        <a:ext cx="381000" cy="3048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4580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45048049"/>
              </p:ext>
            </p:extLst>
          </p:nvPr>
        </p:nvGraphicFramePr>
        <p:xfrm>
          <a:off x="3347864" y="4149080"/>
          <a:ext cx="2578100" cy="6524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687" name="Equation" r:id="rId9" imgW="1714320" imgH="431640" progId="Equation.DSMT4">
                  <p:embed/>
                </p:oleObj>
              </mc:Choice>
              <mc:Fallback>
                <p:oleObj name="Equation" r:id="rId9" imgW="1714320" imgH="431640" progId="Equation.DSMT4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47864" y="4149080"/>
                        <a:ext cx="2578100" cy="6524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Plassholder for bunntekst 1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527920" cy="365125"/>
          </a:xfrm>
        </p:spPr>
        <p:txBody>
          <a:bodyPr/>
          <a:lstStyle/>
          <a:p>
            <a:r>
              <a:rPr lang="nb-NO" dirty="0" smtClean="0"/>
              <a:t>FY6017 Elektromagnetisme 2016</a:t>
            </a:r>
            <a:endParaRPr lang="nb-NO" dirty="0"/>
          </a:p>
        </p:txBody>
      </p:sp>
      <p:graphicFrame>
        <p:nvGraphicFramePr>
          <p:cNvPr id="6" name="Objek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65528811"/>
              </p:ext>
            </p:extLst>
          </p:nvPr>
        </p:nvGraphicFramePr>
        <p:xfrm>
          <a:off x="3275856" y="5013176"/>
          <a:ext cx="3960440" cy="69967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688" name="Equation" r:id="rId11" imgW="2806560" imgH="495000" progId="Equation.DSMT4">
                  <p:embed/>
                </p:oleObj>
              </mc:Choice>
              <mc:Fallback>
                <p:oleObj name="Equation" r:id="rId11" imgW="2806560" imgH="4950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3275856" y="5013176"/>
                        <a:ext cx="3960440" cy="69967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578804" y="91555"/>
            <a:ext cx="7979976" cy="922114"/>
          </a:xfrm>
        </p:spPr>
        <p:txBody>
          <a:bodyPr>
            <a:noAutofit/>
          </a:bodyPr>
          <a:lstStyle/>
          <a:p>
            <a:pPr algn="l"/>
            <a:r>
              <a:rPr lang="nb-NO" sz="3200" dirty="0" smtClean="0"/>
              <a:t>28.5 Magnetfelt fra en sirkulær strømsløyfe</a:t>
            </a:r>
            <a:endParaRPr lang="nb-NO" sz="3200" dirty="0"/>
          </a:p>
        </p:txBody>
      </p:sp>
      <p:pic>
        <p:nvPicPr>
          <p:cNvPr id="2867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22324" y="1077085"/>
            <a:ext cx="2582101" cy="25862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5576" y="1077085"/>
            <a:ext cx="3960440" cy="25400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7" name="Picture 5" descr="http://www.leifiphysik.de/web_ph08/heimversuche/02_elektromagnet/e-magnet3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364088" y="4060595"/>
            <a:ext cx="2592288" cy="2087988"/>
          </a:xfrm>
          <a:prstGeom prst="rect">
            <a:avLst/>
          </a:prstGeom>
          <a:noFill/>
        </p:spPr>
      </p:pic>
      <p:pic>
        <p:nvPicPr>
          <p:cNvPr id="28678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208833" y="3956005"/>
            <a:ext cx="3488760" cy="2209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Plassholder for bunntekst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684765" cy="365125"/>
          </a:xfrm>
        </p:spPr>
        <p:txBody>
          <a:bodyPr/>
          <a:lstStyle/>
          <a:p>
            <a:r>
              <a:rPr lang="nb-NO" dirty="0" smtClean="0"/>
              <a:t>FY6017 Elektromagnetisme 2016   Revidert etter J. Grip 2012</a:t>
            </a:r>
            <a:endParaRPr lang="nb-NO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ssholder for innhold 2"/>
          <p:cNvSpPr>
            <a:spLocks noGrp="1"/>
          </p:cNvSpPr>
          <p:nvPr>
            <p:ph idx="1"/>
          </p:nvPr>
        </p:nvSpPr>
        <p:spPr>
          <a:xfrm>
            <a:off x="457200" y="548680"/>
            <a:ext cx="4402832" cy="557748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nb-NO" sz="2000" dirty="0" smtClean="0"/>
              <a:t>En enkelt strømsløyfe kan være som på</a:t>
            </a:r>
          </a:p>
          <a:p>
            <a:pPr>
              <a:buNone/>
            </a:pPr>
            <a:r>
              <a:rPr lang="nb-NO" sz="2000" dirty="0" smtClean="0"/>
              <a:t>figuren.</a:t>
            </a:r>
          </a:p>
          <a:p>
            <a:pPr>
              <a:buNone/>
            </a:pPr>
            <a:endParaRPr lang="nb-NO" sz="2000" dirty="0" smtClean="0"/>
          </a:p>
          <a:p>
            <a:pPr>
              <a:buNone/>
            </a:pPr>
            <a:r>
              <a:rPr lang="nb-NO" sz="2000" dirty="0" smtClean="0"/>
              <a:t>Vi skal finne magnetfeltet fra </a:t>
            </a:r>
          </a:p>
          <a:p>
            <a:pPr>
              <a:buNone/>
            </a:pPr>
            <a:r>
              <a:rPr lang="nb-NO" sz="2000" dirty="0" smtClean="0"/>
              <a:t>strømsløyfa i et punkt, </a:t>
            </a:r>
            <a:r>
              <a:rPr lang="nb-NO" sz="2000" i="1" dirty="0" smtClean="0"/>
              <a:t>P</a:t>
            </a:r>
            <a:r>
              <a:rPr lang="nb-NO" sz="2000" dirty="0" smtClean="0"/>
              <a:t> på </a:t>
            </a:r>
            <a:r>
              <a:rPr lang="nb-NO" sz="2000" i="1" dirty="0" smtClean="0"/>
              <a:t>x</a:t>
            </a:r>
            <a:r>
              <a:rPr lang="nb-NO" sz="2000" dirty="0" smtClean="0"/>
              <a:t>-aksen i </a:t>
            </a:r>
          </a:p>
          <a:p>
            <a:pPr>
              <a:buNone/>
            </a:pPr>
            <a:r>
              <a:rPr lang="nb-NO" sz="2000" dirty="0" smtClean="0"/>
              <a:t>avstand </a:t>
            </a:r>
            <a:r>
              <a:rPr lang="nb-NO" sz="2000" i="1" dirty="0" smtClean="0"/>
              <a:t>x</a:t>
            </a:r>
            <a:r>
              <a:rPr lang="nb-NO" sz="2000" dirty="0" smtClean="0"/>
              <a:t> fra sentrum.</a:t>
            </a:r>
          </a:p>
          <a:p>
            <a:pPr>
              <a:buNone/>
            </a:pPr>
            <a:endParaRPr lang="nb-NO" sz="800" dirty="0" smtClean="0"/>
          </a:p>
          <a:p>
            <a:pPr>
              <a:buNone/>
            </a:pPr>
            <a:endParaRPr lang="nb-NO" sz="2000" dirty="0" smtClean="0"/>
          </a:p>
          <a:p>
            <a:pPr>
              <a:buNone/>
            </a:pPr>
            <a:r>
              <a:rPr lang="nb-NO" sz="2000" dirty="0" smtClean="0"/>
              <a:t>Magnetfeltet fra et lite element</a:t>
            </a:r>
          </a:p>
          <a:p>
            <a:pPr>
              <a:buNone/>
            </a:pPr>
            <a:r>
              <a:rPr lang="nb-NO" sz="2000" dirty="0"/>
              <a:t>m</a:t>
            </a:r>
            <a:r>
              <a:rPr lang="nb-NO" sz="2000" dirty="0" smtClean="0"/>
              <a:t>ed samme retning som strømmen er </a:t>
            </a:r>
          </a:p>
          <a:p>
            <a:pPr>
              <a:buNone/>
            </a:pPr>
            <a:r>
              <a:rPr lang="nb-NO" sz="2000" dirty="0" smtClean="0"/>
              <a:t>gitt av </a:t>
            </a:r>
            <a:r>
              <a:rPr lang="nb-NO" sz="2000" dirty="0" err="1" smtClean="0"/>
              <a:t>Biot</a:t>
            </a:r>
            <a:r>
              <a:rPr lang="nb-NO" sz="2000" dirty="0" smtClean="0"/>
              <a:t> </a:t>
            </a:r>
            <a:r>
              <a:rPr lang="nb-NO" sz="2000" dirty="0" err="1" smtClean="0"/>
              <a:t>Savarts</a:t>
            </a:r>
            <a:r>
              <a:rPr lang="nb-NO" sz="2000" dirty="0" smtClean="0"/>
              <a:t> lov:</a:t>
            </a:r>
            <a:endParaRPr lang="nb-NO" sz="2000" dirty="0"/>
          </a:p>
        </p:txBody>
      </p:sp>
      <p:graphicFrame>
        <p:nvGraphicFramePr>
          <p:cNvPr id="38914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53824083"/>
              </p:ext>
            </p:extLst>
          </p:nvPr>
        </p:nvGraphicFramePr>
        <p:xfrm>
          <a:off x="1403648" y="4797152"/>
          <a:ext cx="1543050" cy="647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960" name="Equation" r:id="rId4" imgW="1028520" imgH="431640" progId="Equation.DSMT4">
                  <p:embed/>
                </p:oleObj>
              </mc:Choice>
              <mc:Fallback>
                <p:oleObj name="Equation" r:id="rId4" imgW="1028520" imgH="431640" progId="Equation.DSMT4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03648" y="4797152"/>
                        <a:ext cx="1543050" cy="6477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bg2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chemeClr val="tx2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860032" y="633940"/>
            <a:ext cx="3429400" cy="30702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6" name="Objek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46147895"/>
              </p:ext>
            </p:extLst>
          </p:nvPr>
        </p:nvGraphicFramePr>
        <p:xfrm>
          <a:off x="3923928" y="3284984"/>
          <a:ext cx="266700" cy="323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961" name="Equation" r:id="rId7" imgW="177480" imgH="215640" progId="Equation.DSMT4">
                  <p:embed/>
                </p:oleObj>
              </mc:Choice>
              <mc:Fallback>
                <p:oleObj name="Equation" r:id="rId7" imgW="177480" imgH="215640" progId="Equation.DSMT4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23928" y="3284984"/>
                        <a:ext cx="266700" cy="3238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Plassholder for bunntekst 1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527920" cy="365125"/>
          </a:xfrm>
        </p:spPr>
        <p:txBody>
          <a:bodyPr/>
          <a:lstStyle/>
          <a:p>
            <a:r>
              <a:rPr lang="nb-NO" dirty="0" smtClean="0"/>
              <a:t>FY6017 Elektromagnetisme 2016   Revidert etter J. Grip 2012</a:t>
            </a:r>
            <a:endParaRPr lang="nb-NO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ssholder for innhold 2"/>
          <p:cNvSpPr>
            <a:spLocks noGrp="1"/>
          </p:cNvSpPr>
          <p:nvPr>
            <p:ph idx="1"/>
          </p:nvPr>
        </p:nvSpPr>
        <p:spPr>
          <a:xfrm>
            <a:off x="457200" y="548680"/>
            <a:ext cx="4402832" cy="557748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nb-NO" sz="2000" dirty="0" smtClean="0"/>
              <a:t>Magnetfeltet fra et lite element</a:t>
            </a:r>
          </a:p>
        </p:txBody>
      </p:sp>
      <p:graphicFrame>
        <p:nvGraphicFramePr>
          <p:cNvPr id="38914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03809284"/>
              </p:ext>
            </p:extLst>
          </p:nvPr>
        </p:nvGraphicFramePr>
        <p:xfrm>
          <a:off x="956159" y="1052736"/>
          <a:ext cx="1543050" cy="647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048" name="Equation" r:id="rId4" imgW="1028520" imgH="431640" progId="Equation.DSMT4">
                  <p:embed/>
                </p:oleObj>
              </mc:Choice>
              <mc:Fallback>
                <p:oleObj name="Equation" r:id="rId4" imgW="1028520" imgH="431640" progId="Equation.DSMT4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56159" y="1052736"/>
                        <a:ext cx="1543050" cy="6477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bg2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chemeClr val="tx2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k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55776355"/>
              </p:ext>
            </p:extLst>
          </p:nvPr>
        </p:nvGraphicFramePr>
        <p:xfrm>
          <a:off x="3851920" y="587360"/>
          <a:ext cx="266700" cy="323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049" name="Equation" r:id="rId6" imgW="177480" imgH="215640" progId="Equation.DSMT4">
                  <p:embed/>
                </p:oleObj>
              </mc:Choice>
              <mc:Fallback>
                <p:oleObj name="Equation" r:id="rId6" imgW="177480" imgH="215640" progId="Equation.DSMT4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51920" y="587360"/>
                        <a:ext cx="266700" cy="3238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860032" y="620688"/>
            <a:ext cx="4032448" cy="31933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4784907" y="620688"/>
            <a:ext cx="4182697" cy="3312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2" name="Objek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80627504"/>
              </p:ext>
            </p:extLst>
          </p:nvPr>
        </p:nvGraphicFramePr>
        <p:xfrm>
          <a:off x="899592" y="2343672"/>
          <a:ext cx="630237" cy="3254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050" name="Equation" r:id="rId10" imgW="418918" imgH="215806" progId="Equation.DSMT4">
                  <p:embed/>
                </p:oleObj>
              </mc:Choice>
              <mc:Fallback>
                <p:oleObj name="Equation" r:id="rId10" imgW="418918" imgH="215806" progId="Equation.DSMT4">
                  <p:embed/>
                  <p:pic>
                    <p:nvPicPr>
                      <p:cNvPr id="0" name="Objek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99592" y="2343672"/>
                        <a:ext cx="630237" cy="3254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Objek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47985162"/>
              </p:ext>
            </p:extLst>
          </p:nvPr>
        </p:nvGraphicFramePr>
        <p:xfrm>
          <a:off x="2555776" y="2321725"/>
          <a:ext cx="1166813" cy="3063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051" name="Equation" r:id="rId12" imgW="774364" imgH="203112" progId="Equation.DSMT4">
                  <p:embed/>
                </p:oleObj>
              </mc:Choice>
              <mc:Fallback>
                <p:oleObj name="Equation" r:id="rId12" imgW="774364" imgH="203112" progId="Equation.DSMT4">
                  <p:embed/>
                  <p:pic>
                    <p:nvPicPr>
                      <p:cNvPr id="0" name="Objek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55776" y="2321725"/>
                        <a:ext cx="1166813" cy="3063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k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87573019"/>
              </p:ext>
            </p:extLst>
          </p:nvPr>
        </p:nvGraphicFramePr>
        <p:xfrm>
          <a:off x="971600" y="3599681"/>
          <a:ext cx="1752600" cy="666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052" name="Equation" r:id="rId14" imgW="1167893" imgH="444307" progId="Equation.DSMT4">
                  <p:embed/>
                </p:oleObj>
              </mc:Choice>
              <mc:Fallback>
                <p:oleObj name="Equation" r:id="rId14" imgW="1167893" imgH="444307" progId="Equation.DSMT4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71600" y="3599681"/>
                        <a:ext cx="1752600" cy="6667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bg2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chemeClr val="tx2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TekstSylinder 8"/>
          <p:cNvSpPr txBox="1"/>
          <p:nvPr/>
        </p:nvSpPr>
        <p:spPr>
          <a:xfrm>
            <a:off x="539552" y="1962933"/>
            <a:ext cx="2376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dirty="0" smtClean="0"/>
              <a:t>Her er </a:t>
            </a:r>
            <a:endParaRPr lang="nb-NO" dirty="0"/>
          </a:p>
        </p:txBody>
      </p:sp>
      <p:sp>
        <p:nvSpPr>
          <p:cNvPr id="10" name="TekstSylinder 9"/>
          <p:cNvSpPr txBox="1"/>
          <p:nvPr/>
        </p:nvSpPr>
        <p:spPr>
          <a:xfrm>
            <a:off x="1703583" y="2321725"/>
            <a:ext cx="5400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dirty="0" smtClean="0"/>
              <a:t>og</a:t>
            </a:r>
            <a:endParaRPr lang="nb-NO" dirty="0"/>
          </a:p>
        </p:txBody>
      </p:sp>
      <p:sp>
        <p:nvSpPr>
          <p:cNvPr id="11" name="TekstSylinder 10"/>
          <p:cNvSpPr txBox="1"/>
          <p:nvPr/>
        </p:nvSpPr>
        <p:spPr>
          <a:xfrm>
            <a:off x="539552" y="3100252"/>
            <a:ext cx="1728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dirty="0" smtClean="0"/>
              <a:t>Dermed får vi</a:t>
            </a:r>
            <a:endParaRPr lang="nb-NO" dirty="0"/>
          </a:p>
        </p:txBody>
      </p:sp>
      <p:sp>
        <p:nvSpPr>
          <p:cNvPr id="12" name="TekstSylinder 11"/>
          <p:cNvSpPr txBox="1"/>
          <p:nvPr/>
        </p:nvSpPr>
        <p:spPr>
          <a:xfrm>
            <a:off x="726714" y="4438852"/>
            <a:ext cx="56886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dirty="0" smtClean="0"/>
              <a:t>Hvilken retning har magnetfeltet i </a:t>
            </a:r>
            <a:r>
              <a:rPr lang="nb-NO" i="1" dirty="0" smtClean="0"/>
              <a:t>P</a:t>
            </a:r>
            <a:r>
              <a:rPr lang="nb-NO" dirty="0" smtClean="0"/>
              <a:t>?</a:t>
            </a:r>
          </a:p>
          <a:p>
            <a:r>
              <a:rPr lang="nb-NO" dirty="0" smtClean="0"/>
              <a:t>Vinkelrett på </a:t>
            </a:r>
            <a:r>
              <a:rPr lang="nb-NO" i="1" dirty="0" smtClean="0"/>
              <a:t>r</a:t>
            </a:r>
            <a:r>
              <a:rPr lang="nb-NO" dirty="0" smtClean="0"/>
              <a:t>, i </a:t>
            </a:r>
            <a:r>
              <a:rPr lang="nb-NO" i="1" dirty="0" err="1" smtClean="0"/>
              <a:t>xy</a:t>
            </a:r>
            <a:r>
              <a:rPr lang="nb-NO" dirty="0" smtClean="0"/>
              <a:t>-planet</a:t>
            </a:r>
            <a:endParaRPr lang="nb-NO" dirty="0"/>
          </a:p>
        </p:txBody>
      </p:sp>
      <p:sp>
        <p:nvSpPr>
          <p:cNvPr id="16" name="TekstSylinder 15"/>
          <p:cNvSpPr txBox="1"/>
          <p:nvPr/>
        </p:nvSpPr>
        <p:spPr>
          <a:xfrm>
            <a:off x="539552" y="5517232"/>
            <a:ext cx="79928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dirty="0" smtClean="0"/>
              <a:t>Når linjeelementet forflytter seg rundt sirkelen, vil den tilhørende </a:t>
            </a:r>
            <a:r>
              <a:rPr lang="nb-NO" i="1" dirty="0" smtClean="0"/>
              <a:t>B</a:t>
            </a:r>
            <a:r>
              <a:rPr lang="nb-NO" dirty="0" smtClean="0"/>
              <a:t>-vektoren rotere i en </a:t>
            </a:r>
            <a:r>
              <a:rPr lang="nb-NO" dirty="0" err="1" smtClean="0"/>
              <a:t>kjegleform</a:t>
            </a:r>
            <a:r>
              <a:rPr lang="nb-NO" dirty="0" smtClean="0"/>
              <a:t> ut fra punktet </a:t>
            </a:r>
            <a:r>
              <a:rPr lang="nb-NO" i="1" dirty="0" smtClean="0"/>
              <a:t>P</a:t>
            </a:r>
            <a:r>
              <a:rPr lang="nb-NO" dirty="0" smtClean="0"/>
              <a:t>, med konstant størrelse og retning normalt på </a:t>
            </a:r>
            <a:r>
              <a:rPr lang="nb-NO" i="1" dirty="0" smtClean="0"/>
              <a:t>r</a:t>
            </a:r>
            <a:r>
              <a:rPr lang="nb-NO" dirty="0" smtClean="0"/>
              <a:t>.</a:t>
            </a:r>
            <a:endParaRPr lang="nb-NO" dirty="0"/>
          </a:p>
        </p:txBody>
      </p:sp>
      <p:sp>
        <p:nvSpPr>
          <p:cNvPr id="13" name="Plassholder for bunntekst 1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527920" cy="365125"/>
          </a:xfrm>
        </p:spPr>
        <p:txBody>
          <a:bodyPr/>
          <a:lstStyle/>
          <a:p>
            <a:r>
              <a:rPr lang="nb-NO" dirty="0" smtClean="0"/>
              <a:t>FY6017 Elektromagnetisme 2016   Revidert etter J. Grip 2012</a:t>
            </a:r>
            <a:endParaRPr lang="nb-NO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6" grpId="0"/>
    </p:bldLst>
  </p:timing>
</p:sld>
</file>

<file path=ppt/theme/theme1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2225</TotalTime>
  <Words>1428</Words>
  <Application>Microsoft Office PowerPoint</Application>
  <PresentationFormat>Skjermfremvisning (4:3)</PresentationFormat>
  <Paragraphs>193</Paragraphs>
  <Slides>16</Slides>
  <Notes>15</Notes>
  <HiddenSlides>0</HiddenSlides>
  <MMClips>0</MMClips>
  <ScaleCrop>false</ScaleCrop>
  <HeadingPairs>
    <vt:vector size="6" baseType="variant">
      <vt:variant>
        <vt:lpstr>Tema</vt:lpstr>
      </vt:variant>
      <vt:variant>
        <vt:i4>1</vt:i4>
      </vt:variant>
      <vt:variant>
        <vt:lpstr>Innebygde OLE-servere</vt:lpstr>
      </vt:variant>
      <vt:variant>
        <vt:i4>1</vt:i4>
      </vt:variant>
      <vt:variant>
        <vt:lpstr>Lysbildetitler</vt:lpstr>
      </vt:variant>
      <vt:variant>
        <vt:i4>16</vt:i4>
      </vt:variant>
    </vt:vector>
  </HeadingPairs>
  <TitlesOfParts>
    <vt:vector size="18" baseType="lpstr">
      <vt:lpstr>Office-tema</vt:lpstr>
      <vt:lpstr>Equation</vt:lpstr>
      <vt:lpstr>Parallelle strømførende ledere  Magnetfelt rundt strømsløyfer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28.5 Magnetfelt fra en sirkulær strømsløyfe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Magnetfelt fra elektriske apparater</vt:lpstr>
    </vt:vector>
  </TitlesOfParts>
  <Company>SV-fakultetet, NTNU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28.4  Parallelle strømførende ledere</dc:title>
  <dc:creator>jorungr</dc:creator>
  <cp:lastModifiedBy>Astrid Johansen</cp:lastModifiedBy>
  <cp:revision>49</cp:revision>
  <cp:lastPrinted>2016-10-25T08:45:53Z</cp:lastPrinted>
  <dcterms:created xsi:type="dcterms:W3CDTF">2012-09-29T13:43:48Z</dcterms:created>
  <dcterms:modified xsi:type="dcterms:W3CDTF">2016-10-25T08:46:09Z</dcterms:modified>
</cp:coreProperties>
</file>