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8" r:id="rId3"/>
    <p:sldId id="290" r:id="rId4"/>
    <p:sldId id="259" r:id="rId5"/>
    <p:sldId id="261" r:id="rId6"/>
    <p:sldId id="262" r:id="rId7"/>
    <p:sldId id="260" r:id="rId8"/>
    <p:sldId id="281" r:id="rId9"/>
    <p:sldId id="264" r:id="rId10"/>
    <p:sldId id="265" r:id="rId11"/>
    <p:sldId id="282" r:id="rId12"/>
    <p:sldId id="266" r:id="rId13"/>
    <p:sldId id="267" r:id="rId14"/>
    <p:sldId id="268" r:id="rId15"/>
    <p:sldId id="269" r:id="rId16"/>
    <p:sldId id="271" r:id="rId17"/>
    <p:sldId id="270" r:id="rId18"/>
    <p:sldId id="272" r:id="rId19"/>
    <p:sldId id="273" r:id="rId20"/>
    <p:sldId id="275" r:id="rId21"/>
    <p:sldId id="274" r:id="rId22"/>
    <p:sldId id="280" r:id="rId23"/>
    <p:sldId id="277" r:id="rId24"/>
    <p:sldId id="276" r:id="rId25"/>
    <p:sldId id="287" r:id="rId26"/>
  </p:sldIdLst>
  <p:sldSz cx="9144000" cy="6858000" type="screen4x3"/>
  <p:notesSz cx="9928225" cy="679767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84547" autoAdjust="0"/>
  </p:normalViewPr>
  <p:slideViewPr>
    <p:cSldViewPr>
      <p:cViewPr varScale="1">
        <p:scale>
          <a:sx n="71" d="100"/>
          <a:sy n="71" d="100"/>
        </p:scale>
        <p:origin x="-126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4" Type="http://schemas.openxmlformats.org/officeDocument/2006/relationships/image" Target="../media/image5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5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7.wmf"/><Relationship Id="rId1" Type="http://schemas.openxmlformats.org/officeDocument/2006/relationships/image" Target="../media/image55.wmf"/><Relationship Id="rId6" Type="http://schemas.openxmlformats.org/officeDocument/2006/relationships/image" Target="../media/image69.wmf"/><Relationship Id="rId5" Type="http://schemas.openxmlformats.org/officeDocument/2006/relationships/image" Target="../media/image64.wmf"/><Relationship Id="rId4" Type="http://schemas.openxmlformats.org/officeDocument/2006/relationships/image" Target="../media/image6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74.wmf"/><Relationship Id="rId1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image" Target="../media/image30.wmf"/><Relationship Id="rId7" Type="http://schemas.openxmlformats.org/officeDocument/2006/relationships/image" Target="../media/image80.wmf"/><Relationship Id="rId2" Type="http://schemas.openxmlformats.org/officeDocument/2006/relationships/image" Target="../media/image77.wmf"/><Relationship Id="rId1" Type="http://schemas.openxmlformats.org/officeDocument/2006/relationships/image" Target="../media/image55.wmf"/><Relationship Id="rId6" Type="http://schemas.openxmlformats.org/officeDocument/2006/relationships/image" Target="../media/image79.wmf"/><Relationship Id="rId5" Type="http://schemas.openxmlformats.org/officeDocument/2006/relationships/image" Target="../media/image78.wmf"/><Relationship Id="rId10" Type="http://schemas.openxmlformats.org/officeDocument/2006/relationships/image" Target="../media/image83.wmf"/><Relationship Id="rId4" Type="http://schemas.openxmlformats.org/officeDocument/2006/relationships/image" Target="../media/image32.wmf"/><Relationship Id="rId9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4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11" Type="http://schemas.openxmlformats.org/officeDocument/2006/relationships/image" Target="../media/image38.wmf"/><Relationship Id="rId5" Type="http://schemas.openxmlformats.org/officeDocument/2006/relationships/image" Target="../media/image32.wmf"/><Relationship Id="rId10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3005" cy="339884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2904" y="1"/>
            <a:ext cx="4303005" cy="339884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r">
              <a:defRPr sz="1200"/>
            </a:lvl1pPr>
          </a:lstStyle>
          <a:p>
            <a:fld id="{C8A84E4F-FB2E-455D-A753-32CEBFC9352F}" type="datetimeFigureOut">
              <a:rPr lang="nb-NO" smtClean="0"/>
              <a:t>25.10.2016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2" y="6456703"/>
            <a:ext cx="4303005" cy="339884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2904" y="6456703"/>
            <a:ext cx="4303005" cy="339884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r">
              <a:defRPr sz="1200"/>
            </a:lvl1pPr>
          </a:lstStyle>
          <a:p>
            <a:fld id="{4AC0B4F7-3FC8-4046-8722-1314030C099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6493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231" cy="339884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3699" y="1"/>
            <a:ext cx="4302231" cy="339884"/>
          </a:xfrm>
          <a:prstGeom prst="rect">
            <a:avLst/>
          </a:prstGeom>
        </p:spPr>
        <p:txBody>
          <a:bodyPr vert="horz" lIns="91567" tIns="45784" rIns="91567" bIns="45784" rtlCol="0"/>
          <a:lstStyle>
            <a:lvl1pPr algn="r">
              <a:defRPr sz="1200"/>
            </a:lvl1pPr>
          </a:lstStyle>
          <a:p>
            <a:fld id="{E487A8F1-7C78-4858-B4BC-35C2D439D565}" type="datetimeFigureOut">
              <a:rPr lang="nb-NO" smtClean="0"/>
              <a:pPr/>
              <a:t>25.10.2016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7" tIns="45784" rIns="91567" bIns="45784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823" y="3228897"/>
            <a:ext cx="7942580" cy="3058954"/>
          </a:xfrm>
          <a:prstGeom prst="rect">
            <a:avLst/>
          </a:prstGeom>
        </p:spPr>
        <p:txBody>
          <a:bodyPr vert="horz" lIns="91567" tIns="45784" rIns="91567" bIns="45784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1" cy="339884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567" tIns="45784" rIns="91567" bIns="45784" rtlCol="0" anchor="b"/>
          <a:lstStyle>
            <a:lvl1pPr algn="r">
              <a:defRPr sz="1200"/>
            </a:lvl1pPr>
          </a:lstStyle>
          <a:p>
            <a:fld id="{4902289C-1AD8-4B3A-97C4-EDA8856D212C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5063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</a:t>
            </a:r>
            <a:r>
              <a:rPr lang="nb-NO" dirty="0" err="1" smtClean="0"/>
              <a:t>Biot</a:t>
            </a:r>
            <a:r>
              <a:rPr lang="nb-NO" dirty="0" smtClean="0"/>
              <a:t> </a:t>
            </a:r>
            <a:r>
              <a:rPr lang="nb-NO" dirty="0" err="1" smtClean="0"/>
              <a:t>Savarts</a:t>
            </a:r>
            <a:r>
              <a:rPr lang="nb-NO" dirty="0" smtClean="0"/>
              <a:t> lov er magnetfeltet</a:t>
            </a:r>
            <a:r>
              <a:rPr lang="nb-NO" baseline="0" dirty="0" smtClean="0"/>
              <a:t> fra et lite strømelement i avstanden r fra strømelementet.</a:t>
            </a:r>
            <a:endParaRPr lang="nb-NO" dirty="0" smtClean="0"/>
          </a:p>
          <a:p>
            <a:r>
              <a:rPr lang="nb-NO" baseline="0" dirty="0" smtClean="0"/>
              <a:t>1. </a:t>
            </a:r>
            <a:r>
              <a:rPr lang="nb-NO" dirty="0" smtClean="0"/>
              <a:t>Vi brukte på samlingen </a:t>
            </a:r>
            <a:r>
              <a:rPr lang="nb-NO" dirty="0" err="1" smtClean="0"/>
              <a:t>Biot</a:t>
            </a:r>
            <a:r>
              <a:rPr lang="nb-NO" dirty="0" smtClean="0"/>
              <a:t> </a:t>
            </a:r>
            <a:r>
              <a:rPr lang="nb-NO" dirty="0" err="1" smtClean="0"/>
              <a:t>Savarts</a:t>
            </a:r>
            <a:r>
              <a:rPr lang="nb-NO" dirty="0" smtClean="0"/>
              <a:t> lov til å finne magnetfeltet fra</a:t>
            </a:r>
            <a:r>
              <a:rPr lang="nb-NO" baseline="0" dirty="0" smtClean="0"/>
              <a:t> en rett leder. </a:t>
            </a:r>
          </a:p>
          <a:p>
            <a:r>
              <a:rPr lang="nb-NO" baseline="0" dirty="0" smtClean="0"/>
              <a:t>    Dette ble et ganske arbeidskrevende integral. </a:t>
            </a:r>
          </a:p>
          <a:p>
            <a:r>
              <a:rPr lang="nb-NO" baseline="0" dirty="0" smtClean="0"/>
              <a:t>    Hvis vi tenker tilbake på beregninger fra elektrostatikken så var det vanskelig å finne det elektriske feltet rundt en</a:t>
            </a:r>
          </a:p>
          <a:p>
            <a:r>
              <a:rPr lang="nb-NO" baseline="0" dirty="0" smtClean="0"/>
              <a:t>    ladningsfordeling ved bruk av Coulombs lov. </a:t>
            </a:r>
            <a:r>
              <a:rPr lang="nb-NO" baseline="0" dirty="0" err="1" smtClean="0"/>
              <a:t>Gauss</a:t>
            </a:r>
            <a:r>
              <a:rPr lang="nb-NO" baseline="0" dirty="0" smtClean="0"/>
              <a:t> lov ga oss et mye enklere hjelpemiddel. Kravet for å bruke </a:t>
            </a:r>
            <a:r>
              <a:rPr lang="nb-NO" baseline="0" dirty="0" err="1" smtClean="0"/>
              <a:t>Gauss</a:t>
            </a:r>
            <a:endParaRPr lang="nb-NO" baseline="0" dirty="0" smtClean="0"/>
          </a:p>
          <a:p>
            <a:r>
              <a:rPr lang="nb-NO" baseline="0" dirty="0" smtClean="0"/>
              <a:t>    lov var at det måtte være stor grad av symmetri. For at vi skulle kunne legge en enkel </a:t>
            </a:r>
            <a:r>
              <a:rPr lang="nb-NO" baseline="0" dirty="0" err="1" smtClean="0"/>
              <a:t>gaussflate</a:t>
            </a:r>
            <a:r>
              <a:rPr lang="nb-NO" baseline="0" dirty="0" smtClean="0"/>
              <a:t>.</a:t>
            </a:r>
          </a:p>
          <a:p>
            <a:r>
              <a:rPr lang="nb-NO" baseline="0" dirty="0" smtClean="0"/>
              <a:t>2. </a:t>
            </a:r>
            <a:r>
              <a:rPr lang="nb-NO" baseline="0" dirty="0" err="1" smtClean="0"/>
              <a:t>Gauss</a:t>
            </a:r>
            <a:r>
              <a:rPr lang="nb-NO" baseline="0" dirty="0" smtClean="0"/>
              <a:t> lov i magnetisme sier at det tilsvarende integralet for magnetfelt blir null. Når en legger en lukket flate i et</a:t>
            </a:r>
          </a:p>
          <a:p>
            <a:r>
              <a:rPr lang="nb-NO" baseline="0" dirty="0" smtClean="0"/>
              <a:t>    magnetfelt så vil det gå like mange feltlinjer inn som ut av flaten og det er ingen netto fluks inn eller ut av flaten.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Her har vi tegnet en vilkårlig integrasjonssløyfe som omslutter</a:t>
            </a:r>
            <a:r>
              <a:rPr lang="nb-NO" baseline="0" dirty="0" smtClean="0"/>
              <a:t> en strømførende leder med strømmen I ut av planet.   </a:t>
            </a:r>
          </a:p>
          <a:p>
            <a:r>
              <a:rPr lang="nb-NO" baseline="0" dirty="0" smtClean="0"/>
              <a:t>      Vi har merket av et uendelig lite element dl av integrasjonsveien. </a:t>
            </a:r>
          </a:p>
          <a:p>
            <a:r>
              <a:rPr lang="nb-NO" baseline="0" dirty="0" smtClean="0"/>
              <a:t>      Med høyrehåndsregelen ser vi at vi regner strømmen i denne retningen som positiv.</a:t>
            </a:r>
          </a:p>
          <a:p>
            <a:r>
              <a:rPr lang="nb-NO" baseline="0" dirty="0" smtClean="0"/>
              <a:t>      r er avstanden fra strømmen til dl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12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 tegner inn magnetfeltet.</a:t>
            </a:r>
            <a:r>
              <a:rPr lang="nb-NO" baseline="0" dirty="0" smtClean="0"/>
              <a:t> Det er tangent til sirkelen  med sentrum i strømmen. </a:t>
            </a:r>
          </a:p>
          <a:p>
            <a:r>
              <a:rPr lang="nb-NO" baseline="0" dirty="0" smtClean="0"/>
              <a:t>      Vinkelen mellom dl og B er fi. </a:t>
            </a:r>
          </a:p>
          <a:p>
            <a:r>
              <a:rPr lang="nb-NO" baseline="0" dirty="0" smtClean="0"/>
              <a:t>1.   Vi har skalarproduktet og setter dette inn i integralet.</a:t>
            </a:r>
          </a:p>
          <a:p>
            <a:r>
              <a:rPr lang="nb-NO" baseline="0" dirty="0" smtClean="0"/>
              <a:t>      Tetta er vinkelen som dl spenner over og r er avstanden fra strømmen til dl. Da er ”r d – tetta” er også lik </a:t>
            </a:r>
          </a:p>
          <a:p>
            <a:r>
              <a:rPr lang="nb-NO" baseline="0" dirty="0" smtClean="0"/>
              <a:t>      projeksjonen av dl på B.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får at dl </a:t>
            </a:r>
            <a:r>
              <a:rPr lang="nb-NO" baseline="0" dirty="0" err="1" smtClean="0"/>
              <a:t>cosfi</a:t>
            </a:r>
            <a:r>
              <a:rPr lang="nb-NO" baseline="0" dirty="0" smtClean="0"/>
              <a:t> er lik r </a:t>
            </a:r>
            <a:r>
              <a:rPr lang="nb-NO" baseline="0" dirty="0" err="1" smtClean="0"/>
              <a:t>dtetta</a:t>
            </a:r>
            <a:r>
              <a:rPr lang="nb-NO" baseline="0" dirty="0" smtClean="0"/>
              <a:t>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setter dette og uttrykket for magnetfeltet fra en uendelig lang rett leder inn i integrasjonen.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kan forkorte bort radien. Strømmen er konstant over integrasjonen og vi setter konstantene utenfor </a:t>
            </a:r>
            <a:r>
              <a:rPr lang="nb-NO" baseline="0" dirty="0" err="1" smtClean="0"/>
              <a:t>integrajonen</a:t>
            </a:r>
            <a:r>
              <a:rPr lang="nb-NO" baseline="0" dirty="0" smtClean="0"/>
              <a:t>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Og får det samme svaret som vi hadde når integrasjonsveien var en sirkel.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konkludere at </a:t>
            </a:r>
            <a:r>
              <a:rPr lang="nb-NO" baseline="0" dirty="0" err="1" smtClean="0"/>
              <a:t>intagralet</a:t>
            </a:r>
            <a:r>
              <a:rPr lang="nb-NO" baseline="0" dirty="0" smtClean="0"/>
              <a:t> er lik my null I </a:t>
            </a:r>
            <a:r>
              <a:rPr lang="nb-NO" baseline="0" dirty="0" err="1" smtClean="0"/>
              <a:t>uavhenggig</a:t>
            </a:r>
            <a:r>
              <a:rPr lang="nb-NO" baseline="0" dirty="0" smtClean="0"/>
              <a:t> av formen på integrasjonssløyfa.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Hva om</a:t>
            </a:r>
            <a:r>
              <a:rPr lang="nb-NO" baseline="0" dirty="0" smtClean="0"/>
              <a:t> strømledningen ligger utenfor denne vilkårlige integrasjonssløyfa? </a:t>
            </a:r>
          </a:p>
          <a:p>
            <a:r>
              <a:rPr lang="nb-NO" baseline="0" dirty="0" smtClean="0"/>
              <a:t>      Da er integralet over </a:t>
            </a:r>
            <a:r>
              <a:rPr lang="nb-NO" baseline="0" dirty="0" err="1" smtClean="0"/>
              <a:t>dtetta</a:t>
            </a:r>
            <a:r>
              <a:rPr lang="nb-NO" baseline="0" dirty="0" smtClean="0"/>
              <a:t> lik null. Vi går frem og tilbake over den samme vinkelen.</a:t>
            </a:r>
            <a:endParaRPr lang="nb-NO" dirty="0" smtClean="0"/>
          </a:p>
          <a:p>
            <a:r>
              <a:rPr lang="nb-NO" dirty="0" smtClean="0"/>
              <a:t>      Det er jo et magnetfelt her,</a:t>
            </a:r>
            <a:r>
              <a:rPr lang="nb-NO" baseline="0" dirty="0" smtClean="0"/>
              <a:t> men allikevel er integralet rundt den lukkede strømsløyfen lik null.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Da har vi forklart loven med en generell integrasjonskurve. Det kan også være flere strømførende</a:t>
            </a:r>
            <a:r>
              <a:rPr lang="nb-NO" baseline="0" dirty="0" smtClean="0"/>
              <a:t> ledere som</a:t>
            </a:r>
          </a:p>
          <a:p>
            <a:r>
              <a:rPr lang="nb-NO" baseline="0" dirty="0" smtClean="0"/>
              <a:t>      omsluttes av integrasjonskurva. Vi må da bestemme fortegnet på strømmene. Vi bruker høyrehåndsregelen 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og ser at I1 og I3 er positive  og I2 er negativ. 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Amperes lov lyder da slik:… les. </a:t>
            </a:r>
          </a:p>
          <a:p>
            <a:r>
              <a:rPr lang="nb-NO" baseline="0" dirty="0" smtClean="0"/>
              <a:t>     Det er viktig å bestemme fortegnene på strømmene for å finne den algebraiske summen.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 Vi har i utledningen brukt</a:t>
            </a:r>
            <a:r>
              <a:rPr lang="nb-NO" baseline="0" dirty="0" smtClean="0"/>
              <a:t> lange, rette og parallelle ledere. Amperes lov er gyldig for alle ledninger med alle </a:t>
            </a:r>
          </a:p>
          <a:p>
            <a:r>
              <a:rPr lang="nb-NO" baseline="0" dirty="0" smtClean="0"/>
              <a:t>       fasonger og alle mulige integrasjonssløyfer.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At integralet er null betyr ikke nødvendigvis at magnetfeltet er null. Det kan jo være tilfelle, men generelt betyr det at summen av strømmene inne i integrasjonssløyfa er null. 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Videre er det tre begrensninger som vi må forsikre oss om ikke er tilstede og eventuelt skrive som betingelser dersom vi ikke er sikre.</a:t>
            </a:r>
          </a:p>
          <a:p>
            <a:pPr marL="228919" indent="-228919">
              <a:buAutoNum type="arabicPeriod"/>
            </a:pPr>
            <a:endParaRPr lang="nb-NO" baseline="0" dirty="0" smtClean="0"/>
          </a:p>
          <a:p>
            <a:r>
              <a:rPr lang="nb-NO" baseline="0" dirty="0" smtClean="0"/>
              <a:t>	Strømmen må være konstant.</a:t>
            </a:r>
          </a:p>
          <a:p>
            <a:r>
              <a:rPr lang="nb-NO" baseline="0" dirty="0" smtClean="0"/>
              <a:t>	Det kan ikke være magnetiske materialer i nærheten</a:t>
            </a:r>
          </a:p>
          <a:p>
            <a:r>
              <a:rPr lang="nb-NO" baseline="0" dirty="0" smtClean="0"/>
              <a:t>	Og det kan ikke være et ytre elektrisk felt.</a:t>
            </a:r>
          </a:p>
          <a:p>
            <a:endParaRPr lang="nb-NO" baseline="0" dirty="0" smtClean="0"/>
          </a:p>
          <a:p>
            <a:r>
              <a:rPr lang="nb-NO" baseline="0" dirty="0" smtClean="0"/>
              <a:t>     Vi kommer tilbake til noe av dette når vi skal snakke om Maxwells likninger.</a:t>
            </a:r>
          </a:p>
          <a:p>
            <a:endParaRPr lang="nb-NO" baseline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16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Da er det på tide med et regneeksempel. </a:t>
            </a:r>
          </a:p>
          <a:p>
            <a:r>
              <a:rPr lang="nb-NO" dirty="0" smtClean="0"/>
              <a:t>Les eksemplet.</a:t>
            </a:r>
          </a:p>
          <a:p>
            <a:r>
              <a:rPr lang="nb-NO" dirty="0" smtClean="0"/>
              <a:t>Stans</a:t>
            </a:r>
            <a:r>
              <a:rPr lang="nb-NO" baseline="0" dirty="0" smtClean="0"/>
              <a:t> forelesningen, ta en kopp kaffe og en god strekk og prøv selv før du ser løsningen.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17</a:t>
            </a:fld>
            <a:endParaRPr lang="nb-NO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 Figuren til venstre viser den</a:t>
            </a:r>
            <a:r>
              <a:rPr lang="nb-NO" baseline="0" dirty="0" smtClean="0"/>
              <a:t> strømførende sylinderen. </a:t>
            </a:r>
            <a:r>
              <a:rPr lang="nb-NO" dirty="0" smtClean="0"/>
              <a:t>Vi må dele problemet i to deler. </a:t>
            </a:r>
          </a:p>
          <a:p>
            <a:r>
              <a:rPr lang="nb-NO" baseline="0" dirty="0" smtClean="0"/>
              <a:t>1.    Inne i sylinderen er det merket en integrasjonskurve. Her er r &lt; R. </a:t>
            </a:r>
          </a:p>
          <a:p>
            <a:r>
              <a:rPr lang="nb-NO" baseline="0" dirty="0" smtClean="0"/>
              <a:t>       Integrasjonssløyfen er mot klokka. Vi bruker høyrehåndsregelen og ser da at strømmen gjennom sylinderen regnes </a:t>
            </a:r>
          </a:p>
          <a:p>
            <a:r>
              <a:rPr lang="nb-NO" baseline="0" dirty="0" smtClean="0"/>
              <a:t>       for positiv. </a:t>
            </a:r>
          </a:p>
          <a:p>
            <a:r>
              <a:rPr lang="nb-NO" baseline="0" dirty="0" smtClean="0"/>
              <a:t>       </a:t>
            </a:r>
            <a:r>
              <a:rPr lang="nb-NO" baseline="0" dirty="0" err="1" smtClean="0"/>
              <a:t>Magnetfeltetlinjene</a:t>
            </a:r>
            <a:r>
              <a:rPr lang="nb-NO" baseline="0" dirty="0" smtClean="0"/>
              <a:t> inne i sylinderen er konsentriske sirkler i og har samme retning som integrasjonssløyfa. 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har gitt den totale strømmen og at strømtettheten er konstant over tverrsnittet. Vi skriver strømtettheten lik </a:t>
            </a:r>
          </a:p>
          <a:p>
            <a:pPr marL="228919" indent="-228919"/>
            <a:r>
              <a:rPr lang="nb-NO" baseline="0" dirty="0" smtClean="0"/>
              <a:t>     strømmen delt på tverrsnittet av sylinderen.</a:t>
            </a:r>
          </a:p>
          <a:p>
            <a:pPr marL="228919" indent="-228919"/>
            <a:r>
              <a:rPr lang="nb-NO" baseline="0" dirty="0" smtClean="0"/>
              <a:t>3.   Strømmen som da omsluttes av integrasjonssløyfa er da strømtettheten multiplisert med arealet til integrasjonssløyfa. Vi finner at det er strømmen multiplisert med forholdet mellom </a:t>
            </a:r>
            <a:r>
              <a:rPr lang="nb-NO" baseline="0" dirty="0" err="1" smtClean="0"/>
              <a:t>kvaderatene</a:t>
            </a:r>
            <a:r>
              <a:rPr lang="nb-NO" baseline="0" dirty="0" smtClean="0"/>
              <a:t> av radiene.</a:t>
            </a:r>
          </a:p>
          <a:p>
            <a:r>
              <a:rPr lang="nb-NO" baseline="0" dirty="0" smtClean="0"/>
              <a:t>4.  Vi har Amperes lov.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Magnetfeltet er konstant over integrasjonen og parallelt med dl. 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Vi setter også inn den totale strømmen som omsluttes av integrasjonssløyfa.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Da integrerer vi, løser med hensyn på B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og får magnetfeltet inne i sylinderen som funksjon av radien.</a:t>
            </a:r>
          </a:p>
          <a:p>
            <a:r>
              <a:rPr lang="nb-NO" baseline="0" dirty="0" smtClean="0"/>
              <a:t>     Vi ser at det er en lineær sammenheng, magnetfeltet øker lineært med avstanden fra sentrum av sylinderen.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18</a:t>
            </a:fld>
            <a:endParaRPr lang="nb-NO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Videre</a:t>
            </a:r>
            <a:r>
              <a:rPr lang="nb-NO" baseline="0" dirty="0" smtClean="0"/>
              <a:t> finner vi magnetfeltet på utsiden av sylinderen.</a:t>
            </a:r>
          </a:p>
          <a:p>
            <a:r>
              <a:rPr lang="nb-NO" baseline="0" dirty="0" smtClean="0"/>
              <a:t>      Vi følger den samme framgangsmåten som i sted og legger en integrasjonssløyfe, nå på utsiden av sylinderen. Her </a:t>
            </a:r>
          </a:p>
          <a:p>
            <a:r>
              <a:rPr lang="nb-NO" baseline="0" dirty="0" smtClean="0"/>
              <a:t>      er den lagt slik at den er parallell med magnetfeltet fra den strømførende sylinderen og strømmen er da positiv.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Strømmen som omsluttes av integralet er nå I.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Amperes lov</a:t>
            </a:r>
          </a:p>
          <a:p>
            <a:pPr marL="228919" indent="-228919">
              <a:buAutoNum type="arabicPeriod" startAt="3"/>
            </a:pPr>
            <a:r>
              <a:rPr lang="nb-NO" baseline="0" dirty="0" smtClean="0"/>
              <a:t>Vi integrerer,</a:t>
            </a:r>
          </a:p>
          <a:p>
            <a:pPr marL="228919" indent="-228919">
              <a:buAutoNum type="arabicPeriod" startAt="3"/>
            </a:pPr>
            <a:r>
              <a:rPr lang="nb-NO" baseline="0" dirty="0" smtClean="0"/>
              <a:t>løser med hensyn på B og får magnetfeltet </a:t>
            </a:r>
          </a:p>
          <a:p>
            <a:pPr marL="228919" indent="-228919">
              <a:buAutoNum type="arabicPeriod" startAt="3"/>
            </a:pPr>
            <a:r>
              <a:rPr lang="nb-NO" baseline="0" dirty="0" smtClean="0"/>
              <a:t>som for en uendelig lang rett leder.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19</a:t>
            </a:fld>
            <a:endParaRPr lang="nb-NO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 kan tegne magnetfeltet som funksjon av</a:t>
            </a:r>
            <a:r>
              <a:rPr lang="nb-NO" baseline="0" dirty="0" smtClean="0"/>
              <a:t> avstanden fra aksen til sylinderen.</a:t>
            </a:r>
          </a:p>
          <a:p>
            <a:r>
              <a:rPr lang="nb-NO" baseline="0" dirty="0" smtClean="0"/>
              <a:t>      Inne i sylinderen er funksjonen lineær. Magnetfeltet øker fordi strømmen som omsluttes av integralet øker.</a:t>
            </a:r>
          </a:p>
          <a:p>
            <a:pPr marL="228919" indent="-228919"/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20</a:t>
            </a:fld>
            <a:endParaRPr lang="nb-NO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På</a:t>
            </a:r>
            <a:r>
              <a:rPr lang="nb-NO" baseline="0" dirty="0" smtClean="0"/>
              <a:t> utsiden av sylinderen avtar magnetfeltet med 1/r. 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Størst magnetfelt har vi når r = R. Stemmer det at funksjonsverdien for r = R er den samme i funksjonsuttrykkene </a:t>
            </a:r>
          </a:p>
          <a:p>
            <a:pPr marL="228919" indent="-228919"/>
            <a:r>
              <a:rPr lang="nb-NO" baseline="0" dirty="0" smtClean="0"/>
              <a:t>     innenfor og utenfor sylinderen, altså i grenseflaten?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21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</a:t>
            </a:r>
            <a:r>
              <a:rPr lang="nb-NO" baseline="0" dirty="0" smtClean="0"/>
              <a:t>  </a:t>
            </a:r>
            <a:r>
              <a:rPr lang="nb-NO" dirty="0" smtClean="0"/>
              <a:t>Amperes lov er ikke relatert til magnetisk fluks og er heller ikke et flateintegral.</a:t>
            </a:r>
          </a:p>
          <a:p>
            <a:r>
              <a:rPr lang="nb-NO" dirty="0" smtClean="0"/>
              <a:t>     Amperes lov inneholder et lukket linjeintegral.</a:t>
            </a:r>
          </a:p>
          <a:p>
            <a:pPr defTabSz="915676">
              <a:defRPr/>
            </a:pPr>
            <a:r>
              <a:rPr lang="nb-NO" dirty="0" smtClean="0"/>
              <a:t>     Det vi nå gjør er å dele opp ei</a:t>
            </a:r>
            <a:r>
              <a:rPr lang="nb-NO" baseline="0" dirty="0" smtClean="0"/>
              <a:t> lukket kurve</a:t>
            </a:r>
            <a:r>
              <a:rPr lang="nb-NO" dirty="0" smtClean="0"/>
              <a:t> i mange uendelig</a:t>
            </a:r>
            <a:r>
              <a:rPr lang="nb-NO" baseline="0" dirty="0" smtClean="0"/>
              <a:t> små elementer dl, finne prikkproduktet mellom  </a:t>
            </a:r>
          </a:p>
          <a:p>
            <a:pPr defTabSz="915676">
              <a:defRPr/>
            </a:pPr>
            <a:r>
              <a:rPr lang="nb-NO" baseline="0" dirty="0" smtClean="0"/>
              <a:t>     magnetfeltet og linjeelementet og summere alle ved å integrere.</a:t>
            </a:r>
          </a:p>
          <a:p>
            <a:pPr marL="228919" indent="-228919" defTabSz="915676">
              <a:buFontTx/>
              <a:buAutoNum type="arabicPeriod"/>
              <a:defRPr/>
            </a:pPr>
            <a:r>
              <a:rPr lang="nb-NO" dirty="0" smtClean="0"/>
              <a:t>Først uttrykket vi fant for magnetfeltet i avstand r fra en uendelig lang rett leder med strøm I.</a:t>
            </a:r>
          </a:p>
          <a:p>
            <a:pPr defTabSz="915676">
              <a:defRPr/>
            </a:pPr>
            <a:r>
              <a:rPr lang="nb-NO" baseline="0" dirty="0" smtClean="0"/>
              <a:t>     For å gå gjennom prinsippene ved Amperes lov starter vi med å se på en uendelig lang rett leder. Deretter vil vi </a:t>
            </a:r>
          </a:p>
          <a:p>
            <a:pPr defTabSz="915676">
              <a:defRPr/>
            </a:pPr>
            <a:r>
              <a:rPr lang="nb-NO" baseline="0" dirty="0" smtClean="0"/>
              <a:t>     generalisere.</a:t>
            </a:r>
          </a:p>
          <a:p>
            <a:pPr marL="228919" indent="-228919" defTabSz="915676">
              <a:buFontTx/>
              <a:buAutoNum type="arabicPeriod" startAt="2"/>
              <a:defRPr/>
            </a:pPr>
            <a:r>
              <a:rPr lang="nb-NO" baseline="0" dirty="0" smtClean="0"/>
              <a:t>Feltlinjene rundt en rett leder er sirkler med lederen i sentrum. </a:t>
            </a:r>
          </a:p>
          <a:p>
            <a:pPr marL="228919" indent="-228919" defTabSz="915676">
              <a:buFontTx/>
              <a:buAutoNum type="arabicPeriod" startAt="2"/>
              <a:defRPr/>
            </a:pPr>
            <a:r>
              <a:rPr lang="nb-NO" baseline="0" dirty="0" smtClean="0"/>
              <a:t>Vi finner retningen til feltlinjene ved hjelp av høyrehåndsregelen.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</a:t>
            </a:r>
            <a:r>
              <a:rPr lang="nb-NO" baseline="0" dirty="0" smtClean="0"/>
              <a:t>   </a:t>
            </a:r>
            <a:r>
              <a:rPr lang="nb-NO" dirty="0" smtClean="0"/>
              <a:t>Når og hvordan bruker vi Amperes lov?</a:t>
            </a:r>
          </a:p>
          <a:p>
            <a:r>
              <a:rPr lang="nb-NO" dirty="0" smtClean="0"/>
              <a:t>1.   I problemer</a:t>
            </a:r>
            <a:r>
              <a:rPr lang="nb-NO" baseline="0" dirty="0" smtClean="0"/>
              <a:t> med stor grad av symmetri, som for </a:t>
            </a:r>
            <a:r>
              <a:rPr lang="nb-NO" baseline="0" dirty="0" err="1" smtClean="0"/>
              <a:t>Gauss</a:t>
            </a:r>
            <a:r>
              <a:rPr lang="nb-NO" baseline="0" dirty="0" smtClean="0"/>
              <a:t> lov.</a:t>
            </a:r>
          </a:p>
          <a:p>
            <a:r>
              <a:rPr lang="nb-NO" baseline="0" dirty="0" smtClean="0"/>
              <a:t>      Det er – akkurat som for </a:t>
            </a:r>
            <a:r>
              <a:rPr lang="nb-NO" baseline="0" dirty="0" err="1" smtClean="0"/>
              <a:t>Gauss</a:t>
            </a:r>
            <a:r>
              <a:rPr lang="nb-NO" baseline="0" dirty="0" smtClean="0"/>
              <a:t> lov viktig med en god figur.</a:t>
            </a:r>
          </a:p>
          <a:p>
            <a:r>
              <a:rPr lang="nb-NO" baseline="0" dirty="0" smtClean="0"/>
              <a:t>      Integralet kan deles opp i flere deler, men fra start til slutt så må det være ei lukket sløyfe.</a:t>
            </a:r>
          </a:p>
          <a:p>
            <a:r>
              <a:rPr lang="nb-NO" baseline="0" dirty="0" smtClean="0"/>
              <a:t>      En skal jo løse integralet og da er det viktig å ikke gjøre det vanskelig for seg.</a:t>
            </a:r>
          </a:p>
          <a:p>
            <a:r>
              <a:rPr lang="nb-NO" baseline="0" dirty="0" smtClean="0"/>
              <a:t>      Bestem fortegnene på strømlederne som omsluttes av integrasjonssløyfa,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22</a:t>
            </a:fld>
            <a:endParaRPr lang="nb-NO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 skal til slutt finne</a:t>
            </a:r>
            <a:r>
              <a:rPr lang="nb-NO" baseline="0" dirty="0" smtClean="0"/>
              <a:t> magnetfeltet inne i en spole, men først litt om spolen.</a:t>
            </a:r>
          </a:p>
          <a:p>
            <a:r>
              <a:rPr lang="nb-NO" baseline="0" dirty="0" smtClean="0"/>
              <a:t>1.   Spolen består av mange strømsløyfer surret tett sammen i lag på lag. Det kan være tusenvis av dem. </a:t>
            </a:r>
          </a:p>
          <a:p>
            <a:r>
              <a:rPr lang="nb-NO" baseline="0" dirty="0" smtClean="0"/>
              <a:t>      På figuren er bare noen få tegnet. Strømretningen er angitt og magnetfeltlinjene er tegnet inn. Vi ser at de er </a:t>
            </a:r>
          </a:p>
          <a:p>
            <a:r>
              <a:rPr lang="nb-NO" baseline="0" dirty="0" smtClean="0"/>
              <a:t>      parallelle midt i spolen, men bøyer av mot kantene.</a:t>
            </a:r>
          </a:p>
          <a:p>
            <a:r>
              <a:rPr lang="nb-NO" baseline="0" dirty="0" smtClean="0"/>
              <a:t>2.   Hvis spolen er lang i forhold til diameteren så er magnetfeltet tilnærmet homogent over tverrsnittet midt i spolen. 3.  3.   Feltet på utsiden av spolen på </a:t>
            </a:r>
            <a:r>
              <a:rPr lang="nb-NO" baseline="0" dirty="0" err="1" smtClean="0"/>
              <a:t>midetn</a:t>
            </a:r>
            <a:r>
              <a:rPr lang="nb-NO" baseline="0" dirty="0" smtClean="0"/>
              <a:t> er også tilnærmet lik null.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23</a:t>
            </a:fld>
            <a:endParaRPr lang="nb-NO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skal da finne magnetfeltet nær sentrum av spolen. Les</a:t>
            </a:r>
            <a:r>
              <a:rPr lang="nb-NO" baseline="0" dirty="0" smtClean="0"/>
              <a:t> oppgaven.</a:t>
            </a:r>
          </a:p>
          <a:p>
            <a:r>
              <a:rPr lang="nb-NO" baseline="0" dirty="0" smtClean="0"/>
              <a:t>Stans igjen forelesningen og prøv å tenk gjennom løsningsstrategien. Det vanskeligste her er vel å lage en god integrasjonssløyfe?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24</a:t>
            </a:fld>
            <a:endParaRPr lang="nb-NO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baseline="0" dirty="0" smtClean="0"/>
              <a:t>0.  Den siste biten er tilbake til a hvor magnetfeltet er normalt på dl.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Vi ser at kun det første leddet bidrar til integralet. 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Siden B er konstant og parallell med dl her så kan vi gjøre som tidligere og sette B utenfor integrasjonen.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Integrasjonskurva har lengden L inne i spolen.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Hvor Ln er antall strømførende ledninger som omsluttes av integrasjonssløyfa.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Magnetfeltet er proporsjonalt med antall vindinger.</a:t>
            </a:r>
          </a:p>
          <a:p>
            <a:pPr marL="228919" indent="-228919">
              <a:buAutoNum type="arabicPeriod"/>
            </a:pPr>
            <a:endParaRPr lang="nb-NO" baseline="0" dirty="0" smtClean="0"/>
          </a:p>
          <a:p>
            <a:pPr defTabSz="915676">
              <a:defRPr/>
            </a:pPr>
            <a:r>
              <a:rPr lang="nb-NO" dirty="0" smtClean="0"/>
              <a:t>Ab trenger ikke være på</a:t>
            </a:r>
            <a:r>
              <a:rPr lang="nb-NO" baseline="0" dirty="0" smtClean="0"/>
              <a:t> aksen til spolen. Feltet er homogent over tverrsnittet.</a:t>
            </a:r>
          </a:p>
          <a:p>
            <a:pPr defTabSz="915676">
              <a:defRPr/>
            </a:pPr>
            <a:endParaRPr lang="nb-NO" baseline="0" dirty="0" smtClean="0"/>
          </a:p>
          <a:p>
            <a:pPr defTabSz="915676">
              <a:defRPr/>
            </a:pPr>
            <a:r>
              <a:rPr lang="nb-NO" baseline="0" dirty="0" smtClean="0"/>
              <a:t>Det er flere eksempler med Amperes lov i læreboka. Studer dem og spør gjerne på Diskusjonsforumet dersom du står fast. Det er også en oppgave i øving 4. Det krever litt trening for å finne </a:t>
            </a:r>
            <a:r>
              <a:rPr lang="nb-NO" baseline="0" smtClean="0"/>
              <a:t>smarte integrasjonssløyfer.</a:t>
            </a:r>
            <a:endParaRPr lang="nb-NO" baseline="0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25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På figuren er det en strømførende</a:t>
            </a:r>
            <a:r>
              <a:rPr lang="nb-NO" baseline="0" dirty="0" smtClean="0"/>
              <a:t> leder som kommer ut av papirplanet. Vi har tegnet en sirkel med radius r, </a:t>
            </a:r>
          </a:p>
          <a:p>
            <a:r>
              <a:rPr lang="nb-NO" baseline="0" dirty="0" smtClean="0"/>
              <a:t>     og sentrum i lederen, som integrasjonskurve. Vi integrerer mot klokka. Linjeelementene dl er tegnet inn på noen </a:t>
            </a:r>
          </a:p>
          <a:p>
            <a:r>
              <a:rPr lang="nb-NO" baseline="0" dirty="0" smtClean="0"/>
              <a:t>     steder.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 tegner inn</a:t>
            </a:r>
            <a:r>
              <a:rPr lang="nb-NO" baseline="0" dirty="0" smtClean="0"/>
              <a:t> magnetfeltet. Retningen bestemmes av høyrehåndsregelen. Legg tommelen i strømretningen og </a:t>
            </a:r>
          </a:p>
          <a:p>
            <a:r>
              <a:rPr lang="nb-NO" baseline="0" dirty="0" smtClean="0"/>
              <a:t>      fingrene peker i feltretningen. Magnetfeltet er parallelt med dl og siden integrasjonskurva følger ei feltlinje så er</a:t>
            </a:r>
          </a:p>
          <a:p>
            <a:r>
              <a:rPr lang="nb-NO" baseline="0" dirty="0" smtClean="0"/>
              <a:t>      magnetfeltet konstant på hele integrasjonskurva.</a:t>
            </a:r>
          </a:p>
          <a:p>
            <a:r>
              <a:rPr lang="nb-NO" baseline="0" dirty="0" smtClean="0"/>
              <a:t>1.    Prikkproduktet blir </a:t>
            </a:r>
            <a:r>
              <a:rPr lang="nb-NO" baseline="0" dirty="0" err="1" smtClean="0"/>
              <a:t>Bdl</a:t>
            </a:r>
            <a:r>
              <a:rPr lang="nb-NO" baseline="0" dirty="0" smtClean="0"/>
              <a:t> og vi kan sette magnetfeltet utenfor integrasjonen.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setter inn magnetfeltet fra en lang rett leder og integrerer rundt sirkelen.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….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Og integrerer rundt sirkelen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Omkretsen er 2pir.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Integralet er lik permeabiliteten multiplisert med strømmen gjennom lederen.</a:t>
            </a:r>
          </a:p>
          <a:p>
            <a:pPr marL="228919" indent="-228919">
              <a:buAutoNum type="arabicPeriod" startAt="2"/>
            </a:pPr>
            <a:r>
              <a:rPr lang="nb-NO" baseline="0" dirty="0" smtClean="0"/>
              <a:t>Vi legger merke til at integralet er uavhengig av radien til sirkelen, </a:t>
            </a:r>
            <a:r>
              <a:rPr lang="nb-NO" baseline="0" dirty="0" err="1" smtClean="0"/>
              <a:t>dvs</a:t>
            </a:r>
            <a:r>
              <a:rPr lang="nb-NO" baseline="0" dirty="0" smtClean="0"/>
              <a:t> den er uavhengig av hvilken sirkel rundt lederen som vi valgte.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</a:t>
            </a:r>
            <a:r>
              <a:rPr lang="nb-NO" baseline="0" dirty="0" smtClean="0"/>
              <a:t>   </a:t>
            </a:r>
            <a:r>
              <a:rPr lang="nb-NO" dirty="0" smtClean="0"/>
              <a:t>Dette er den samme situasjonen som på forrige bilde, en strøm ut av planet. Magnetfeltet er tegnet inn</a:t>
            </a:r>
            <a:r>
              <a:rPr lang="nb-NO" baseline="0" dirty="0" smtClean="0"/>
              <a:t> på fire </a:t>
            </a:r>
          </a:p>
          <a:p>
            <a:r>
              <a:rPr lang="nb-NO" baseline="0" dirty="0" smtClean="0"/>
              <a:t>      steder og er rettet mot klokka. </a:t>
            </a:r>
          </a:p>
          <a:p>
            <a:r>
              <a:rPr lang="nb-NO" baseline="0" dirty="0" smtClean="0"/>
              <a:t>      Integrasjonskurva er igjen en sirkel konsentrisk med lederen, men her er den med klokka, altså i motsatt retning i </a:t>
            </a:r>
          </a:p>
          <a:p>
            <a:r>
              <a:rPr lang="nb-NO" baseline="0" dirty="0" smtClean="0"/>
              <a:t>      av til feltlinjene. Feltet er parallelt med integrasjonen, men motsatt rettet.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Vi løser det samme integralet. Prikkproduktet blir minus </a:t>
            </a:r>
            <a:r>
              <a:rPr lang="nb-NO" baseline="0" dirty="0" err="1" smtClean="0"/>
              <a:t>Bdl</a:t>
            </a:r>
            <a:r>
              <a:rPr lang="nb-NO" baseline="0" dirty="0" smtClean="0"/>
              <a:t>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Resultatet er det samme, men med motsatt strømretning.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For at dette skal bli en regel som vi kan bruke så må vi da definere en positiv strømretning i forhold til retningen på integrasjonen.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Vi bruker da igjen høyre hånd. Krum fingrene i integrasjonsretningen og tommelen vil peke i positiv </a:t>
            </a:r>
            <a:r>
              <a:rPr lang="nb-NO" baseline="0" dirty="0" err="1" smtClean="0"/>
              <a:t>stømretning</a:t>
            </a:r>
            <a:r>
              <a:rPr lang="nb-NO" baseline="0" dirty="0" smtClean="0"/>
              <a:t>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Er da strømretningen på figuren positiv eller negativ? 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Ja, den regnes negativ.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Tilbake til det første eksemplet hvor magnetfeltet og dl har samme retning. Vi</a:t>
            </a:r>
            <a:r>
              <a:rPr lang="nb-NO" baseline="0" dirty="0" smtClean="0"/>
              <a:t> ser at når vi bruker </a:t>
            </a:r>
            <a:r>
              <a:rPr lang="nb-NO" baseline="0" dirty="0" err="1" smtClean="0"/>
              <a:t>hh</a:t>
            </a:r>
            <a:r>
              <a:rPr lang="nb-NO" baseline="0" dirty="0" smtClean="0"/>
              <a:t> – regelen så</a:t>
            </a:r>
          </a:p>
          <a:p>
            <a:r>
              <a:rPr lang="nb-NO" baseline="0" dirty="0" smtClean="0"/>
              <a:t>      er strømretningen positiv. </a:t>
            </a:r>
          </a:p>
          <a:p>
            <a:r>
              <a:rPr lang="nb-NO" baseline="0" dirty="0" smtClean="0"/>
              <a:t>1.    Når integrasjonskurva er i samme retning som feltlinjene fra lederen regnes strømmen som positiv.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 har den samme strømførende</a:t>
            </a:r>
            <a:r>
              <a:rPr lang="nb-NO" baseline="0" dirty="0" smtClean="0"/>
              <a:t> rette lederen ut av planet, men her har vi lagt ei integrasjonskurve som ikke </a:t>
            </a:r>
          </a:p>
          <a:p>
            <a:r>
              <a:rPr lang="nb-NO" baseline="0" dirty="0" smtClean="0"/>
              <a:t>      omslutter den.</a:t>
            </a:r>
          </a:p>
          <a:p>
            <a:r>
              <a:rPr lang="nb-NO" baseline="0" dirty="0" smtClean="0"/>
              <a:t>      Vi integrerer over ei sirkelsektor på tetta og har merket av avstandene r1 og r2 fra lederen. </a:t>
            </a:r>
          </a:p>
          <a:p>
            <a:r>
              <a:rPr lang="nb-NO" baseline="0" dirty="0" smtClean="0"/>
              <a:t>      Vi deler integrasjonskurva i fire deler, a til b som følger en </a:t>
            </a:r>
            <a:r>
              <a:rPr lang="nb-NO" baseline="0" dirty="0" err="1" smtClean="0"/>
              <a:t>sirkelbue</a:t>
            </a:r>
            <a:r>
              <a:rPr lang="nb-NO" baseline="0" dirty="0" smtClean="0"/>
              <a:t> i avstand r2 og b til c som går radielt inn mot </a:t>
            </a:r>
          </a:p>
          <a:p>
            <a:r>
              <a:rPr lang="nb-NO" baseline="0" dirty="0" smtClean="0"/>
              <a:t>      lederen til avstanden er r1. Videre en </a:t>
            </a:r>
            <a:r>
              <a:rPr lang="nb-NO" baseline="0" dirty="0" err="1" smtClean="0"/>
              <a:t>sirkelbue</a:t>
            </a:r>
            <a:r>
              <a:rPr lang="nb-NO" baseline="0" dirty="0" smtClean="0"/>
              <a:t> i avstand r1 til d og til slutt radielt ut fra d til a. Integrasjonskurva er </a:t>
            </a:r>
          </a:p>
          <a:p>
            <a:r>
              <a:rPr lang="nb-NO" baseline="0" dirty="0" smtClean="0"/>
              <a:t>      fremdeles en lukket kurve.</a:t>
            </a:r>
          </a:p>
          <a:p>
            <a:endParaRPr lang="nb-NO" baseline="0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 Vi har her markert magnetfeltet fra den strømførende</a:t>
            </a:r>
            <a:r>
              <a:rPr lang="nb-NO" baseline="0" dirty="0" smtClean="0"/>
              <a:t> ledningen på alle de fire delene av integrasjonssløyfa.</a:t>
            </a:r>
          </a:p>
          <a:p>
            <a:pPr marL="228919" indent="-228919">
              <a:buAutoNum type="arabicPeriod"/>
            </a:pPr>
            <a:r>
              <a:rPr lang="nb-NO" dirty="0" smtClean="0"/>
              <a:t>Igjen finner vi integralet av</a:t>
            </a:r>
            <a:r>
              <a:rPr lang="nb-NO" baseline="0" dirty="0" smtClean="0"/>
              <a:t> magnetfeltet rundt sløyfa.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Men vi deler opp i fire deler</a:t>
            </a:r>
          </a:p>
          <a:p>
            <a:pPr marL="228919" indent="-228919">
              <a:buAutoNum type="arabicPeriod"/>
            </a:pPr>
            <a:r>
              <a:rPr lang="nb-NO" baseline="0" dirty="0" smtClean="0"/>
              <a:t>Fra a til b er magnetfeltet og dl parallelle. Siden vi følger en </a:t>
            </a:r>
            <a:r>
              <a:rPr lang="nb-NO" baseline="0" dirty="0" err="1" smtClean="0"/>
              <a:t>sirkelbue</a:t>
            </a:r>
            <a:r>
              <a:rPr lang="nb-NO" baseline="0" dirty="0" smtClean="0"/>
              <a:t> så følger vi også en feltlinje så feltet er </a:t>
            </a:r>
          </a:p>
          <a:p>
            <a:pPr marL="228919" indent="-228919"/>
            <a:r>
              <a:rPr lang="nb-NO" baseline="0" dirty="0" smtClean="0"/>
              <a:t>	konstant på integrasjonen fra a til b og kan settes utenfor.</a:t>
            </a:r>
          </a:p>
          <a:p>
            <a:pPr marL="228919" indent="-228919"/>
            <a:r>
              <a:rPr lang="nb-NO" baseline="0" dirty="0" smtClean="0"/>
              <a:t>4.  Vi setter magnetfeltet utenfor integrasjonen og kaller det B1 fordi det er i avstand r1 fra lederen.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Fra b til c er magnetfeltet normalt på linjeelementet og prikkproduktet er null. 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Ikke noe bidrag i integrasjonen.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Fra c til d følger vi igjen en </a:t>
            </a:r>
            <a:r>
              <a:rPr lang="nb-NO" baseline="0" dirty="0" err="1" smtClean="0"/>
              <a:t>sirkelbue</a:t>
            </a:r>
            <a:r>
              <a:rPr lang="nb-NO" baseline="0" dirty="0" smtClean="0"/>
              <a:t>. Her er magnetfeltet parallelt med minus dl og konstant over integrasjonen.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Magnetfeltet er i avstand r2 fra lederen og vi kaller det B2.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Tilbake til start fra d  er magnetfeltet og linjeelementet normalt på hverandre og prikkproduktet er null.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Vi setter så inn uttrykket for magnetfeltet fra en uendelig lang rett leder </a:t>
            </a:r>
          </a:p>
          <a:p>
            <a:pPr marL="228919" indent="-228919">
              <a:buAutoNum type="arabicPeriod" startAt="5"/>
            </a:pPr>
            <a:r>
              <a:rPr lang="nb-NO" baseline="0" dirty="0" smtClean="0"/>
              <a:t> forkorter og får at integralet av B rundt integrasjonskurva som ikke omslutter en strøm er null.</a:t>
            </a:r>
          </a:p>
          <a:p>
            <a:r>
              <a:rPr lang="nb-NO" baseline="0" dirty="0" smtClean="0"/>
              <a:t>     Vi legger merke til at magnetfeltet er større langs cd enn langs ab, men </a:t>
            </a:r>
            <a:r>
              <a:rPr lang="nb-NO" baseline="0" dirty="0" err="1" smtClean="0"/>
              <a:t>buelengden</a:t>
            </a:r>
            <a:r>
              <a:rPr lang="nb-NO" baseline="0" dirty="0" smtClean="0"/>
              <a:t> er mindre så de to kansellerer hverandre.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0.  Vi har da funnet at når vi har en rett leder, ei</a:t>
            </a:r>
            <a:r>
              <a:rPr lang="nb-NO" baseline="0" dirty="0" smtClean="0"/>
              <a:t> integrasjonssløyfe som følger magnetfeltlinjene og omslutter strømmen</a:t>
            </a:r>
          </a:p>
          <a:p>
            <a:r>
              <a:rPr lang="nb-NO" baseline="0" dirty="0" smtClean="0"/>
              <a:t>    så er integralet av magnetfeltet rundt den proporsjonal med strømmen.</a:t>
            </a:r>
          </a:p>
          <a:p>
            <a:r>
              <a:rPr lang="nb-NO" baseline="0" dirty="0" smtClean="0"/>
              <a:t>    Hvis derimot integrasjonssløyfa ikke omslutter strømmen så er integralet lik null. </a:t>
            </a:r>
          </a:p>
          <a:p>
            <a:r>
              <a:rPr lang="nb-NO" baseline="0" dirty="0" smtClean="0"/>
              <a:t>    Vi er da godt i gang med å sannsynliggjøre Amperes lov.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2289C-1AD8-4B3A-97C4-EDA8856D212C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6E74-7AEC-4211-8AAF-BE75F325E302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6AB0-6A97-4F82-AB5C-4049C00C187D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5994-DF66-46BC-930A-F42A86523FF9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D9013-32B0-40F6-956C-0374074711A7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CD378-DA23-4C8C-A58D-D5193A112C73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DB071-BCAB-4126-ACB7-7B9EEA10F4BF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E0215-54C3-4CAA-A98D-085FCC7764CD}" type="datetime1">
              <a:rPr lang="nb-NO" smtClean="0"/>
              <a:t>25.10.2016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DBB8-C56A-405C-918D-C94688A9433B}" type="datetime1">
              <a:rPr lang="nb-NO" smtClean="0"/>
              <a:t>25.10.2016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C5B3-ECB5-42F1-8EEA-D75DE91E4D45}" type="datetime1">
              <a:rPr lang="nb-NO" smtClean="0"/>
              <a:t>25.10.2016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DAC7-B654-46A8-8C38-2EF8205DFD5A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5EAA-F218-4D09-AD51-B7761AFA09A3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00C67-3E7B-4089-BB52-C3C80879204C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A145E-39BF-474E-9EFF-5E7C053972F2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23.bin"/><Relationship Id="rId18" Type="http://schemas.openxmlformats.org/officeDocument/2006/relationships/oleObject" Target="../embeddings/oleObject26.bin"/><Relationship Id="rId26" Type="http://schemas.openxmlformats.org/officeDocument/2006/relationships/image" Target="../media/image37.wmf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35.wmf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31.wmf"/><Relationship Id="rId17" Type="http://schemas.openxmlformats.org/officeDocument/2006/relationships/image" Target="../media/image33.wmf"/><Relationship Id="rId25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.bin"/><Relationship Id="rId20" Type="http://schemas.openxmlformats.org/officeDocument/2006/relationships/oleObject" Target="../embeddings/oleObject27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2.bin"/><Relationship Id="rId24" Type="http://schemas.openxmlformats.org/officeDocument/2006/relationships/image" Target="../media/image36.wmf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23" Type="http://schemas.openxmlformats.org/officeDocument/2006/relationships/oleObject" Target="../embeddings/oleObject29.bin"/><Relationship Id="rId28" Type="http://schemas.openxmlformats.org/officeDocument/2006/relationships/image" Target="../media/image38.wmf"/><Relationship Id="rId10" Type="http://schemas.openxmlformats.org/officeDocument/2006/relationships/image" Target="../media/image30.wmf"/><Relationship Id="rId19" Type="http://schemas.openxmlformats.org/officeDocument/2006/relationships/image" Target="../media/image34.w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32.wmf"/><Relationship Id="rId22" Type="http://schemas.openxmlformats.org/officeDocument/2006/relationships/oleObject" Target="../embeddings/oleObject28.bin"/><Relationship Id="rId27" Type="http://schemas.openxmlformats.org/officeDocument/2006/relationships/oleObject" Target="../embeddings/oleObject3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38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44.wmf"/><Relationship Id="rId4" Type="http://schemas.openxmlformats.org/officeDocument/2006/relationships/image" Target="../media/image48.png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4.bin"/><Relationship Id="rId9" Type="http://schemas.openxmlformats.org/officeDocument/2006/relationships/image" Target="../media/image57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62.wmf"/><Relationship Id="rId18" Type="http://schemas.openxmlformats.org/officeDocument/2006/relationships/oleObject" Target="../embeddings/oleObject55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9.wmf"/><Relationship Id="rId12" Type="http://schemas.openxmlformats.org/officeDocument/2006/relationships/oleObject" Target="../embeddings/oleObject52.bin"/><Relationship Id="rId17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4.bin"/><Relationship Id="rId20" Type="http://schemas.openxmlformats.org/officeDocument/2006/relationships/image" Target="../media/image66.png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61.wmf"/><Relationship Id="rId5" Type="http://schemas.openxmlformats.org/officeDocument/2006/relationships/image" Target="../media/image55.wmf"/><Relationship Id="rId15" Type="http://schemas.openxmlformats.org/officeDocument/2006/relationships/image" Target="../media/image63.wmf"/><Relationship Id="rId10" Type="http://schemas.openxmlformats.org/officeDocument/2006/relationships/oleObject" Target="../embeddings/oleObject51.bin"/><Relationship Id="rId19" Type="http://schemas.openxmlformats.org/officeDocument/2006/relationships/image" Target="../media/image65.wmf"/><Relationship Id="rId4" Type="http://schemas.openxmlformats.org/officeDocument/2006/relationships/oleObject" Target="../embeddings/oleObject48.bin"/><Relationship Id="rId9" Type="http://schemas.openxmlformats.org/officeDocument/2006/relationships/image" Target="../media/image60.wmf"/><Relationship Id="rId14" Type="http://schemas.openxmlformats.org/officeDocument/2006/relationships/oleObject" Target="../embeddings/oleObject5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64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0.png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68.wmf"/><Relationship Id="rId5" Type="http://schemas.openxmlformats.org/officeDocument/2006/relationships/image" Target="../media/image55.wmf"/><Relationship Id="rId15" Type="http://schemas.openxmlformats.org/officeDocument/2006/relationships/image" Target="../media/image69.wmf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6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png"/><Relationship Id="rId5" Type="http://schemas.openxmlformats.org/officeDocument/2006/relationships/image" Target="../media/image2.wmf"/><Relationship Id="rId15" Type="http://schemas.openxmlformats.org/officeDocument/2006/relationships/image" Target="../media/image6.wmf"/><Relationship Id="rId10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oleObject" Target="../embeddings/oleObject5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64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5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adm.ntnu.no/pres/5138af66263e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13" Type="http://schemas.openxmlformats.org/officeDocument/2006/relationships/oleObject" Target="../embeddings/oleObject71.bin"/><Relationship Id="rId18" Type="http://schemas.openxmlformats.org/officeDocument/2006/relationships/image" Target="../media/image80.wmf"/><Relationship Id="rId26" Type="http://schemas.openxmlformats.org/officeDocument/2006/relationships/oleObject" Target="../embeddings/oleObject77.bin"/><Relationship Id="rId3" Type="http://schemas.openxmlformats.org/officeDocument/2006/relationships/notesSlide" Target="../notesSlides/notesSlide23.xml"/><Relationship Id="rId21" Type="http://schemas.openxmlformats.org/officeDocument/2006/relationships/image" Target="../media/image84.png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70.bin"/><Relationship Id="rId17" Type="http://schemas.openxmlformats.org/officeDocument/2006/relationships/oleObject" Target="../embeddings/oleObject73.bin"/><Relationship Id="rId25" Type="http://schemas.openxmlformats.org/officeDocument/2006/relationships/image" Target="../media/image8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9.wmf"/><Relationship Id="rId20" Type="http://schemas.openxmlformats.org/officeDocument/2006/relationships/image" Target="../media/image81.wmf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7.bin"/><Relationship Id="rId11" Type="http://schemas.openxmlformats.org/officeDocument/2006/relationships/image" Target="../media/image32.wmf"/><Relationship Id="rId24" Type="http://schemas.openxmlformats.org/officeDocument/2006/relationships/oleObject" Target="../embeddings/oleObject76.bin"/><Relationship Id="rId5" Type="http://schemas.openxmlformats.org/officeDocument/2006/relationships/image" Target="../media/image55.wmf"/><Relationship Id="rId15" Type="http://schemas.openxmlformats.org/officeDocument/2006/relationships/oleObject" Target="../embeddings/oleObject72.bin"/><Relationship Id="rId23" Type="http://schemas.openxmlformats.org/officeDocument/2006/relationships/image" Target="../media/image82.wmf"/><Relationship Id="rId10" Type="http://schemas.openxmlformats.org/officeDocument/2006/relationships/oleObject" Target="../embeddings/oleObject69.bin"/><Relationship Id="rId19" Type="http://schemas.openxmlformats.org/officeDocument/2006/relationships/oleObject" Target="../embeddings/oleObject74.bin"/><Relationship Id="rId4" Type="http://schemas.openxmlformats.org/officeDocument/2006/relationships/oleObject" Target="../embeddings/oleObject66.bin"/><Relationship Id="rId9" Type="http://schemas.openxmlformats.org/officeDocument/2006/relationships/image" Target="../media/image30.wmf"/><Relationship Id="rId14" Type="http://schemas.openxmlformats.org/officeDocument/2006/relationships/image" Target="../media/image78.wmf"/><Relationship Id="rId22" Type="http://schemas.openxmlformats.org/officeDocument/2006/relationships/oleObject" Target="../embeddings/oleObject7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png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14.wmf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488832" cy="1152128"/>
          </a:xfrm>
        </p:spPr>
        <p:txBody>
          <a:bodyPr>
            <a:normAutofit/>
          </a:bodyPr>
          <a:lstStyle/>
          <a:p>
            <a:pPr algn="l"/>
            <a:r>
              <a:rPr lang="nb-NO" sz="3200" dirty="0" smtClean="0"/>
              <a:t>28.6 </a:t>
            </a:r>
            <a:r>
              <a:rPr lang="nb-NO" sz="3200" dirty="0"/>
              <a:t>o</a:t>
            </a:r>
            <a:r>
              <a:rPr lang="nb-NO" sz="3200" dirty="0" smtClean="0"/>
              <a:t>g 28.7 Amperes lov</a:t>
            </a:r>
            <a:endParaRPr lang="nb-NO" sz="3200" dirty="0"/>
          </a:p>
        </p:txBody>
      </p:sp>
      <p:sp>
        <p:nvSpPr>
          <p:cNvPr id="6" name="TekstSylinder 5"/>
          <p:cNvSpPr txBox="1"/>
          <p:nvPr/>
        </p:nvSpPr>
        <p:spPr>
          <a:xfrm>
            <a:off x="683568" y="2204864"/>
            <a:ext cx="424847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 smtClean="0"/>
              <a:t>Vi skal arbeide med</a:t>
            </a:r>
          </a:p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Sannsynliggjøre Amperes lov</a:t>
            </a:r>
          </a:p>
          <a:p>
            <a:endParaRPr lang="nb-NO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000" dirty="0" smtClean="0"/>
              <a:t>Bruke Amperes lov til å beregne</a:t>
            </a:r>
            <a:r>
              <a:rPr lang="nb-NO" sz="2000" dirty="0"/>
              <a:t> </a:t>
            </a:r>
            <a:r>
              <a:rPr lang="nb-NO" sz="2000" dirty="0" smtClean="0"/>
              <a:t>magnetfelt fra strømførende ledere</a:t>
            </a:r>
            <a:endParaRPr lang="nb-NO" sz="2400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D935-2107-4FC3-B2FE-FA0E9EFD5DC5}" type="slidenum">
              <a:rPr lang="nb-NO" smtClean="0"/>
              <a:pPr/>
              <a:t>1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11896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2052" name="Picture 4" descr="http://upload.wikimedia.org/wikipedia/commons/thumb/0/08/Coaxial_cable_cut.jpg/300px-Coaxial_cable_c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24050"/>
            <a:ext cx="2857500" cy="2162176"/>
          </a:xfrm>
          <a:prstGeom prst="rect">
            <a:avLst/>
          </a:prstGeom>
          <a:noFill/>
        </p:spPr>
      </p:pic>
      <p:sp>
        <p:nvSpPr>
          <p:cNvPr id="9" name="TekstSylinder 8"/>
          <p:cNvSpPr txBox="1"/>
          <p:nvPr/>
        </p:nvSpPr>
        <p:spPr>
          <a:xfrm>
            <a:off x="6000176" y="557725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Figurer og bilder er i stor grad hentet fra Y&amp;F.</a:t>
            </a:r>
            <a:endParaRPr lang="nb-N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15813"/>
            <a:ext cx="4762872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Her har vi markert magnetfeltet </a:t>
            </a:r>
            <a:r>
              <a:rPr lang="nb-NO" sz="2000" i="1" dirty="0" smtClean="0"/>
              <a:t>B</a:t>
            </a:r>
            <a:r>
              <a:rPr lang="nb-NO" sz="2000" dirty="0" smtClean="0"/>
              <a:t> på </a:t>
            </a:r>
          </a:p>
          <a:p>
            <a:pPr>
              <a:buNone/>
            </a:pPr>
            <a:r>
              <a:rPr lang="nb-NO" sz="2000" dirty="0" smtClean="0"/>
              <a:t>linjeelementene </a:t>
            </a:r>
            <a:r>
              <a:rPr lang="nb-NO" sz="2000" i="1" dirty="0" smtClean="0"/>
              <a:t>dl</a:t>
            </a:r>
            <a:r>
              <a:rPr lang="nb-NO" sz="2000" dirty="0" smtClean="0"/>
              <a:t> på de fire delene.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5838" y="836713"/>
            <a:ext cx="3698345" cy="234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766763" y="1442144"/>
          <a:ext cx="725487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7" name="Equation" r:id="rId5" imgW="482400" imgH="279360" progId="Equation.DSMT4">
                  <p:embed/>
                </p:oleObj>
              </mc:Choice>
              <mc:Fallback>
                <p:oleObj name="Equation" r:id="rId5" imgW="48240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1442144"/>
                        <a:ext cx="725487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562800" y="2063062"/>
          <a:ext cx="4291013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8" name="Equation" r:id="rId7" imgW="2844720" imgH="469800" progId="Equation.DSMT4">
                  <p:embed/>
                </p:oleObj>
              </mc:Choice>
              <mc:Fallback>
                <p:oleObj name="Equation" r:id="rId7" imgW="2844720" imgH="469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800" y="2063062"/>
                        <a:ext cx="4291013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596900" y="3010314"/>
          <a:ext cx="9747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9" name="Equation" r:id="rId9" imgW="647640" imgH="431640" progId="Equation.DSMT4">
                  <p:embed/>
                </p:oleObj>
              </mc:Choice>
              <mc:Fallback>
                <p:oleObj name="Equation" r:id="rId9" imgW="647640" imgH="431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3010314"/>
                        <a:ext cx="974725" cy="647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2877195" y="3027988"/>
          <a:ext cx="9747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0" name="Equation" r:id="rId11" imgW="647640" imgH="431640" progId="Equation.DSMT4">
                  <p:embed/>
                </p:oleObj>
              </mc:Choice>
              <mc:Fallback>
                <p:oleObj name="Equation" r:id="rId11" imgW="647640" imgH="431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7195" y="3027988"/>
                        <a:ext cx="974725" cy="647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1859496" y="3093708"/>
          <a:ext cx="6889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1" name="Equation" r:id="rId13" imgW="457200" imgH="215640" progId="Equation.DSMT4">
                  <p:embed/>
                </p:oleObj>
              </mc:Choice>
              <mc:Fallback>
                <p:oleObj name="Equation" r:id="rId13" imgW="457200" imgH="215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9496" y="3093708"/>
                        <a:ext cx="688975" cy="3238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4193569" y="3093708"/>
          <a:ext cx="6889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2" name="Equation" r:id="rId15" imgW="457200" imgH="215640" progId="Equation.DSMT4">
                  <p:embed/>
                </p:oleObj>
              </mc:Choice>
              <mc:Fallback>
                <p:oleObj name="Equation" r:id="rId15" imgW="457200" imgH="2156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3569" y="3093708"/>
                        <a:ext cx="688975" cy="3238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643812" y="3932932"/>
          <a:ext cx="101600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3" name="Equation" r:id="rId16" imgW="672840" imgH="469800" progId="Equation.DSMT4">
                  <p:embed/>
                </p:oleObj>
              </mc:Choice>
              <mc:Fallback>
                <p:oleObj name="Equation" r:id="rId16" imgW="672840" imgH="4698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812" y="3932932"/>
                        <a:ext cx="101600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6" name="Object 10"/>
          <p:cNvGraphicFramePr>
            <a:graphicFrameLocks noChangeAspect="1"/>
          </p:cNvGraphicFramePr>
          <p:nvPr/>
        </p:nvGraphicFramePr>
        <p:xfrm>
          <a:off x="2782819" y="3900491"/>
          <a:ext cx="118903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4" name="Equation" r:id="rId18" imgW="787320" imgH="469800" progId="Equation.DSMT4">
                  <p:embed/>
                </p:oleObj>
              </mc:Choice>
              <mc:Fallback>
                <p:oleObj name="Equation" r:id="rId18" imgW="787320" imgH="4698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2819" y="3900491"/>
                        <a:ext cx="1189038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1979712" y="4116459"/>
          <a:ext cx="5143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5" name="Equation" r:id="rId20" imgW="342720" imgH="203040" progId="Equation.DSMT4">
                  <p:embed/>
                </p:oleObj>
              </mc:Choice>
              <mc:Fallback>
                <p:oleObj name="Equation" r:id="rId20" imgW="342720" imgH="203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116459"/>
                        <a:ext cx="5143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4252886" y="4081743"/>
          <a:ext cx="5143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6" name="Equation" r:id="rId22" imgW="342720" imgH="203040" progId="Equation.DSMT4">
                  <p:embed/>
                </p:oleObj>
              </mc:Choice>
              <mc:Fallback>
                <p:oleObj name="Equation" r:id="rId22" imgW="34272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2886" y="4081743"/>
                        <a:ext cx="5143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kstSylinder 15"/>
          <p:cNvSpPr txBox="1"/>
          <p:nvPr/>
        </p:nvSpPr>
        <p:spPr>
          <a:xfrm>
            <a:off x="5043804" y="3890666"/>
            <a:ext cx="3888431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Innsatt for magnetfeltet fra en uendelig lang rett leder </a:t>
            </a:r>
            <a:endParaRPr lang="nb-NO" dirty="0"/>
          </a:p>
        </p:txBody>
      </p:sp>
      <p:graphicFrame>
        <p:nvGraphicFramePr>
          <p:cNvPr id="2970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533263"/>
              </p:ext>
            </p:extLst>
          </p:nvPr>
        </p:nvGraphicFramePr>
        <p:xfrm>
          <a:off x="539552" y="4764701"/>
          <a:ext cx="2908300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7" name="Equation" r:id="rId23" imgW="1942920" imgH="431640" progId="Equation.DSMT4">
                  <p:embed/>
                </p:oleObj>
              </mc:Choice>
              <mc:Fallback>
                <p:oleObj name="Equation" r:id="rId23" imgW="1942920" imgH="43164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764701"/>
                        <a:ext cx="2908300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kstSylinder 17"/>
          <p:cNvSpPr txBox="1"/>
          <p:nvPr/>
        </p:nvSpPr>
        <p:spPr>
          <a:xfrm>
            <a:off x="4559427" y="4764701"/>
            <a:ext cx="388843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dirty="0" smtClean="0"/>
          </a:p>
          <a:p>
            <a:r>
              <a:rPr lang="nb-NO" dirty="0" smtClean="0"/>
              <a:t>Når integrasjonssløyfa ikke omslutter</a:t>
            </a:r>
          </a:p>
          <a:p>
            <a:endParaRPr lang="nb-NO" sz="800" dirty="0" smtClean="0"/>
          </a:p>
          <a:p>
            <a:r>
              <a:rPr lang="nb-NO" dirty="0" smtClean="0"/>
              <a:t> strømmen så er </a:t>
            </a:r>
          </a:p>
          <a:p>
            <a:endParaRPr lang="nb-NO" sz="800" dirty="0"/>
          </a:p>
        </p:txBody>
      </p:sp>
      <p:graphicFrame>
        <p:nvGraphicFramePr>
          <p:cNvPr id="29711" name="Object 15"/>
          <p:cNvGraphicFramePr>
            <a:graphicFrameLocks noChangeAspect="1"/>
          </p:cNvGraphicFramePr>
          <p:nvPr/>
        </p:nvGraphicFramePr>
        <p:xfrm>
          <a:off x="6263058" y="5293704"/>
          <a:ext cx="1087437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8" name="Equation" r:id="rId25" imgW="723600" imgH="279360" progId="Equation.DSMT4">
                  <p:embed/>
                </p:oleObj>
              </mc:Choice>
              <mc:Fallback>
                <p:oleObj name="Equation" r:id="rId25" imgW="723600" imgH="27936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3058" y="5293704"/>
                        <a:ext cx="1087437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lassholder for lysbildenumm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10</a:t>
            </a:fld>
            <a:endParaRPr lang="nb-NO"/>
          </a:p>
        </p:txBody>
      </p:sp>
      <p:sp>
        <p:nvSpPr>
          <p:cNvPr id="20" name="Plassholder for bunntekst 1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324893"/>
              </p:ext>
            </p:extLst>
          </p:nvPr>
        </p:nvGraphicFramePr>
        <p:xfrm>
          <a:off x="1259632" y="5489469"/>
          <a:ext cx="1801672" cy="581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9" name="Equation" r:id="rId27" imgW="1218960" imgH="393480" progId="Equation.DSMT4">
                  <p:embed/>
                </p:oleObj>
              </mc:Choice>
              <mc:Fallback>
                <p:oleObj name="Equation" r:id="rId27" imgW="1218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259632" y="5489469"/>
                        <a:ext cx="1801672" cy="5817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Lukket integrasjonssløyfe som følger magnetfeltlinjene og omslutter</a:t>
            </a:r>
          </a:p>
          <a:p>
            <a:pPr>
              <a:buNone/>
            </a:pPr>
            <a:r>
              <a:rPr lang="nb-NO" sz="8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strømmen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Lukket integrasjonssløyfe som ikke omslutter strømmen:</a:t>
            </a:r>
            <a:endParaRPr lang="nb-NO" sz="2000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11</a:t>
            </a:fld>
            <a:endParaRPr lang="nb-NO"/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1924026" y="1296502"/>
          <a:ext cx="130175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0" name="Equation" r:id="rId4" imgW="863280" imgH="279360" progId="Equation.DSMT4">
                  <p:embed/>
                </p:oleObj>
              </mc:Choice>
              <mc:Fallback>
                <p:oleObj name="Equation" r:id="rId4" imgW="86328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26" y="1296502"/>
                        <a:ext cx="1301750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6303891" y="2027598"/>
          <a:ext cx="1087437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61" name="Equation" r:id="rId6" imgW="723600" imgH="279360" progId="Equation.DSMT4">
                  <p:embed/>
                </p:oleObj>
              </mc:Choice>
              <mc:Fallback>
                <p:oleObj name="Equation" r:id="rId6" imgW="72360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3891" y="2027598"/>
                        <a:ext cx="1087437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519492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En vilkårlig lukket integrasjonskurve.</a:t>
            </a:r>
          </a:p>
          <a:p>
            <a:pPr>
              <a:buNone/>
            </a:pPr>
            <a:endParaRPr lang="nb-NO" sz="2000" dirty="0" smtClean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327" y="387838"/>
            <a:ext cx="2309036" cy="346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8519" y="1484784"/>
            <a:ext cx="106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978896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Magnetfeltets retning er tangent til en sirkel</a:t>
            </a:r>
          </a:p>
          <a:p>
            <a:pPr>
              <a:buNone/>
            </a:pPr>
            <a:r>
              <a:rPr lang="nb-NO" sz="2000" dirty="0" smtClean="0"/>
              <a:t>med sentrum i strømmen.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Vi har: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og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Med uttrykket for magnetfeltet fra en</a:t>
            </a:r>
          </a:p>
          <a:p>
            <a:pPr>
              <a:buNone/>
            </a:pPr>
            <a:r>
              <a:rPr lang="nb-NO" sz="2000" dirty="0" smtClean="0"/>
              <a:t>uendelig lang leder får vi: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674" y="317600"/>
            <a:ext cx="2411660" cy="370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1250600" y="1420813"/>
          <a:ext cx="197167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2" name="Equation" r:id="rId5" imgW="1307880" imgH="279360" progId="Equation.DSMT4">
                  <p:embed/>
                </p:oleObj>
              </mc:Choice>
              <mc:Fallback>
                <p:oleObj name="Equation" r:id="rId5" imgW="130788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0600" y="1420813"/>
                        <a:ext cx="1971675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909133" y="2013588"/>
          <a:ext cx="13573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3" name="Equation" r:id="rId7" imgW="901440" imgH="203040" progId="Equation.DSMT4">
                  <p:embed/>
                </p:oleObj>
              </mc:Choice>
              <mc:Fallback>
                <p:oleObj name="Equation" r:id="rId7" imgW="90144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133" y="2013588"/>
                        <a:ext cx="1357313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690986"/>
              </p:ext>
            </p:extLst>
          </p:nvPr>
        </p:nvGraphicFramePr>
        <p:xfrm>
          <a:off x="971600" y="3284984"/>
          <a:ext cx="3325813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4" name="Equation" r:id="rId9" imgW="2222280" imgH="393480" progId="Equation.DSMT4">
                  <p:embed/>
                </p:oleObj>
              </mc:Choice>
              <mc:Fallback>
                <p:oleObj name="Equation" r:id="rId9" imgW="222228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284984"/>
                        <a:ext cx="3325813" cy="58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991346"/>
              </p:ext>
            </p:extLst>
          </p:nvPr>
        </p:nvGraphicFramePr>
        <p:xfrm>
          <a:off x="4283968" y="3284984"/>
          <a:ext cx="1101725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5" name="Equation" r:id="rId11" imgW="736560" imgH="406080" progId="Equation.DSMT4">
                  <p:embed/>
                </p:oleObj>
              </mc:Choice>
              <mc:Fallback>
                <p:oleObj name="Equation" r:id="rId11" imgW="736560" imgH="4060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284984"/>
                        <a:ext cx="1101725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1522892" y="3965575"/>
          <a:ext cx="1595438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6" name="Equation" r:id="rId13" imgW="1066680" imgH="406080" progId="Equation.DSMT4">
                  <p:embed/>
                </p:oleObj>
              </mc:Choice>
              <mc:Fallback>
                <p:oleObj name="Equation" r:id="rId13" imgW="1066680" imgH="4060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892" y="3965575"/>
                        <a:ext cx="1595438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kstSylinder 10"/>
          <p:cNvSpPr txBox="1"/>
          <p:nvPr/>
        </p:nvSpPr>
        <p:spPr>
          <a:xfrm>
            <a:off x="690873" y="4831839"/>
            <a:ext cx="4824536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dirty="0" smtClean="0"/>
          </a:p>
          <a:p>
            <a:r>
              <a:rPr lang="nb-NO" dirty="0" smtClean="0"/>
              <a:t>                           uavhengig av integrasjonsvegen</a:t>
            </a:r>
          </a:p>
          <a:p>
            <a:endParaRPr lang="nb-NO" sz="800" dirty="0"/>
          </a:p>
        </p:txBody>
      </p:sp>
      <p:graphicFrame>
        <p:nvGraphicFramePr>
          <p:cNvPr id="31753" name="Object 9"/>
          <p:cNvGraphicFramePr>
            <a:graphicFrameLocks noChangeAspect="1"/>
          </p:cNvGraphicFramePr>
          <p:nvPr/>
        </p:nvGraphicFramePr>
        <p:xfrm>
          <a:off x="802637" y="4953542"/>
          <a:ext cx="12922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7" name="Equation" r:id="rId15" imgW="863280" imgH="279360" progId="Equation.DSMT4">
                  <p:embed/>
                </p:oleObj>
              </mc:Choice>
              <mc:Fallback>
                <p:oleObj name="Equation" r:id="rId15" imgW="863280" imgH="27936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637" y="4953542"/>
                        <a:ext cx="12922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lassholder for lysbilde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13</a:t>
            </a:fld>
            <a:endParaRPr lang="nb-NO"/>
          </a:p>
        </p:txBody>
      </p:sp>
      <p:sp>
        <p:nvSpPr>
          <p:cNvPr id="14" name="Plassholder for bunntekst 1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23928" y="908720"/>
            <a:ext cx="489654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Hvis den lukkede integrasjonssløyfa ikke </a:t>
            </a:r>
          </a:p>
          <a:p>
            <a:pPr>
              <a:buNone/>
            </a:pPr>
            <a:r>
              <a:rPr lang="nb-NO" sz="2000" dirty="0" smtClean="0"/>
              <a:t>omslutter den strømførende lederen er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(siden vi går fram og tilbake over den samme </a:t>
            </a:r>
          </a:p>
          <a:p>
            <a:pPr>
              <a:buNone/>
            </a:pPr>
            <a:r>
              <a:rPr lang="nb-NO" sz="2000" dirty="0"/>
              <a:t> </a:t>
            </a:r>
            <a:r>
              <a:rPr lang="nb-NO" sz="2000" dirty="0" smtClean="0"/>
              <a:t> vinkelen)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Dermed får vi at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for alle vilkårlige sløyfer som ikke inneholder </a:t>
            </a:r>
          </a:p>
          <a:p>
            <a:pPr>
              <a:buNone/>
            </a:pPr>
            <a:r>
              <a:rPr lang="nb-NO" sz="2000" dirty="0" smtClean="0"/>
              <a:t>en strømførende leder.</a:t>
            </a:r>
          </a:p>
          <a:p>
            <a:pPr>
              <a:buNone/>
            </a:pPr>
            <a:endParaRPr lang="nb-NO" sz="2000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077086"/>
            <a:ext cx="2397051" cy="341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609268"/>
              </p:ext>
            </p:extLst>
          </p:nvPr>
        </p:nvGraphicFramePr>
        <p:xfrm>
          <a:off x="4716016" y="1772816"/>
          <a:ext cx="936104" cy="446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9" name="Equation" r:id="rId5" imgW="583920" imgH="279360" progId="Equation.DSMT4">
                  <p:embed/>
                </p:oleObj>
              </mc:Choice>
              <mc:Fallback>
                <p:oleObj name="Equation" r:id="rId5" imgW="58392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772816"/>
                        <a:ext cx="936104" cy="44696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848653"/>
              </p:ext>
            </p:extLst>
          </p:nvPr>
        </p:nvGraphicFramePr>
        <p:xfrm>
          <a:off x="4758650" y="4005064"/>
          <a:ext cx="1256066" cy="486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0" name="Equation" r:id="rId7" imgW="723600" imgH="279360" progId="Equation.DSMT4">
                  <p:embed/>
                </p:oleObj>
              </mc:Choice>
              <mc:Fallback>
                <p:oleObj name="Equation" r:id="rId7" imgW="72360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8650" y="4005064"/>
                        <a:ext cx="1256066" cy="4862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14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067944" y="548681"/>
            <a:ext cx="4618856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Dersom integrasjonssløyfa omslutter flere </a:t>
            </a:r>
          </a:p>
          <a:p>
            <a:pPr>
              <a:buNone/>
            </a:pPr>
            <a:r>
              <a:rPr lang="nb-NO" sz="2000" dirty="0" smtClean="0"/>
              <a:t>strømførende ledere så summerer  vi </a:t>
            </a:r>
          </a:p>
          <a:p>
            <a:pPr>
              <a:buNone/>
            </a:pPr>
            <a:r>
              <a:rPr lang="nb-NO" sz="2000" dirty="0" smtClean="0"/>
              <a:t>strømmene med fortegne som bestemmes</a:t>
            </a:r>
          </a:p>
          <a:p>
            <a:pPr>
              <a:buNone/>
            </a:pPr>
            <a:r>
              <a:rPr lang="nb-NO" sz="2000" dirty="0" smtClean="0"/>
              <a:t>av høyrehåndsregelen.</a:t>
            </a:r>
          </a:p>
          <a:p>
            <a:pPr>
              <a:buNone/>
            </a:pPr>
            <a:r>
              <a:rPr lang="nb-NO" sz="2000" dirty="0" smtClean="0"/>
              <a:t>Vi ser at </a:t>
            </a:r>
            <a:r>
              <a:rPr lang="nb-NO" sz="2000" i="1" dirty="0" smtClean="0"/>
              <a:t>I</a:t>
            </a:r>
            <a:r>
              <a:rPr lang="nb-NO" sz="2000" i="1" baseline="-25000" dirty="0" smtClean="0"/>
              <a:t>1</a:t>
            </a:r>
            <a:r>
              <a:rPr lang="nb-NO" sz="2000" dirty="0" smtClean="0"/>
              <a:t> og </a:t>
            </a:r>
            <a:r>
              <a:rPr lang="nb-NO" sz="2000" i="1" dirty="0" smtClean="0"/>
              <a:t>I</a:t>
            </a:r>
            <a:r>
              <a:rPr lang="nb-NO" sz="2000" i="1" baseline="-25000" dirty="0" smtClean="0"/>
              <a:t>3</a:t>
            </a:r>
            <a:r>
              <a:rPr lang="nb-NO" sz="2000" i="1" dirty="0" smtClean="0"/>
              <a:t> </a:t>
            </a:r>
            <a:r>
              <a:rPr lang="nb-NO" sz="2000" dirty="0" smtClean="0"/>
              <a:t>på figuren er positive og</a:t>
            </a:r>
            <a:r>
              <a:rPr lang="nb-NO" sz="2000" i="1" dirty="0" smtClean="0"/>
              <a:t> I</a:t>
            </a:r>
            <a:r>
              <a:rPr lang="nb-NO" sz="2000" i="1" baseline="-25000" dirty="0" smtClean="0"/>
              <a:t>2 </a:t>
            </a:r>
          </a:p>
          <a:p>
            <a:pPr>
              <a:buNone/>
            </a:pPr>
            <a:r>
              <a:rPr lang="nb-NO" sz="2000" dirty="0" smtClean="0"/>
              <a:t>er negativ.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82563"/>
            <a:ext cx="36195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Sylinder 4"/>
          <p:cNvSpPr txBox="1"/>
          <p:nvPr/>
        </p:nvSpPr>
        <p:spPr>
          <a:xfrm>
            <a:off x="934290" y="3426311"/>
            <a:ext cx="7200800" cy="22775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u="sng" dirty="0" smtClean="0"/>
          </a:p>
          <a:p>
            <a:r>
              <a:rPr lang="nb-NO" sz="2400" b="1" dirty="0" smtClean="0"/>
              <a:t>Amperes lov:</a:t>
            </a:r>
          </a:p>
          <a:p>
            <a:endParaRPr lang="nb-NO" sz="800" dirty="0" smtClean="0"/>
          </a:p>
          <a:p>
            <a:r>
              <a:rPr lang="nb-NO" dirty="0" smtClean="0"/>
              <a:t>                            	</a:t>
            </a:r>
          </a:p>
          <a:p>
            <a:endParaRPr lang="nb-NO" dirty="0"/>
          </a:p>
          <a:p>
            <a:r>
              <a:rPr lang="nb-NO" sz="2000" dirty="0" smtClean="0"/>
              <a:t>hvor         er den algebraiske summen av strøm som omsluttes av integrasjonskurven.</a:t>
            </a:r>
          </a:p>
          <a:p>
            <a:endParaRPr lang="nb-NO" dirty="0" smtClean="0"/>
          </a:p>
          <a:p>
            <a:endParaRPr lang="nb-NO" sz="800" dirty="0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523067"/>
              </p:ext>
            </p:extLst>
          </p:nvPr>
        </p:nvGraphicFramePr>
        <p:xfrm>
          <a:off x="3563887" y="3789040"/>
          <a:ext cx="2084139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1" name="Equation" r:id="rId5" imgW="901440" imgH="279360" progId="Equation.DSMT4">
                  <p:embed/>
                </p:oleObj>
              </mc:Choice>
              <mc:Fallback>
                <p:oleObj name="Equation" r:id="rId5" imgW="90144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7" y="3789040"/>
                        <a:ext cx="2084139" cy="6480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599141"/>
              </p:ext>
            </p:extLst>
          </p:nvPr>
        </p:nvGraphicFramePr>
        <p:xfrm>
          <a:off x="1691680" y="4596598"/>
          <a:ext cx="227512" cy="373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2" name="Equation" r:id="rId7" imgW="139680" imgH="228600" progId="Equation.DSMT4">
                  <p:embed/>
                </p:oleObj>
              </mc:Choice>
              <mc:Fallback>
                <p:oleObj name="Equation" r:id="rId7" imgW="13968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596598"/>
                        <a:ext cx="227512" cy="3733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15</a:t>
            </a:fld>
            <a:endParaRPr lang="nb-NO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95536" y="2060848"/>
            <a:ext cx="8280920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Vi har brukt lange, rette parallelle ledere. Amperes lov er gyldig for alle</a:t>
            </a:r>
          </a:p>
          <a:p>
            <a:pPr>
              <a:buNone/>
            </a:pPr>
            <a:r>
              <a:rPr lang="nb-NO" sz="2000" dirty="0" smtClean="0"/>
              <a:t>ledninger med alle fasonger og alle mulige integrasjonssløyfer.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                      	betyr ikke nødvendigvis at             langs hele integrasjonen, 		bare at netto strøm som integrasjonskurva omslutter er null.</a:t>
            </a:r>
          </a:p>
          <a:p>
            <a:pPr>
              <a:buNone/>
            </a:pPr>
            <a:endParaRPr lang="nb-NO" sz="2000" u="sng" dirty="0" smtClean="0"/>
          </a:p>
          <a:p>
            <a:pPr>
              <a:buNone/>
            </a:pPr>
            <a:r>
              <a:rPr lang="nb-NO" sz="2000" b="1" dirty="0" smtClean="0"/>
              <a:t>Begrensninger: </a:t>
            </a:r>
          </a:p>
          <a:p>
            <a:pPr>
              <a:buNone/>
            </a:pPr>
            <a:r>
              <a:rPr lang="nb-NO" sz="2000" dirty="0" smtClean="0"/>
              <a:t>-     Gjelder bare for konstant strøm</a:t>
            </a:r>
          </a:p>
          <a:p>
            <a:pPr>
              <a:buFontTx/>
              <a:buChar char="-"/>
            </a:pPr>
            <a:r>
              <a:rPr lang="nb-NO" sz="2000" dirty="0" smtClean="0"/>
              <a:t>Kan ikke være magnetiske materialer i nærheten</a:t>
            </a:r>
          </a:p>
          <a:p>
            <a:pPr>
              <a:buFontTx/>
              <a:buChar char="-"/>
            </a:pPr>
            <a:r>
              <a:rPr lang="nb-NO" sz="2000" dirty="0" smtClean="0"/>
              <a:t>Kan ikke være i et ytre elektrisk felt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323528" y="592946"/>
            <a:ext cx="849694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u="sng" dirty="0" smtClean="0"/>
          </a:p>
          <a:p>
            <a:r>
              <a:rPr lang="nb-NO" b="1" dirty="0" smtClean="0"/>
              <a:t>Amperes lov:</a:t>
            </a:r>
          </a:p>
          <a:p>
            <a:endParaRPr lang="nb-NO" sz="800" dirty="0" smtClean="0"/>
          </a:p>
          <a:p>
            <a:r>
              <a:rPr lang="nb-NO" dirty="0" smtClean="0"/>
              <a:t> hvor      er den algebraiske summen av strøm som omsluttes av integrasjonskurven.</a:t>
            </a:r>
            <a:endParaRPr lang="nb-NO" sz="800" dirty="0" smtClean="0"/>
          </a:p>
          <a:p>
            <a:endParaRPr lang="nb-NO" sz="800" dirty="0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1863842" y="714829"/>
          <a:ext cx="13477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34" name="Equation" r:id="rId4" imgW="901440" imgH="279360" progId="Equation.DSMT4">
                  <p:embed/>
                </p:oleObj>
              </mc:Choice>
              <mc:Fallback>
                <p:oleObj name="Equation" r:id="rId4" imgW="90144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842" y="714829"/>
                        <a:ext cx="1347787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938350" y="1137964"/>
          <a:ext cx="207963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35" name="Equation" r:id="rId6" imgW="139680" imgH="228600" progId="Equation.DSMT4">
                  <p:embed/>
                </p:oleObj>
              </mc:Choice>
              <mc:Fallback>
                <p:oleObj name="Equation" r:id="rId6" imgW="13968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350" y="1137964"/>
                        <a:ext cx="207963" cy="341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755576" y="2996952"/>
          <a:ext cx="108267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36" name="Equation" r:id="rId8" imgW="723600" imgH="279360" progId="Equation.DSMT4">
                  <p:embed/>
                </p:oleObj>
              </mc:Choice>
              <mc:Fallback>
                <p:oleObj name="Equation" r:id="rId8" imgW="72360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996952"/>
                        <a:ext cx="108267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5042806" y="2963702"/>
          <a:ext cx="5715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37" name="Equation" r:id="rId10" imgW="380880" imgH="215640" progId="Equation.DSMT4">
                  <p:embed/>
                </p:oleObj>
              </mc:Choice>
              <mc:Fallback>
                <p:oleObj name="Equation" r:id="rId10" imgW="3808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2806" y="2963702"/>
                        <a:ext cx="5715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16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 smtClean="0"/>
              <a:t>Anvendelser av Amperes lov</a:t>
            </a:r>
            <a:endParaRPr lang="nb-NO" sz="3200" dirty="0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17</a:t>
            </a:fld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4294967295"/>
          </p:nvPr>
        </p:nvSpPr>
        <p:spPr>
          <a:xfrm>
            <a:off x="4899284" y="1484784"/>
            <a:ext cx="4259262" cy="4641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 </a:t>
            </a:r>
            <a:r>
              <a:rPr lang="nb-NO" sz="2400" dirty="0" smtClean="0"/>
              <a:t>Eksempel</a:t>
            </a:r>
          </a:p>
          <a:p>
            <a:pPr>
              <a:buNone/>
            </a:pPr>
            <a:endParaRPr lang="nb-NO" sz="2400" dirty="0" smtClean="0"/>
          </a:p>
          <a:p>
            <a:pPr>
              <a:buNone/>
            </a:pPr>
            <a:r>
              <a:rPr lang="nb-NO" sz="2000" dirty="0" smtClean="0"/>
              <a:t>I en lang sylinder med diameter </a:t>
            </a:r>
            <a:r>
              <a:rPr lang="nb-NO" sz="2000" i="1" dirty="0" smtClean="0"/>
              <a:t>R</a:t>
            </a:r>
            <a:r>
              <a:rPr lang="nb-NO" sz="2000" dirty="0" smtClean="0"/>
              <a:t> går</a:t>
            </a:r>
          </a:p>
          <a:p>
            <a:pPr>
              <a:buNone/>
            </a:pPr>
            <a:r>
              <a:rPr lang="nb-NO" sz="2000" dirty="0" smtClean="0"/>
              <a:t>det en strøm, </a:t>
            </a:r>
            <a:r>
              <a:rPr lang="nb-NO" sz="2000" i="1" dirty="0" smtClean="0"/>
              <a:t>I</a:t>
            </a:r>
            <a:r>
              <a:rPr lang="nb-NO" sz="2000" dirty="0" smtClean="0"/>
              <a:t>. Strømmen er jevnt </a:t>
            </a:r>
          </a:p>
          <a:p>
            <a:pPr>
              <a:buNone/>
            </a:pPr>
            <a:r>
              <a:rPr lang="nb-NO" sz="2000" dirty="0" smtClean="0"/>
              <a:t>fordelt over tverrsnittet til sylinderen. </a:t>
            </a:r>
          </a:p>
          <a:p>
            <a:pPr>
              <a:buNone/>
            </a:pPr>
            <a:r>
              <a:rPr lang="nb-NO" sz="2000" dirty="0" smtClean="0"/>
              <a:t>Finn magnetfeltet som funksjon av </a:t>
            </a:r>
          </a:p>
          <a:p>
            <a:pPr>
              <a:buNone/>
            </a:pPr>
            <a:r>
              <a:rPr lang="nb-NO" sz="2000" dirty="0" smtClean="0"/>
              <a:t>avstanden fra sylinderens akse.</a:t>
            </a:r>
          </a:p>
          <a:p>
            <a:pPr>
              <a:buNone/>
            </a:pPr>
            <a:endParaRPr lang="nb-NO" sz="2000" dirty="0"/>
          </a:p>
        </p:txBody>
      </p:sp>
      <p:sp>
        <p:nvSpPr>
          <p:cNvPr id="7" name="Direktelager 6"/>
          <p:cNvSpPr/>
          <p:nvPr/>
        </p:nvSpPr>
        <p:spPr>
          <a:xfrm rot="10800000">
            <a:off x="633873" y="2259995"/>
            <a:ext cx="2880320" cy="1080120"/>
          </a:xfrm>
          <a:prstGeom prst="flowChartMagneticDrum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9" name="Rett pil 8"/>
          <p:cNvCxnSpPr/>
          <p:nvPr/>
        </p:nvCxnSpPr>
        <p:spPr>
          <a:xfrm flipH="1">
            <a:off x="467544" y="2800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Rett pil 11"/>
          <p:cNvCxnSpPr/>
          <p:nvPr/>
        </p:nvCxnSpPr>
        <p:spPr>
          <a:xfrm flipH="1">
            <a:off x="3539040" y="2800055"/>
            <a:ext cx="4817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TekstSylinder 14"/>
          <p:cNvSpPr txBox="1"/>
          <p:nvPr/>
        </p:nvSpPr>
        <p:spPr>
          <a:xfrm>
            <a:off x="149864" y="258830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I</a:t>
            </a:r>
            <a:endParaRPr lang="nb-NO" i="1" dirty="0"/>
          </a:p>
        </p:txBody>
      </p:sp>
      <p:sp>
        <p:nvSpPr>
          <p:cNvPr id="16" name="TekstSylinder 15"/>
          <p:cNvSpPr txBox="1"/>
          <p:nvPr/>
        </p:nvSpPr>
        <p:spPr>
          <a:xfrm>
            <a:off x="4020783" y="258830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I</a:t>
            </a:r>
            <a:endParaRPr lang="nb-NO" i="1" dirty="0"/>
          </a:p>
        </p:txBody>
      </p:sp>
      <p:cxnSp>
        <p:nvCxnSpPr>
          <p:cNvPr id="13" name="Rett pil 12"/>
          <p:cNvCxnSpPr/>
          <p:nvPr/>
        </p:nvCxnSpPr>
        <p:spPr>
          <a:xfrm>
            <a:off x="1043608" y="2767203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Sylinder 13"/>
          <p:cNvSpPr txBox="1"/>
          <p:nvPr/>
        </p:nvSpPr>
        <p:spPr>
          <a:xfrm>
            <a:off x="1187624" y="283456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R</a:t>
            </a:r>
            <a:endParaRPr lang="nb-NO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332656"/>
            <a:ext cx="5256584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dirty="0" smtClean="0"/>
              <a:t>Løsning</a:t>
            </a:r>
            <a:endParaRPr lang="nb-NO" sz="2400" b="1" dirty="0" smtClean="0"/>
          </a:p>
          <a:p>
            <a:pPr>
              <a:buNone/>
            </a:pPr>
            <a:r>
              <a:rPr lang="nb-NO" sz="2000" dirty="0" smtClean="0"/>
              <a:t>Vi må beregne for to ulike områder.</a:t>
            </a:r>
          </a:p>
          <a:p>
            <a:pPr>
              <a:buNone/>
            </a:pPr>
            <a:r>
              <a:rPr lang="nb-NO" sz="2000" i="1" dirty="0" smtClean="0"/>
              <a:t>r</a:t>
            </a:r>
            <a:r>
              <a:rPr lang="nb-NO" sz="2000" dirty="0" smtClean="0"/>
              <a:t> &lt; </a:t>
            </a:r>
            <a:r>
              <a:rPr lang="nb-NO" sz="2000" i="1" dirty="0" smtClean="0"/>
              <a:t>R:</a:t>
            </a:r>
          </a:p>
          <a:p>
            <a:pPr>
              <a:buNone/>
            </a:pPr>
            <a:r>
              <a:rPr lang="nb-NO" sz="2000" dirty="0" smtClean="0"/>
              <a:t>Vi legger en integrasjonssløyfe mot klokka og </a:t>
            </a:r>
          </a:p>
          <a:p>
            <a:pPr>
              <a:buNone/>
            </a:pPr>
            <a:r>
              <a:rPr lang="nb-NO" sz="2000" dirty="0" smtClean="0"/>
              <a:t>som en sirkel med sentrum i sylinderens akse, se </a:t>
            </a:r>
          </a:p>
          <a:p>
            <a:pPr>
              <a:buNone/>
            </a:pPr>
            <a:r>
              <a:rPr lang="nb-NO" sz="2000" dirty="0" smtClean="0"/>
              <a:t>figur. Strømmen regnes da positiv.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Strømtetthet:</a:t>
            </a:r>
          </a:p>
          <a:p>
            <a:pPr>
              <a:buNone/>
            </a:pPr>
            <a:endParaRPr lang="nb-NO" sz="1400" dirty="0" smtClean="0"/>
          </a:p>
          <a:p>
            <a:pPr>
              <a:buNone/>
            </a:pPr>
            <a:r>
              <a:rPr lang="nb-NO" sz="2000" dirty="0" smtClean="0"/>
              <a:t>Strøm innenfor </a:t>
            </a:r>
            <a:r>
              <a:rPr lang="nb-NO" sz="2000" i="1" dirty="0" smtClean="0"/>
              <a:t>r</a:t>
            </a:r>
            <a:r>
              <a:rPr lang="nb-NO" sz="2000" dirty="0" smtClean="0"/>
              <a:t> :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    </a:t>
            </a:r>
          </a:p>
          <a:p>
            <a:pPr>
              <a:buNone/>
            </a:pPr>
            <a:endParaRPr lang="nb-NO" sz="2000" dirty="0" smtClean="0"/>
          </a:p>
        </p:txBody>
      </p:sp>
      <p:sp>
        <p:nvSpPr>
          <p:cNvPr id="4" name="TekstSylinder 3"/>
          <p:cNvSpPr txBox="1"/>
          <p:nvPr/>
        </p:nvSpPr>
        <p:spPr>
          <a:xfrm>
            <a:off x="862669" y="4077072"/>
            <a:ext cx="1656184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u="sng" dirty="0" smtClean="0"/>
          </a:p>
          <a:p>
            <a:r>
              <a:rPr lang="nb-NO" b="1" dirty="0" smtClean="0"/>
              <a:t>Amperes lov:                            </a:t>
            </a:r>
            <a:r>
              <a:rPr lang="nb-NO" dirty="0" smtClean="0"/>
              <a:t>	</a:t>
            </a:r>
          </a:p>
          <a:p>
            <a:endParaRPr lang="nb-NO" dirty="0" smtClean="0"/>
          </a:p>
          <a:p>
            <a:endParaRPr lang="nb-NO" sz="800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966929" y="4668519"/>
          <a:ext cx="1347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0" name="Equation" r:id="rId4" imgW="901440" imgH="279360" progId="Equation.DSMT4">
                  <p:embed/>
                </p:oleObj>
              </mc:Choice>
              <mc:Fallback>
                <p:oleObj name="Equation" r:id="rId4" imgW="90144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929" y="4668519"/>
                        <a:ext cx="1347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5272003" y="2591888"/>
          <a:ext cx="8953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1" name="Equation" r:id="rId6" imgW="596880" imgH="393480" progId="Equation.DSMT4">
                  <p:embed/>
                </p:oleObj>
              </mc:Choice>
              <mc:Fallback>
                <p:oleObj name="Equation" r:id="rId6" imgW="59688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2003" y="2591888"/>
                        <a:ext cx="89535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5713163" y="3211340"/>
          <a:ext cx="2289175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2" name="Equation" r:id="rId8" imgW="1523880" imgH="419040" progId="Equation.DSMT4">
                  <p:embed/>
                </p:oleObj>
              </mc:Choice>
              <mc:Fallback>
                <p:oleObj name="Equation" r:id="rId8" imgW="1523880" imgH="419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3163" y="3211340"/>
                        <a:ext cx="2289175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7"/>
          <p:cNvGraphicFramePr>
            <a:graphicFrameLocks noChangeAspect="1"/>
          </p:cNvGraphicFramePr>
          <p:nvPr/>
        </p:nvGraphicFramePr>
        <p:xfrm>
          <a:off x="4012024" y="5026925"/>
          <a:ext cx="1498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3" name="Equation" r:id="rId10" imgW="1002960" imgH="419040" progId="Equation.DSMT4">
                  <p:embed/>
                </p:oleObj>
              </mc:Choice>
              <mc:Fallback>
                <p:oleObj name="Equation" r:id="rId10" imgW="1002960" imgH="419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2024" y="5026925"/>
                        <a:ext cx="14986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4008996" y="3893300"/>
          <a:ext cx="13477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4" name="Equation" r:id="rId12" imgW="901440" imgH="279360" progId="Equation.DSMT4">
                  <p:embed/>
                </p:oleObj>
              </mc:Choice>
              <mc:Fallback>
                <p:oleObj name="Equation" r:id="rId12" imgW="901440" imgH="2793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996" y="3893300"/>
                        <a:ext cx="1347787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/>
        </p:nvGraphicFramePr>
        <p:xfrm>
          <a:off x="4050058" y="4365625"/>
          <a:ext cx="138588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5" name="Equation" r:id="rId14" imgW="927000" imgH="419040" progId="Equation.DSMT4">
                  <p:embed/>
                </p:oleObj>
              </mc:Choice>
              <mc:Fallback>
                <p:oleObj name="Equation" r:id="rId14" imgW="927000" imgH="419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058" y="4365625"/>
                        <a:ext cx="1385888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kstSylinder 12"/>
          <p:cNvSpPr txBox="1"/>
          <p:nvPr/>
        </p:nvSpPr>
        <p:spPr>
          <a:xfrm>
            <a:off x="5880518" y="4037117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             og B er konstant over integrasjonskurva</a:t>
            </a:r>
            <a:endParaRPr lang="nb-NO" dirty="0"/>
          </a:p>
        </p:txBody>
      </p:sp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6041680" y="4043431"/>
          <a:ext cx="5715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6" name="Equation" r:id="rId16" imgW="406080" imgH="241200" progId="Equation.DSMT4">
                  <p:embed/>
                </p:oleObj>
              </mc:Choice>
              <mc:Fallback>
                <p:oleObj name="Equation" r:id="rId16" imgW="406080" imgH="2412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1680" y="4043431"/>
                        <a:ext cx="571500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166821"/>
              </p:ext>
            </p:extLst>
          </p:nvPr>
        </p:nvGraphicFramePr>
        <p:xfrm>
          <a:off x="5408613" y="4995863"/>
          <a:ext cx="22558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67" name="Equation" r:id="rId18" imgW="1511280" imgH="457200" progId="Equation.DSMT4">
                  <p:embed/>
                </p:oleObj>
              </mc:Choice>
              <mc:Fallback>
                <p:oleObj name="Equation" r:id="rId18" imgW="1511280" imgH="4572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8613" y="4995863"/>
                        <a:ext cx="225583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lassholder for lysbilde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18</a:t>
            </a:fld>
            <a:endParaRPr lang="nb-NO"/>
          </a:p>
        </p:txBody>
      </p:sp>
      <p:sp>
        <p:nvSpPr>
          <p:cNvPr id="15" name="Plassholder for bunntekst 1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36877" name="Picture 1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01996" y="853337"/>
            <a:ext cx="34385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Rett pil 19"/>
          <p:cNvCxnSpPr/>
          <p:nvPr/>
        </p:nvCxnSpPr>
        <p:spPr>
          <a:xfrm>
            <a:off x="1763688" y="2132856"/>
            <a:ext cx="360040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Sylinder 1"/>
          <p:cNvSpPr txBox="1"/>
          <p:nvPr/>
        </p:nvSpPr>
        <p:spPr>
          <a:xfrm>
            <a:off x="6876256" y="60212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konstant</a:t>
            </a:r>
            <a:endParaRPr lang="nb-NO" dirty="0"/>
          </a:p>
        </p:txBody>
      </p:sp>
      <p:cxnSp>
        <p:nvCxnSpPr>
          <p:cNvPr id="8" name="Rett pil 7"/>
          <p:cNvCxnSpPr/>
          <p:nvPr/>
        </p:nvCxnSpPr>
        <p:spPr>
          <a:xfrm flipV="1">
            <a:off x="7092280" y="566124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635896" y="332656"/>
            <a:ext cx="5256584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b="1" i="1" dirty="0" smtClean="0"/>
              <a:t>r</a:t>
            </a:r>
            <a:r>
              <a:rPr lang="nb-NO" sz="2000" b="1" dirty="0" smtClean="0"/>
              <a:t> &gt; </a:t>
            </a:r>
            <a:r>
              <a:rPr lang="nb-NO" sz="2000" b="1" i="1" dirty="0" smtClean="0"/>
              <a:t>R:</a:t>
            </a:r>
          </a:p>
          <a:p>
            <a:pPr>
              <a:buNone/>
            </a:pPr>
            <a:r>
              <a:rPr lang="nb-NO" sz="2000" dirty="0" smtClean="0"/>
              <a:t>Vi legger en integrasjonssløyfe mot klokka og </a:t>
            </a:r>
          </a:p>
          <a:p>
            <a:pPr>
              <a:buNone/>
            </a:pPr>
            <a:r>
              <a:rPr lang="nb-NO" sz="2000" dirty="0" smtClean="0"/>
              <a:t>som en sirkel med sentrum i sylinderens akse, se </a:t>
            </a:r>
          </a:p>
          <a:p>
            <a:pPr>
              <a:buNone/>
            </a:pPr>
            <a:r>
              <a:rPr lang="nb-NO" sz="2000" dirty="0" smtClean="0"/>
              <a:t>figur. Strømmen regnes også nå positiv.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Strøm innenfor integrasjonssløyfa er</a:t>
            </a:r>
            <a:r>
              <a:rPr lang="nb-NO" sz="2000" i="1" dirty="0" smtClean="0"/>
              <a:t> I</a:t>
            </a:r>
            <a:r>
              <a:rPr lang="nb-NO" sz="2000" dirty="0" smtClean="0"/>
              <a:t>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    </a:t>
            </a:r>
          </a:p>
          <a:p>
            <a:pPr>
              <a:buNone/>
            </a:pPr>
            <a:endParaRPr lang="nb-NO" sz="2000" dirty="0" smtClean="0"/>
          </a:p>
        </p:txBody>
      </p:sp>
      <p:sp>
        <p:nvSpPr>
          <p:cNvPr id="4" name="TekstSylinder 3"/>
          <p:cNvSpPr txBox="1"/>
          <p:nvPr/>
        </p:nvSpPr>
        <p:spPr>
          <a:xfrm>
            <a:off x="862669" y="4077072"/>
            <a:ext cx="1656184" cy="11695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u="sng" dirty="0" smtClean="0"/>
          </a:p>
          <a:p>
            <a:r>
              <a:rPr lang="nb-NO" b="1" dirty="0" smtClean="0"/>
              <a:t>Amperes lov: </a:t>
            </a:r>
            <a:r>
              <a:rPr lang="nb-NO" dirty="0" smtClean="0"/>
              <a:t>                           	</a:t>
            </a:r>
          </a:p>
          <a:p>
            <a:endParaRPr lang="nb-NO" dirty="0" smtClean="0"/>
          </a:p>
          <a:p>
            <a:endParaRPr lang="nb-NO" sz="800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966929" y="4668519"/>
          <a:ext cx="1347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" name="Equation" r:id="rId4" imgW="901440" imgH="279360" progId="Equation.DSMT4">
                  <p:embed/>
                </p:oleObj>
              </mc:Choice>
              <mc:Fallback>
                <p:oleObj name="Equation" r:id="rId4" imgW="90144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929" y="4668519"/>
                        <a:ext cx="1347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7"/>
          <p:cNvGraphicFramePr>
            <a:graphicFrameLocks noChangeAspect="1"/>
          </p:cNvGraphicFramePr>
          <p:nvPr/>
        </p:nvGraphicFramePr>
        <p:xfrm>
          <a:off x="4179888" y="3587227"/>
          <a:ext cx="12890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8" name="Equation" r:id="rId6" imgW="863280" imgH="228600" progId="Equation.DSMT4">
                  <p:embed/>
                </p:oleObj>
              </mc:Choice>
              <mc:Fallback>
                <p:oleObj name="Equation" r:id="rId6" imgW="863280" imgH="2286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9888" y="3587227"/>
                        <a:ext cx="12890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4008996" y="2426295"/>
          <a:ext cx="13477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9" name="Equation" r:id="rId8" imgW="901440" imgH="279360" progId="Equation.DSMT4">
                  <p:embed/>
                </p:oleObj>
              </mc:Choice>
              <mc:Fallback>
                <p:oleObj name="Equation" r:id="rId8" imgW="901440" imgH="2793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8996" y="2426295"/>
                        <a:ext cx="1347787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/>
        </p:nvGraphicFramePr>
        <p:xfrm>
          <a:off x="4184650" y="3085125"/>
          <a:ext cx="11763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0" name="Equation" r:id="rId10" imgW="787320" imgH="279360" progId="Equation.DSMT4">
                  <p:embed/>
                </p:oleObj>
              </mc:Choice>
              <mc:Fallback>
                <p:oleObj name="Equation" r:id="rId10" imgW="787320" imgH="27936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4650" y="3085125"/>
                        <a:ext cx="117633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kstSylinder 12"/>
          <p:cNvSpPr txBox="1"/>
          <p:nvPr/>
        </p:nvSpPr>
        <p:spPr>
          <a:xfrm>
            <a:off x="5880518" y="2553686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             og B er konstant over integrasjonskurva</a:t>
            </a:r>
            <a:endParaRPr lang="nb-NO" dirty="0"/>
          </a:p>
        </p:txBody>
      </p:sp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6008430" y="2559374"/>
          <a:ext cx="5715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1" name="Equation" r:id="rId12" imgW="406080" imgH="241200" progId="Equation.DSMT4">
                  <p:embed/>
                </p:oleObj>
              </mc:Choice>
              <mc:Fallback>
                <p:oleObj name="Equation" r:id="rId12" imgW="406080" imgH="241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430" y="2559374"/>
                        <a:ext cx="571500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5" name="Object 11"/>
          <p:cNvGraphicFramePr>
            <a:graphicFrameLocks noChangeAspect="1"/>
          </p:cNvGraphicFramePr>
          <p:nvPr/>
        </p:nvGraphicFramePr>
        <p:xfrm>
          <a:off x="4248082" y="3998172"/>
          <a:ext cx="11366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2" name="Equation" r:id="rId14" imgW="761760" imgH="469800" progId="Equation.DSMT4">
                  <p:embed/>
                </p:oleObj>
              </mc:Choice>
              <mc:Fallback>
                <p:oleObj name="Equation" r:id="rId14" imgW="761760" imgH="4698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082" y="3998172"/>
                        <a:ext cx="11366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kstSylinder 13"/>
          <p:cNvSpPr txBox="1"/>
          <p:nvPr/>
        </p:nvSpPr>
        <p:spPr>
          <a:xfrm>
            <a:off x="5989847" y="419198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Som for en lang rett leder.</a:t>
            </a:r>
            <a:endParaRPr lang="nb-NO" dirty="0"/>
          </a:p>
        </p:txBody>
      </p:sp>
      <p:sp>
        <p:nvSpPr>
          <p:cNvPr id="15" name="Plassholder for lysbildenumm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19</a:t>
            </a:fld>
            <a:endParaRPr lang="nb-NO"/>
          </a:p>
        </p:txBody>
      </p:sp>
      <p:sp>
        <p:nvSpPr>
          <p:cNvPr id="16" name="Plassholder for bunntekst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smtClean="0"/>
              <a:t>FY6017 Elektromagnetisme 2016  Revidert etter J. Grip 2012</a:t>
            </a:r>
            <a:endParaRPr lang="nb-NO"/>
          </a:p>
        </p:txBody>
      </p:sp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2887" y="888733"/>
            <a:ext cx="34194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Rett pil 16"/>
          <p:cNvCxnSpPr/>
          <p:nvPr/>
        </p:nvCxnSpPr>
        <p:spPr>
          <a:xfrm>
            <a:off x="1763688" y="2132856"/>
            <a:ext cx="360040" cy="2160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23528" y="548680"/>
            <a:ext cx="5078132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Til nå har bestemt magnetfeltet ved å </a:t>
            </a:r>
          </a:p>
          <a:p>
            <a:pPr>
              <a:buNone/>
            </a:pPr>
            <a:r>
              <a:rPr lang="nb-NO" sz="2000" dirty="0" smtClean="0"/>
              <a:t>finne      -bidrag fra et lederelement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og summert disse til å bli det totale</a:t>
            </a:r>
          </a:p>
          <a:p>
            <a:pPr>
              <a:buNone/>
            </a:pPr>
            <a:r>
              <a:rPr lang="nb-NO" sz="2000" dirty="0"/>
              <a:t>m</a:t>
            </a:r>
            <a:r>
              <a:rPr lang="nb-NO" sz="2000" dirty="0" smtClean="0"/>
              <a:t>agnetfeltet fra en strømsløyfe: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800" dirty="0"/>
          </a:p>
          <a:p>
            <a:pPr>
              <a:buNone/>
            </a:pPr>
            <a:r>
              <a:rPr lang="nb-NO" sz="1800" dirty="0" smtClean="0"/>
              <a:t>(På tilsvarende måte som for elektrisk felt i starten)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Vi har Gauss lov for magnetisme: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1800" dirty="0" smtClean="0"/>
              <a:t>Kan vi bruke denne på tilsvarende måte som vi gjorde for elektriske felt?</a:t>
            </a:r>
            <a:endParaRPr lang="nb-NO" sz="1800" dirty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478914"/>
              </p:ext>
            </p:extLst>
          </p:nvPr>
        </p:nvGraphicFramePr>
        <p:xfrm>
          <a:off x="1187624" y="1377205"/>
          <a:ext cx="15446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1" name="Equation" r:id="rId4" imgW="1028520" imgH="431640" progId="Equation.DSMT4">
                  <p:embed/>
                </p:oleObj>
              </mc:Choice>
              <mc:Fallback>
                <p:oleObj name="Equation" r:id="rId4" imgW="102852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377205"/>
                        <a:ext cx="1544638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908402"/>
              </p:ext>
            </p:extLst>
          </p:nvPr>
        </p:nvGraphicFramePr>
        <p:xfrm>
          <a:off x="1187624" y="3267528"/>
          <a:ext cx="15636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Equation" r:id="rId6" imgW="1041120" imgH="431640" progId="Equation.DSMT4">
                  <p:embed/>
                </p:oleObj>
              </mc:Choice>
              <mc:Fallback>
                <p:oleObj name="Equation" r:id="rId6" imgW="1041120" imgH="431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267528"/>
                        <a:ext cx="156368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5727" y="458433"/>
            <a:ext cx="3475087" cy="313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1255181"/>
              </p:ext>
            </p:extLst>
          </p:nvPr>
        </p:nvGraphicFramePr>
        <p:xfrm>
          <a:off x="1259632" y="5229200"/>
          <a:ext cx="156845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" name="Equation" r:id="rId9" imgW="1041120" imgH="279360" progId="Equation.DSMT4">
                  <p:embed/>
                </p:oleObj>
              </mc:Choice>
              <mc:Fallback>
                <p:oleObj name="Equation" r:id="rId9" imgW="104112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229200"/>
                        <a:ext cx="1568450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01660" y="3329696"/>
            <a:ext cx="3515115" cy="283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046706"/>
              </p:ext>
            </p:extLst>
          </p:nvPr>
        </p:nvGraphicFramePr>
        <p:xfrm>
          <a:off x="4139952" y="908720"/>
          <a:ext cx="29650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" name="Equation" r:id="rId12" imgW="177480" imgH="215640" progId="Equation.DSMT4">
                  <p:embed/>
                </p:oleObj>
              </mc:Choice>
              <mc:Fallback>
                <p:oleObj name="Equation" r:id="rId12" imgW="1774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908720"/>
                        <a:ext cx="296504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</a:t>
            </a:fld>
            <a:endParaRPr lang="nb-NO"/>
          </a:p>
        </p:txBody>
      </p:sp>
      <p:sp>
        <p:nvSpPr>
          <p:cNvPr id="12" name="Plassholder for bunntekst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782684"/>
              </p:ext>
            </p:extLst>
          </p:nvPr>
        </p:nvGraphicFramePr>
        <p:xfrm>
          <a:off x="971600" y="908720"/>
          <a:ext cx="38254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5" name="Equation" r:id="rId14" imgW="215640" imgH="203040" progId="Equation.DSMT4">
                  <p:embed/>
                </p:oleObj>
              </mc:Choice>
              <mc:Fallback>
                <p:oleObj name="Equation" r:id="rId14" imgW="215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71600" y="908720"/>
                        <a:ext cx="38254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011" y="846651"/>
            <a:ext cx="6358478" cy="437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836712"/>
            <a:ext cx="6422306" cy="441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ktangel 7"/>
          <p:cNvSpPr/>
          <p:nvPr/>
        </p:nvSpPr>
        <p:spPr>
          <a:xfrm>
            <a:off x="1403648" y="1124744"/>
            <a:ext cx="86409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Rektangel 8"/>
          <p:cNvSpPr/>
          <p:nvPr/>
        </p:nvSpPr>
        <p:spPr>
          <a:xfrm>
            <a:off x="4788024" y="2276872"/>
            <a:ext cx="136815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21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273851"/>
              </p:ext>
            </p:extLst>
          </p:nvPr>
        </p:nvGraphicFramePr>
        <p:xfrm>
          <a:off x="5018874" y="2469215"/>
          <a:ext cx="1079654" cy="74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9" name="Equation" r:id="rId5" imgW="571320" imgH="393480" progId="Equation.DSMT4">
                  <p:embed/>
                </p:oleObj>
              </mc:Choice>
              <mc:Fallback>
                <p:oleObj name="Equation" r:id="rId5" imgW="571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8874" y="2469215"/>
                        <a:ext cx="1079654" cy="743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Om å bruke Amperes lov</a:t>
            </a:r>
          </a:p>
          <a:p>
            <a:pPr>
              <a:buNone/>
            </a:pPr>
            <a:endParaRPr lang="nb-NO" sz="1000" dirty="0" smtClean="0"/>
          </a:p>
          <a:p>
            <a:r>
              <a:rPr lang="nb-NO" sz="2000" dirty="0" smtClean="0"/>
              <a:t>Brukes vanligvis til å finne magnetfeltet.</a:t>
            </a:r>
          </a:p>
          <a:p>
            <a:r>
              <a:rPr lang="nb-NO" sz="2000" dirty="0" smtClean="0"/>
              <a:t>Tegn en god figur og tegn inn retningen(e) til magnetfeltet.</a:t>
            </a:r>
          </a:p>
          <a:p>
            <a:r>
              <a:rPr lang="nb-NO" sz="2000" dirty="0" smtClean="0"/>
              <a:t>Se etter symmetrien i problemet.</a:t>
            </a:r>
          </a:p>
          <a:p>
            <a:r>
              <a:rPr lang="nb-NO" sz="2000" dirty="0" smtClean="0"/>
              <a:t>Integralet er et linjeintegral over ei lukket sløyfe.</a:t>
            </a:r>
          </a:p>
          <a:p>
            <a:r>
              <a:rPr lang="nb-NO" sz="2000" dirty="0" smtClean="0"/>
              <a:t>Velg ei fornuftig integrasjonssløyfe og tegn den inn på figuren.</a:t>
            </a:r>
          </a:p>
          <a:p>
            <a:pPr>
              <a:buNone/>
            </a:pPr>
            <a:r>
              <a:rPr lang="nb-NO" sz="2000" dirty="0" smtClean="0"/>
              <a:t>                     og              gir enkle løsninger.  </a:t>
            </a:r>
          </a:p>
          <a:p>
            <a:r>
              <a:rPr lang="nb-NO" sz="2000" dirty="0" smtClean="0"/>
              <a:t>Bestem fortegnet på strømmene som omsluttes av integrasjonssløyfa.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 lvl="1">
              <a:buNone/>
            </a:pPr>
            <a:endParaRPr lang="nb-NO" sz="1600" dirty="0"/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1098363" y="2949842"/>
          <a:ext cx="5715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5" name="Equation" r:id="rId4" imgW="406080" imgH="241200" progId="Equation.DSMT4">
                  <p:embed/>
                </p:oleObj>
              </mc:Choice>
              <mc:Fallback>
                <p:oleObj name="Equation" r:id="rId4" imgW="4060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363" y="2949842"/>
                        <a:ext cx="571500" cy="33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2117736" y="2952735"/>
          <a:ext cx="642937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6" name="Equation" r:id="rId6" imgW="457200" imgH="215640" progId="Equation.DSMT4">
                  <p:embed/>
                </p:oleObj>
              </mc:Choice>
              <mc:Fallback>
                <p:oleObj name="Equation" r:id="rId6" imgW="45720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736" y="2952735"/>
                        <a:ext cx="642937" cy="30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3774758" y="543411"/>
          <a:ext cx="1347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7" name="Equation" r:id="rId8" imgW="901440" imgH="279360" progId="Equation.DSMT4">
                  <p:embed/>
                </p:oleObj>
              </mc:Choice>
              <mc:Fallback>
                <p:oleObj name="Equation" r:id="rId8" imgW="901440" imgH="2793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4758" y="543411"/>
                        <a:ext cx="134778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22</a:t>
            </a:fld>
            <a:endParaRPr lang="nb-NO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51520" y="339512"/>
            <a:ext cx="8568952" cy="22253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b-NO" sz="2000" dirty="0" smtClean="0"/>
              <a:t>Spolen: </a:t>
            </a:r>
          </a:p>
          <a:p>
            <a:r>
              <a:rPr lang="nb-NO" sz="2000" dirty="0" smtClean="0"/>
              <a:t>Mange strømsløyfer  surret tett sammen </a:t>
            </a:r>
          </a:p>
          <a:p>
            <a:r>
              <a:rPr lang="nb-NO" sz="2000" dirty="0" smtClean="0"/>
              <a:t>Magnetfeltet er tilnærmet homogent over tverrsnittet midt i spolen</a:t>
            </a:r>
          </a:p>
          <a:p>
            <a:r>
              <a:rPr lang="nb-NO" sz="2000" dirty="0" smtClean="0"/>
              <a:t>Lang spole med liten diameter gir tilnærmet ikke felt på utsiden midt på spolen  </a:t>
            </a:r>
          </a:p>
          <a:p>
            <a:pPr marL="355600" indent="0">
              <a:buNone/>
            </a:pPr>
            <a:r>
              <a:rPr lang="nb-NO" sz="1600" dirty="0" smtClean="0"/>
              <a:t>(Ikke opplagt, men se her for argumentasjon: </a:t>
            </a:r>
            <a:r>
              <a:rPr lang="nb-NO" sz="1600" dirty="0" smtClean="0">
                <a:hlinkClick r:id="rId3"/>
              </a:rPr>
              <a:t>http://video.adm.ntnu.no/pres/5138af66263ee</a:t>
            </a:r>
            <a:r>
              <a:rPr lang="nb-NO" sz="1600" dirty="0" smtClean="0"/>
              <a:t>)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708920"/>
            <a:ext cx="5133116" cy="341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47484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Vi har en lang sirkuler spole med </a:t>
            </a:r>
            <a:r>
              <a:rPr lang="nb-NO" sz="2000" i="1" dirty="0" smtClean="0"/>
              <a:t>n</a:t>
            </a:r>
          </a:p>
          <a:p>
            <a:pPr>
              <a:buNone/>
            </a:pPr>
            <a:r>
              <a:rPr lang="nb-NO" sz="2000" dirty="0" smtClean="0"/>
              <a:t>vindinger per lengdeenhet. Gjennom </a:t>
            </a:r>
          </a:p>
          <a:p>
            <a:pPr>
              <a:buNone/>
            </a:pPr>
            <a:r>
              <a:rPr lang="nb-NO" sz="2000" dirty="0" smtClean="0"/>
              <a:t>spolen går det en strøm </a:t>
            </a:r>
            <a:r>
              <a:rPr lang="nb-NO" sz="2000" i="1" dirty="0" smtClean="0"/>
              <a:t>I</a:t>
            </a:r>
            <a:r>
              <a:rPr lang="nb-NO" sz="2000" dirty="0" smtClean="0"/>
              <a:t>. Bruk Amperes</a:t>
            </a:r>
          </a:p>
          <a:p>
            <a:pPr>
              <a:buNone/>
            </a:pPr>
            <a:r>
              <a:rPr lang="nb-NO" sz="2000" dirty="0" smtClean="0"/>
              <a:t>lov til å finne magnetfeltet nær sentrum </a:t>
            </a:r>
          </a:p>
          <a:p>
            <a:pPr>
              <a:buNone/>
            </a:pPr>
            <a:r>
              <a:rPr lang="nb-NO" sz="2000" dirty="0" smtClean="0"/>
              <a:t>av spolen.</a:t>
            </a:r>
            <a:endParaRPr lang="nb-NO" sz="2000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052736"/>
            <a:ext cx="3160764" cy="136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404664"/>
            <a:ext cx="4546848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Løsning</a:t>
            </a:r>
          </a:p>
          <a:p>
            <a:pPr>
              <a:buNone/>
            </a:pPr>
            <a:r>
              <a:rPr lang="nb-NO" sz="2000" dirty="0" smtClean="0"/>
              <a:t>Vi velger først en integrasjonskurve </a:t>
            </a:r>
          </a:p>
          <a:p>
            <a:pPr>
              <a:buNone/>
            </a:pPr>
            <a:r>
              <a:rPr lang="nb-NO" sz="2000" dirty="0" smtClean="0"/>
              <a:t>som vist på figuren – i 4 deler.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Amperes lov: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Kun det første leddet bidrar og vi får: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Samtidig er		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dirty="0" smtClean="0"/>
              <a:t>Sammen gir dette at magnetfeltet inne i</a:t>
            </a:r>
          </a:p>
          <a:p>
            <a:pPr>
              <a:buNone/>
            </a:pPr>
            <a:r>
              <a:rPr lang="nb-NO" sz="2000" dirty="0" smtClean="0"/>
              <a:t>spolen er gitt ved</a:t>
            </a:r>
          </a:p>
        </p:txBody>
      </p:sp>
      <p:graphicFrame>
        <p:nvGraphicFramePr>
          <p:cNvPr id="50177" name="Object 1"/>
          <p:cNvGraphicFramePr>
            <a:graphicFrameLocks noChangeAspect="1"/>
          </p:cNvGraphicFramePr>
          <p:nvPr/>
        </p:nvGraphicFramePr>
        <p:xfrm>
          <a:off x="2007008" y="1673512"/>
          <a:ext cx="13477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1" name="Equation" r:id="rId4" imgW="901440" imgH="279360" progId="Equation.DSMT4">
                  <p:embed/>
                </p:oleObj>
              </mc:Choice>
              <mc:Fallback>
                <p:oleObj name="Equation" r:id="rId4" imgW="90144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7008" y="1673512"/>
                        <a:ext cx="1347787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Sylinder 4"/>
          <p:cNvSpPr txBox="1"/>
          <p:nvPr/>
        </p:nvSpPr>
        <p:spPr>
          <a:xfrm>
            <a:off x="5144434" y="3238509"/>
            <a:ext cx="38164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nb-NO" sz="800" dirty="0" smtClean="0"/>
          </a:p>
          <a:p>
            <a:pPr>
              <a:buFontTx/>
              <a:buChar char="-"/>
            </a:pPr>
            <a:r>
              <a:rPr lang="nb-NO" dirty="0" smtClean="0"/>
              <a:t> Integrasjonskurva har lengden </a:t>
            </a:r>
            <a:r>
              <a:rPr lang="nb-NO" i="1" dirty="0" smtClean="0"/>
              <a:t>L</a:t>
            </a:r>
            <a:r>
              <a:rPr lang="nb-NO" dirty="0" smtClean="0"/>
              <a:t> inne </a:t>
            </a:r>
          </a:p>
          <a:p>
            <a:r>
              <a:rPr lang="nb-NO" dirty="0" smtClean="0"/>
              <a:t>   i spolen.</a:t>
            </a:r>
          </a:p>
          <a:p>
            <a:endParaRPr lang="nb-NO" sz="800" dirty="0" smtClean="0"/>
          </a:p>
          <a:p>
            <a:r>
              <a:rPr lang="nb-NO" dirty="0" smtClean="0"/>
              <a:t> -            er antall vindinger som</a:t>
            </a:r>
          </a:p>
          <a:p>
            <a:r>
              <a:rPr lang="nb-NO" dirty="0" smtClean="0"/>
              <a:t>    omsluttes av integrasjonskurva.</a:t>
            </a:r>
            <a:endParaRPr lang="nb-NO" dirty="0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600075" y="2273300"/>
          <a:ext cx="411797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2" name="Equation" r:id="rId6" imgW="2730240" imgH="469800" progId="Equation.DSMT4">
                  <p:embed/>
                </p:oleObj>
              </mc:Choice>
              <mc:Fallback>
                <p:oleObj name="Equation" r:id="rId6" imgW="2730240" imgH="4698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2273300"/>
                        <a:ext cx="4117975" cy="7080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596900" y="3037196"/>
          <a:ext cx="9747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3" name="Equation" r:id="rId8" imgW="647640" imgH="431640" progId="Equation.DSMT4">
                  <p:embed/>
                </p:oleObj>
              </mc:Choice>
              <mc:Fallback>
                <p:oleObj name="Equation" r:id="rId8" imgW="647640" imgH="431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3037196"/>
                        <a:ext cx="974725" cy="647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1763427" y="3134982"/>
          <a:ext cx="6889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4" name="Equation" r:id="rId10" imgW="457200" imgH="215640" progId="Equation.DSMT4">
                  <p:embed/>
                </p:oleObj>
              </mc:Choice>
              <mc:Fallback>
                <p:oleObj name="Equation" r:id="rId10" imgW="45720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427" y="3134982"/>
                        <a:ext cx="688975" cy="3238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4030809" y="3134982"/>
          <a:ext cx="6889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5" name="Equation" r:id="rId12" imgW="457200" imgH="215640" progId="Equation.DSMT4">
                  <p:embed/>
                </p:oleObj>
              </mc:Choice>
              <mc:Fallback>
                <p:oleObj name="Equation" r:id="rId12" imgW="457200" imgH="215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0809" y="3134982"/>
                        <a:ext cx="688975" cy="3238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2948958" y="3136283"/>
          <a:ext cx="573088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6" name="Equation" r:id="rId13" imgW="380880" imgH="177480" progId="Equation.DSMT4">
                  <p:embed/>
                </p:oleObj>
              </mc:Choice>
              <mc:Fallback>
                <p:oleObj name="Equation" r:id="rId13" imgW="38088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8958" y="3136283"/>
                        <a:ext cx="573088" cy="266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/>
        </p:nvGraphicFramePr>
        <p:xfrm>
          <a:off x="571238" y="4273550"/>
          <a:ext cx="1412875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7" name="Equation" r:id="rId15" imgW="939600" imgH="469800" progId="Equation.DSMT4">
                  <p:embed/>
                </p:oleObj>
              </mc:Choice>
              <mc:Fallback>
                <p:oleObj name="Equation" r:id="rId15" imgW="939600" imgH="4698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238" y="4273550"/>
                        <a:ext cx="1412875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554512"/>
              </p:ext>
            </p:extLst>
          </p:nvPr>
        </p:nvGraphicFramePr>
        <p:xfrm>
          <a:off x="5436096" y="4077072"/>
          <a:ext cx="45561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8" name="Equation" r:id="rId17" imgW="304560" imgH="177480" progId="Equation.DSMT4">
                  <p:embed/>
                </p:oleObj>
              </mc:Choice>
              <mc:Fallback>
                <p:oleObj name="Equation" r:id="rId17" imgW="30456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077072"/>
                        <a:ext cx="455612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791889"/>
              </p:ext>
            </p:extLst>
          </p:nvPr>
        </p:nvGraphicFramePr>
        <p:xfrm>
          <a:off x="4905345" y="5589240"/>
          <a:ext cx="141353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29" name="Equation" r:id="rId19" imgW="609480" imgH="279360" progId="Equation.DSMT4">
                  <p:embed/>
                </p:oleObj>
              </mc:Choice>
              <mc:Fallback>
                <p:oleObj name="Equation" r:id="rId19" imgW="609480" imgH="27936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345" y="5589240"/>
                        <a:ext cx="1413532" cy="64807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lassholder for lysbilde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25</a:t>
            </a:fld>
            <a:endParaRPr lang="nb-NO"/>
          </a:p>
        </p:txBody>
      </p:sp>
      <p:sp>
        <p:nvSpPr>
          <p:cNvPr id="17" name="Plassholder for bunntekst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932040" y="260648"/>
            <a:ext cx="40481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9645" name="Object 13"/>
          <p:cNvGraphicFramePr>
            <a:graphicFrameLocks noChangeAspect="1"/>
          </p:cNvGraphicFramePr>
          <p:nvPr/>
        </p:nvGraphicFramePr>
        <p:xfrm>
          <a:off x="2206163" y="4464753"/>
          <a:ext cx="5334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30" name="Equation" r:id="rId22" imgW="355320" imgH="164880" progId="Equation.DSMT4">
                  <p:embed/>
                </p:oleObj>
              </mc:Choice>
              <mc:Fallback>
                <p:oleObj name="Equation" r:id="rId22" imgW="355320" imgH="1648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163" y="4464753"/>
                        <a:ext cx="53340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987503"/>
              </p:ext>
            </p:extLst>
          </p:nvPr>
        </p:nvGraphicFramePr>
        <p:xfrm>
          <a:off x="3203848" y="5028159"/>
          <a:ext cx="817562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31" name="Equation" r:id="rId24" imgW="545863" imgH="228501" progId="Equation.DSMT4">
                  <p:embed/>
                </p:oleObj>
              </mc:Choice>
              <mc:Fallback>
                <p:oleObj name="Equation" r:id="rId24" imgW="545863" imgH="228501" progId="Equation.DSMT4">
                  <p:embed/>
                  <p:pic>
                    <p:nvPicPr>
                      <p:cNvPr id="0" name="Objek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028159"/>
                        <a:ext cx="817562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813187"/>
              </p:ext>
            </p:extLst>
          </p:nvPr>
        </p:nvGraphicFramePr>
        <p:xfrm>
          <a:off x="1763688" y="4954116"/>
          <a:ext cx="13477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932" name="Equation" r:id="rId26" imgW="901309" imgH="279279" progId="Equation.DSMT4">
                  <p:embed/>
                </p:oleObj>
              </mc:Choice>
              <mc:Fallback>
                <p:oleObj name="Equation" r:id="rId26" imgW="901309" imgH="27927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954116"/>
                        <a:ext cx="13477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6956101" y="5229200"/>
            <a:ext cx="2024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>
                <a:solidFill>
                  <a:srgbClr val="FF0000"/>
                </a:solidFill>
              </a:rPr>
              <a:t>Hvordan vet vi at B-feltet er tilnærmet konstant inne i spolen?</a:t>
            </a:r>
            <a:endParaRPr lang="nb-NO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3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827584" y="908720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Gauss lov for elektriske felt  </a:t>
            </a:r>
            <a:r>
              <a:rPr lang="nb-NO" sz="2000" dirty="0" smtClean="0"/>
              <a:t>gjorde det mulig å </a:t>
            </a:r>
            <a:r>
              <a:rPr lang="nb-NO" sz="2000" dirty="0" smtClean="0"/>
              <a:t>beregne det elektrisk felt ut fra den algebraiske summen av ladninger innenfor en lukket flate,  </a:t>
            </a:r>
            <a:endParaRPr lang="nb-NO" sz="200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423334"/>
              </p:ext>
            </p:extLst>
          </p:nvPr>
        </p:nvGraphicFramePr>
        <p:xfrm>
          <a:off x="1547664" y="1928967"/>
          <a:ext cx="2016597" cy="693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1" name="Equation" r:id="rId3" imgW="1180800" imgH="406080" progId="Equation.DSMT4">
                  <p:embed/>
                </p:oleObj>
              </mc:Choice>
              <mc:Fallback>
                <p:oleObj name="Equation" r:id="rId3" imgW="11808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7664" y="1928967"/>
                        <a:ext cx="2016597" cy="693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Sylinder 8"/>
          <p:cNvSpPr txBox="1"/>
          <p:nvPr/>
        </p:nvSpPr>
        <p:spPr>
          <a:xfrm>
            <a:off x="858565" y="2916232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Men for magnetiske felt vet vi at</a:t>
            </a:r>
            <a:endParaRPr lang="nb-NO" sz="20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077668"/>
              </p:ext>
            </p:extLst>
          </p:nvPr>
        </p:nvGraphicFramePr>
        <p:xfrm>
          <a:off x="1547664" y="3429000"/>
          <a:ext cx="1690891" cy="455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2" name="Equation" r:id="rId5" imgW="990360" imgH="266400" progId="Equation.DSMT4">
                  <p:embed/>
                </p:oleObj>
              </mc:Choice>
              <mc:Fallback>
                <p:oleObj name="Equation" r:id="rId5" imgW="99036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47664" y="3429000"/>
                        <a:ext cx="1690891" cy="455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930573" y="5157192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Amperes lov gir i stedet en sammenheng mellom magnetfeltet </a:t>
            </a:r>
            <a:r>
              <a:rPr lang="nb-NO" sz="2000" i="1" dirty="0" smtClean="0"/>
              <a:t>B </a:t>
            </a:r>
            <a:r>
              <a:rPr lang="nb-NO" sz="2000" dirty="0" smtClean="0"/>
              <a:t>og </a:t>
            </a:r>
            <a:r>
              <a:rPr lang="nb-NO" sz="2000" b="1" dirty="0" smtClean="0"/>
              <a:t>omkretsen</a:t>
            </a:r>
            <a:r>
              <a:rPr lang="nb-NO" sz="2000" dirty="0" smtClean="0"/>
              <a:t> av  den lukkede flata.</a:t>
            </a:r>
            <a:endParaRPr lang="nb-NO" sz="2000" dirty="0"/>
          </a:p>
        </p:txBody>
      </p:sp>
      <p:sp>
        <p:nvSpPr>
          <p:cNvPr id="2" name="TekstSylinder 1"/>
          <p:cNvSpPr txBox="1"/>
          <p:nvPr/>
        </p:nvSpPr>
        <p:spPr>
          <a:xfrm>
            <a:off x="850470" y="4123994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Dermed </a:t>
            </a:r>
            <a:r>
              <a:rPr lang="nb-NO" sz="2000" dirty="0" smtClean="0"/>
              <a:t>ser vi at vi aldri kan finne et uttrykk for magnetfeltet ut fra dette</a:t>
            </a:r>
            <a:r>
              <a:rPr lang="nb-NO" sz="2000" dirty="0" smtClean="0"/>
              <a:t>.</a:t>
            </a: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303179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Dvs. Amperes lov inneholder: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Kjenner magnetfeltet fra en uendelig lang </a:t>
            </a:r>
          </a:p>
          <a:p>
            <a:pPr>
              <a:buNone/>
            </a:pPr>
            <a:r>
              <a:rPr lang="nb-NO" sz="2000" dirty="0" smtClean="0"/>
              <a:t>rett leder: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Feltlinjene er konsentriske sirkler med lederen i sentrum. Ser at for en gitt </a:t>
            </a:r>
          </a:p>
          <a:p>
            <a:pPr>
              <a:buNone/>
            </a:pPr>
            <a:r>
              <a:rPr lang="nb-NO" sz="2000" dirty="0" smtClean="0"/>
              <a:t>radius er </a:t>
            </a:r>
            <a:r>
              <a:rPr lang="nb-NO" sz="2000" i="1" dirty="0" smtClean="0"/>
              <a:t>B </a:t>
            </a:r>
            <a:r>
              <a:rPr lang="nb-NO" sz="2000" dirty="0" smtClean="0"/>
              <a:t>konstant.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Retningen finner en med høyrehåndsregelen.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5043" y="1052736"/>
            <a:ext cx="355218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582047"/>
              </p:ext>
            </p:extLst>
          </p:nvPr>
        </p:nvGraphicFramePr>
        <p:xfrm>
          <a:off x="1691680" y="2924944"/>
          <a:ext cx="1008112" cy="693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Equation" r:id="rId5" imgW="571320" imgH="393480" progId="Equation.DSMT4">
                  <p:embed/>
                </p:oleObj>
              </mc:Choice>
              <mc:Fallback>
                <p:oleObj name="Equation" r:id="rId5" imgW="57132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924944"/>
                        <a:ext cx="1008112" cy="6938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130523"/>
              </p:ext>
            </p:extLst>
          </p:nvPr>
        </p:nvGraphicFramePr>
        <p:xfrm>
          <a:off x="1475656" y="1340768"/>
          <a:ext cx="86409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Equation" r:id="rId7" imgW="457200" imgH="266400" progId="Equation.DSMT4">
                  <p:embed/>
                </p:oleObj>
              </mc:Choice>
              <mc:Fallback>
                <p:oleObj name="Equation" r:id="rId7" imgW="4572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75656" y="1340768"/>
                        <a:ext cx="864096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1597" y="310523"/>
            <a:ext cx="333353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lassholder for innhold 5"/>
          <p:cNvSpPr>
            <a:spLocks noGrp="1"/>
          </p:cNvSpPr>
          <p:nvPr>
            <p:ph idx="1"/>
          </p:nvPr>
        </p:nvSpPr>
        <p:spPr>
          <a:xfrm>
            <a:off x="457200" y="476672"/>
            <a:ext cx="4618856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Hva blir integralet i dette tilfellet?</a:t>
            </a:r>
            <a:endParaRPr lang="nb-NO" sz="2000" dirty="0"/>
          </a:p>
        </p:txBody>
      </p:sp>
      <p:sp>
        <p:nvSpPr>
          <p:cNvPr id="7" name="Ellipse 6"/>
          <p:cNvSpPr/>
          <p:nvPr/>
        </p:nvSpPr>
        <p:spPr>
          <a:xfrm>
            <a:off x="6056786" y="908720"/>
            <a:ext cx="1581742" cy="156429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043608" y="1039964"/>
          <a:ext cx="72707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Equation" r:id="rId5" imgW="482400" imgH="279360" progId="Equation.DSMT4">
                  <p:embed/>
                </p:oleObj>
              </mc:Choice>
              <mc:Fallback>
                <p:oleObj name="Equation" r:id="rId5" imgW="48240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039964"/>
                        <a:ext cx="727075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5</a:t>
            </a:fld>
            <a:endParaRPr lang="nb-NO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innhold 5"/>
          <p:cNvSpPr>
            <a:spLocks noGrp="1"/>
          </p:cNvSpPr>
          <p:nvPr>
            <p:ph idx="1"/>
          </p:nvPr>
        </p:nvSpPr>
        <p:spPr>
          <a:xfrm>
            <a:off x="457200" y="476672"/>
            <a:ext cx="4618856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Hva blir da integralet i dette tilfellet?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I alle punkt på sirkelen er             og </a:t>
            </a:r>
          </a:p>
          <a:p>
            <a:pPr>
              <a:buNone/>
            </a:pPr>
            <a:r>
              <a:rPr lang="nb-NO" sz="2000" dirty="0" smtClean="0"/>
              <a:t>magnetfeltet er konstant rundt hele </a:t>
            </a:r>
          </a:p>
          <a:p>
            <a:pPr>
              <a:buNone/>
            </a:pPr>
            <a:r>
              <a:rPr lang="nb-NO" sz="2000" dirty="0" smtClean="0"/>
              <a:t>integrasjonen.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Vi får: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043608" y="1039964"/>
          <a:ext cx="72707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2" name="Equation" r:id="rId4" imgW="482400" imgH="279360" progId="Equation.DSMT4">
                  <p:embed/>
                </p:oleObj>
              </mc:Choice>
              <mc:Fallback>
                <p:oleObj name="Equation" r:id="rId4" imgW="482400" imgH="279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039964"/>
                        <a:ext cx="727075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8857" y="332656"/>
            <a:ext cx="324805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3208917" y="1598983"/>
          <a:ext cx="611187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3" name="Equation" r:id="rId7" imgW="406080" imgH="241200" progId="Equation.DSMT4">
                  <p:embed/>
                </p:oleObj>
              </mc:Choice>
              <mc:Fallback>
                <p:oleObj name="Equation" r:id="rId7" imgW="40608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917" y="1598983"/>
                        <a:ext cx="611187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83979" y="3333665"/>
          <a:ext cx="227647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4" name="Equation" r:id="rId9" imgW="1511280" imgH="279360" progId="Equation.DSMT4">
                  <p:embed/>
                </p:oleObj>
              </mc:Choice>
              <mc:Fallback>
                <p:oleObj name="Equation" r:id="rId9" imgW="151128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979" y="3333665"/>
                        <a:ext cx="2276475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1289449" y="3806786"/>
          <a:ext cx="106521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5" name="Equation" r:id="rId11" imgW="711000" imgH="406080" progId="Equation.DSMT4">
                  <p:embed/>
                </p:oleObj>
              </mc:Choice>
              <mc:Fallback>
                <p:oleObj name="Equation" r:id="rId11" imgW="711000" imgH="4060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449" y="3806786"/>
                        <a:ext cx="1065212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kstSylinder 9"/>
          <p:cNvSpPr txBox="1"/>
          <p:nvPr/>
        </p:nvSpPr>
        <p:spPr>
          <a:xfrm>
            <a:off x="3183970" y="3338769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nb-NO" dirty="0" smtClean="0"/>
              <a:t>Vi setter inn for magnetfeltet rund en uendelig lang rett leder</a:t>
            </a:r>
            <a:endParaRPr lang="nb-NO" dirty="0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1312586" y="4476750"/>
          <a:ext cx="115887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6" name="Equation" r:id="rId13" imgW="774360" imgH="406080" progId="Equation.DSMT4">
                  <p:embed/>
                </p:oleObj>
              </mc:Choice>
              <mc:Fallback>
                <p:oleObj name="Equation" r:id="rId13" imgW="774360" imgH="4060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586" y="4476750"/>
                        <a:ext cx="1158875" cy="608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kstSylinder 12"/>
          <p:cNvSpPr txBox="1"/>
          <p:nvPr/>
        </p:nvSpPr>
        <p:spPr>
          <a:xfrm>
            <a:off x="3183591" y="4032503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o</a:t>
            </a:r>
            <a:r>
              <a:rPr lang="nb-NO" dirty="0" smtClean="0"/>
              <a:t>g integrerer rundt sirkelen</a:t>
            </a:r>
            <a:endParaRPr lang="nb-NO" dirty="0"/>
          </a:p>
        </p:txBody>
      </p: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609675" y="5178839"/>
          <a:ext cx="130175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7" name="Equation" r:id="rId15" imgW="863280" imgH="279360" progId="Equation.DSMT4">
                  <p:embed/>
                </p:oleObj>
              </mc:Choice>
              <mc:Fallback>
                <p:oleObj name="Equation" r:id="rId15" imgW="863280" imgH="27936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75" y="5178839"/>
                        <a:ext cx="1301750" cy="42068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kstSylinder 14"/>
          <p:cNvSpPr txBox="1"/>
          <p:nvPr/>
        </p:nvSpPr>
        <p:spPr>
          <a:xfrm>
            <a:off x="3223726" y="5214391"/>
            <a:ext cx="44644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Integralet er uavhengig av radien til sirkelen.</a:t>
            </a:r>
            <a:endParaRPr lang="nb-NO" dirty="0"/>
          </a:p>
        </p:txBody>
      </p:sp>
      <p:sp>
        <p:nvSpPr>
          <p:cNvPr id="14" name="Plassholder for lysbilde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6</a:t>
            </a:fld>
            <a:endParaRPr lang="nb-NO"/>
          </a:p>
        </p:txBody>
      </p:sp>
      <p:sp>
        <p:nvSpPr>
          <p:cNvPr id="16" name="Plassholder for bunntekst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4690864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Her er også integrasjonskurva en sirkel med </a:t>
            </a:r>
          </a:p>
          <a:p>
            <a:pPr>
              <a:buNone/>
            </a:pPr>
            <a:r>
              <a:rPr lang="nb-NO" sz="2000" dirty="0" smtClean="0"/>
              <a:t>sentrum i lederen, men nå med klokka og</a:t>
            </a:r>
          </a:p>
          <a:p>
            <a:pPr>
              <a:buNone/>
            </a:pPr>
            <a:r>
              <a:rPr lang="nb-NO" sz="2000" dirty="0" smtClean="0"/>
              <a:t>motsatt rettet feltlinjene: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Vi har: </a:t>
            </a:r>
          </a:p>
          <a:p>
            <a:pPr>
              <a:buNone/>
            </a:pP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Samme resultat, men med motsatt </a:t>
            </a:r>
            <a:r>
              <a:rPr lang="nb-NO" sz="2000" dirty="0" smtClean="0"/>
              <a:t>fortegn for strømmen. Hva betyr det?</a:t>
            </a:r>
            <a:endParaRPr lang="nb-NO" sz="2000" dirty="0" smtClean="0"/>
          </a:p>
          <a:p>
            <a:pPr marL="0" indent="0">
              <a:buNone/>
            </a:pPr>
            <a:r>
              <a:rPr lang="nb-NO" sz="2000" dirty="0" smtClean="0"/>
              <a:t>Vi må definere positiv strømretning og </a:t>
            </a:r>
            <a:r>
              <a:rPr lang="nb-NO" sz="2000" dirty="0" smtClean="0"/>
              <a:t>bruker </a:t>
            </a:r>
            <a:r>
              <a:rPr lang="nb-NO" sz="2000" dirty="0" smtClean="0"/>
              <a:t>høyrehåndsregelen.</a:t>
            </a:r>
          </a:p>
          <a:p>
            <a:pPr marL="0" indent="0">
              <a:buNone/>
            </a:pPr>
            <a:r>
              <a:rPr lang="nb-NO" sz="2000" dirty="0" smtClean="0"/>
              <a:t>Blir </a:t>
            </a:r>
            <a:r>
              <a:rPr lang="nb-NO" sz="2000" dirty="0" smtClean="0"/>
              <a:t>strømmen på figuren til høyre </a:t>
            </a:r>
            <a:r>
              <a:rPr lang="nb-NO" sz="2000" dirty="0" smtClean="0"/>
              <a:t>positiv </a:t>
            </a:r>
            <a:r>
              <a:rPr lang="nb-NO" sz="2000" dirty="0" smtClean="0"/>
              <a:t>eller negativ?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Negativ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415" y="260648"/>
            <a:ext cx="32004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3236703" y="1365460"/>
          <a:ext cx="744538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9" name="Equation" r:id="rId5" imgW="495000" imgH="241200" progId="Equation.DSMT4">
                  <p:embed/>
                </p:oleObj>
              </mc:Choice>
              <mc:Fallback>
                <p:oleObj name="Equation" r:id="rId5" imgW="49500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703" y="1365460"/>
                        <a:ext cx="744538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877303"/>
              </p:ext>
            </p:extLst>
          </p:nvPr>
        </p:nvGraphicFramePr>
        <p:xfrm>
          <a:off x="1547664" y="2068192"/>
          <a:ext cx="2779710" cy="49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0" name="Equation" r:id="rId7" imgW="1562040" imgH="279360" progId="Equation.DSMT4">
                  <p:embed/>
                </p:oleObj>
              </mc:Choice>
              <mc:Fallback>
                <p:oleObj name="Equation" r:id="rId7" imgW="156204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068192"/>
                        <a:ext cx="2779710" cy="4967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7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5148064" y="3617642"/>
            <a:ext cx="338437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Krum fingrene på høyre hånd rundt integrasjonskurva med fingrene i integrasjonsretningen. Tommelen peker da i positiv strømretning.</a:t>
            </a:r>
            <a:endParaRPr lang="nb-NO" dirty="0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772816"/>
            <a:ext cx="972691" cy="102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Rett pil 13"/>
          <p:cNvCxnSpPr/>
          <p:nvPr/>
        </p:nvCxnSpPr>
        <p:spPr>
          <a:xfrm>
            <a:off x="8482565" y="239314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kstSylinder 14"/>
          <p:cNvSpPr txBox="1"/>
          <p:nvPr/>
        </p:nvSpPr>
        <p:spPr>
          <a:xfrm>
            <a:off x="8488073" y="2924944"/>
            <a:ext cx="39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I</a:t>
            </a:r>
            <a:endParaRPr lang="nb-NO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8</a:t>
            </a:fld>
            <a:endParaRPr lang="nb-NO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764704"/>
            <a:ext cx="35899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636912"/>
            <a:ext cx="84866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Rett pil 10"/>
          <p:cNvCxnSpPr/>
          <p:nvPr/>
        </p:nvCxnSpPr>
        <p:spPr>
          <a:xfrm flipV="1">
            <a:off x="5380713" y="1911324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kstSylinder 11"/>
          <p:cNvSpPr txBox="1"/>
          <p:nvPr/>
        </p:nvSpPr>
        <p:spPr>
          <a:xfrm>
            <a:off x="5508104" y="19795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 smtClean="0"/>
              <a:t>I</a:t>
            </a:r>
            <a:endParaRPr lang="nb-NO" i="1" dirty="0"/>
          </a:p>
        </p:txBody>
      </p:sp>
      <p:sp>
        <p:nvSpPr>
          <p:cNvPr id="13" name="TekstSylinder 12"/>
          <p:cNvSpPr txBox="1"/>
          <p:nvPr/>
        </p:nvSpPr>
        <p:spPr>
          <a:xfrm>
            <a:off x="6228184" y="141277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Positiv strømretning</a:t>
            </a:r>
            <a:endParaRPr lang="nb-NO" dirty="0"/>
          </a:p>
        </p:txBody>
      </p:sp>
      <p:sp>
        <p:nvSpPr>
          <p:cNvPr id="15" name="Rektangel 14"/>
          <p:cNvSpPr/>
          <p:nvPr/>
        </p:nvSpPr>
        <p:spPr>
          <a:xfrm>
            <a:off x="816467" y="4581128"/>
            <a:ext cx="741682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nb-NO" sz="2000" dirty="0" smtClean="0"/>
              <a:t>Når integrasjonskurva er i samme retning som feltlinjene fra lederen, </a:t>
            </a:r>
          </a:p>
          <a:p>
            <a:pPr>
              <a:buNone/>
            </a:pPr>
            <a:r>
              <a:rPr lang="nb-NO" sz="2000" dirty="0" smtClean="0"/>
              <a:t>regnes strømmen som positiv.</a:t>
            </a:r>
            <a:endParaRPr lang="nb-NO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83488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Den samme strømmen ut av planet, men nå </a:t>
            </a:r>
          </a:p>
          <a:p>
            <a:pPr>
              <a:buNone/>
            </a:pPr>
            <a:r>
              <a:rPr lang="nb-NO" sz="2000" dirty="0" smtClean="0"/>
              <a:t>har vi laget ei integrasjonssløyfe som ikke </a:t>
            </a:r>
          </a:p>
          <a:p>
            <a:pPr>
              <a:buNone/>
            </a:pPr>
            <a:r>
              <a:rPr lang="nb-NO" sz="2000" dirty="0" smtClean="0"/>
              <a:t>omslutter strømmen. </a:t>
            </a:r>
          </a:p>
          <a:p>
            <a:pPr>
              <a:buNone/>
            </a:pPr>
            <a:r>
              <a:rPr lang="nb-NO" sz="2000" dirty="0" smtClean="0"/>
              <a:t>Vi deler integrasjonskurva i fire deler:</a:t>
            </a:r>
          </a:p>
          <a:p>
            <a:pPr>
              <a:buNone/>
            </a:pPr>
            <a:r>
              <a:rPr lang="nb-NO" sz="2000" dirty="0" err="1" smtClean="0"/>
              <a:t>a→b</a:t>
            </a:r>
            <a:r>
              <a:rPr lang="nb-NO" sz="2000" dirty="0" smtClean="0"/>
              <a:t>,  b </a:t>
            </a:r>
            <a:r>
              <a:rPr lang="nb-NO" sz="2000" dirty="0"/>
              <a:t>→ </a:t>
            </a:r>
            <a:r>
              <a:rPr lang="nb-NO" sz="2000" dirty="0" smtClean="0"/>
              <a:t>c,  c</a:t>
            </a:r>
            <a:r>
              <a:rPr lang="nb-NO" sz="2000" dirty="0"/>
              <a:t> → </a:t>
            </a:r>
            <a:r>
              <a:rPr lang="nb-NO" sz="2000" dirty="0" smtClean="0"/>
              <a:t>d  og  a </a:t>
            </a:r>
            <a:r>
              <a:rPr lang="nb-NO" sz="2000" dirty="0"/>
              <a:t>→ </a:t>
            </a:r>
            <a:r>
              <a:rPr lang="nb-NO" sz="2000" dirty="0" smtClean="0"/>
              <a:t>d </a:t>
            </a:r>
            <a:endParaRPr lang="nb-NO" sz="2000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32" y="764705"/>
            <a:ext cx="3384432" cy="241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Bue 19"/>
          <p:cNvSpPr/>
          <p:nvPr/>
        </p:nvSpPr>
        <p:spPr>
          <a:xfrm rot="1327655">
            <a:off x="6483784" y="1952688"/>
            <a:ext cx="936104" cy="504056"/>
          </a:xfrm>
          <a:prstGeom prst="arc">
            <a:avLst>
              <a:gd name="adj1" fmla="val 16200000"/>
              <a:gd name="adj2" fmla="val 1954679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Bue 20"/>
          <p:cNvSpPr/>
          <p:nvPr/>
        </p:nvSpPr>
        <p:spPr>
          <a:xfrm rot="1811897">
            <a:off x="6889631" y="1547501"/>
            <a:ext cx="936104" cy="504056"/>
          </a:xfrm>
          <a:prstGeom prst="arc">
            <a:avLst>
              <a:gd name="adj1" fmla="val 16200000"/>
              <a:gd name="adj2" fmla="val 1954679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A145E-39BF-474E-9EFF-5E7C053972F2}" type="slidenum">
              <a:rPr lang="nb-NO" smtClean="0"/>
              <a:pPr/>
              <a:t>9</a:t>
            </a:fld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3252</Words>
  <Application>Microsoft Office PowerPoint</Application>
  <PresentationFormat>Skjermfremvisning (4:3)</PresentationFormat>
  <Paragraphs>461</Paragraphs>
  <Slides>25</Slides>
  <Notes>23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25</vt:i4>
      </vt:variant>
    </vt:vector>
  </HeadingPairs>
  <TitlesOfParts>
    <vt:vector size="27" baseType="lpstr">
      <vt:lpstr>Office-tema</vt:lpstr>
      <vt:lpstr>Equation</vt:lpstr>
      <vt:lpstr>28.6 og 28.7 Amperes lov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Anvendelser av Amperes lov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jorungr</dc:creator>
  <cp:lastModifiedBy>Astrid Johansen</cp:lastModifiedBy>
  <cp:revision>78</cp:revision>
  <cp:lastPrinted>2016-10-25T09:54:32Z</cp:lastPrinted>
  <dcterms:created xsi:type="dcterms:W3CDTF">2012-10-09T09:16:47Z</dcterms:created>
  <dcterms:modified xsi:type="dcterms:W3CDTF">2016-10-25T09:54:48Z</dcterms:modified>
</cp:coreProperties>
</file>