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1" r:id="rId3"/>
    <p:sldId id="262" r:id="rId4"/>
    <p:sldId id="260" r:id="rId5"/>
    <p:sldId id="259" r:id="rId6"/>
    <p:sldId id="258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3" r:id="rId16"/>
    <p:sldId id="274" r:id="rId17"/>
    <p:sldId id="284" r:id="rId18"/>
    <p:sldId id="285" r:id="rId19"/>
    <p:sldId id="279" r:id="rId20"/>
    <p:sldId id="280" r:id="rId21"/>
    <p:sldId id="288" r:id="rId22"/>
    <p:sldId id="286" r:id="rId23"/>
    <p:sldId id="289" r:id="rId24"/>
    <p:sldId id="287" r:id="rId25"/>
    <p:sldId id="290" r:id="rId26"/>
  </p:sldIdLst>
  <p:sldSz cx="9144000" cy="6858000" type="screen4x3"/>
  <p:notesSz cx="9928225" cy="6797675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B02C"/>
    <a:srgbClr val="EED9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70" autoAdjust="0"/>
  </p:normalViewPr>
  <p:slideViewPr>
    <p:cSldViewPr>
      <p:cViewPr>
        <p:scale>
          <a:sx n="80" d="100"/>
          <a:sy n="80" d="100"/>
        </p:scale>
        <p:origin x="816" y="1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4" Type="http://schemas.openxmlformats.org/officeDocument/2006/relationships/image" Target="../media/image7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6" Type="http://schemas.openxmlformats.org/officeDocument/2006/relationships/image" Target="../media/image90.wmf"/><Relationship Id="rId5" Type="http://schemas.openxmlformats.org/officeDocument/2006/relationships/image" Target="../media/image89.wmf"/><Relationship Id="rId4" Type="http://schemas.openxmlformats.org/officeDocument/2006/relationships/image" Target="../media/image88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88.wmf"/><Relationship Id="rId1" Type="http://schemas.openxmlformats.org/officeDocument/2006/relationships/image" Target="../media/image98.wmf"/><Relationship Id="rId4" Type="http://schemas.openxmlformats.org/officeDocument/2006/relationships/image" Target="../media/image10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11" Type="http://schemas.openxmlformats.org/officeDocument/2006/relationships/image" Target="../media/image31.wmf"/><Relationship Id="rId5" Type="http://schemas.openxmlformats.org/officeDocument/2006/relationships/image" Target="../media/image25.wmf"/><Relationship Id="rId10" Type="http://schemas.openxmlformats.org/officeDocument/2006/relationships/image" Target="../media/image30.wmf"/><Relationship Id="rId4" Type="http://schemas.openxmlformats.org/officeDocument/2006/relationships/image" Target="../media/image24.wmf"/><Relationship Id="rId9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Relationship Id="rId9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2E73A30F-A784-481E-B936-EEA84DD77602}" type="datetimeFigureOut">
              <a:rPr lang="nb-NO" smtClean="0"/>
              <a:pPr/>
              <a:t>25.10.2016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18B40EEB-1925-434B-9D2E-BB6498402FA9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51548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641C51A0-7EA0-4B3D-AD7A-4AD18E2C08A4}" type="datetimeFigureOut">
              <a:rPr lang="nb-NO" smtClean="0"/>
              <a:pPr/>
              <a:t>25.10.2016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992823" y="3228895"/>
            <a:ext cx="7942580" cy="3058954"/>
          </a:xfrm>
          <a:prstGeom prst="rect">
            <a:avLst/>
          </a:prstGeom>
        </p:spPr>
        <p:txBody>
          <a:bodyPr vert="horz" lIns="91577" tIns="45789" rIns="91577" bIns="45789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109ED8E7-ABB9-4916-A71E-4B480DA5F7E5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12567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Dette er en del av den</a:t>
            </a:r>
            <a:r>
              <a:rPr lang="nb-NO" baseline="0" dirty="0" smtClean="0"/>
              <a:t> største akseleratoren i Cern som produserer enorme </a:t>
            </a:r>
            <a:r>
              <a:rPr lang="nb-NO" baseline="0" dirty="0" err="1" smtClean="0"/>
              <a:t>magnetfetlt</a:t>
            </a:r>
            <a:r>
              <a:rPr lang="nb-NO" baseline="0" dirty="0" smtClean="0"/>
              <a:t>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1</a:t>
            </a:fld>
            <a:endParaRPr lang="nb-N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Summen av disse ladningene lager det samme magnetfeltet som ladningen </a:t>
            </a:r>
            <a:r>
              <a:rPr lang="nb-NO" dirty="0" err="1" smtClean="0"/>
              <a:t>dQ</a:t>
            </a:r>
            <a:r>
              <a:rPr lang="nb-NO" dirty="0" smtClean="0"/>
              <a:t> ville gjort.</a:t>
            </a:r>
          </a:p>
          <a:p>
            <a:r>
              <a:rPr lang="nb-NO" dirty="0" smtClean="0"/>
              <a:t>Vi har da magnetfeltet fra strømelementet og setter</a:t>
            </a:r>
            <a:r>
              <a:rPr lang="nb-NO" baseline="0" dirty="0" smtClean="0"/>
              <a:t> strømmen som går gjennom lederen.</a:t>
            </a:r>
          </a:p>
          <a:p>
            <a:pPr defTabSz="915772">
              <a:defRPr/>
            </a:pPr>
            <a:r>
              <a:rPr lang="nb-NO" dirty="0" smtClean="0"/>
              <a:t>Drifthastighet:</a:t>
            </a:r>
            <a:r>
              <a:rPr lang="nb-NO" baseline="0" dirty="0" smtClean="0"/>
              <a:t> Konstant elektrisk felt inne i en leder(pga ytre påtrykt spenning). En netto strøm av elektroner med farten </a:t>
            </a:r>
            <a:r>
              <a:rPr lang="nb-NO" baseline="0" dirty="0" err="1" smtClean="0"/>
              <a:t>vd</a:t>
            </a:r>
            <a:r>
              <a:rPr lang="nb-NO" baseline="0" dirty="0" smtClean="0"/>
              <a:t> som er ganske sakte. I tillegg er det mange ladninger med fart i tilfeldige retninger. Disse vil sette opp magnetiske felt i alle retninger, men summen av magnetfeltene fra de tilfeldige bevegelsene er null.</a:t>
            </a:r>
            <a:endParaRPr lang="nb-NO" dirty="0" smtClean="0"/>
          </a:p>
          <a:p>
            <a:r>
              <a:rPr lang="nb-NO" dirty="0" smtClean="0"/>
              <a:t>Denne</a:t>
            </a:r>
            <a:r>
              <a:rPr lang="nb-NO" baseline="0" dirty="0" smtClean="0"/>
              <a:t> loven heter </a:t>
            </a:r>
            <a:r>
              <a:rPr lang="nb-NO" baseline="0" dirty="0" err="1" smtClean="0"/>
              <a:t>Boit</a:t>
            </a:r>
            <a:r>
              <a:rPr lang="nb-NO" baseline="0" dirty="0" smtClean="0"/>
              <a:t> </a:t>
            </a:r>
            <a:r>
              <a:rPr lang="nb-NO" baseline="0" dirty="0" err="1" smtClean="0"/>
              <a:t>Savarts</a:t>
            </a:r>
            <a:r>
              <a:rPr lang="nb-NO" baseline="0" dirty="0" smtClean="0"/>
              <a:t> lov. Vi finner magnetfeltet som lages av et større strømelement ved å integrere over elementet.</a:t>
            </a:r>
          </a:p>
          <a:p>
            <a:r>
              <a:rPr lang="nb-NO" dirty="0" smtClean="0"/>
              <a:t>Det vi har utledet her gjelder i</a:t>
            </a:r>
            <a:r>
              <a:rPr lang="nb-NO" baseline="0" dirty="0" smtClean="0"/>
              <a:t> vakuum – eller luft. Nært andre materialer, spesielt jern, vil en få tillegg til det magnetiske feltet pga magnetisering.</a:t>
            </a:r>
          </a:p>
          <a:p>
            <a:r>
              <a:rPr lang="nb-NO" baseline="0" dirty="0" smtClean="0"/>
              <a:t>Hva med vekselstrøm, supraledning?</a:t>
            </a:r>
            <a:endParaRPr lang="nb-NO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12</a:t>
            </a:fld>
            <a:endParaRPr lang="nb-N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Feltlinjene med retning finner vi med høyrehåndsregelen. Tommelen i retning strømmen og fingrene vil peke i retning feltet.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13</a:t>
            </a:fld>
            <a:endParaRPr lang="nb-N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anvender loven</a:t>
            </a:r>
            <a:r>
              <a:rPr lang="nb-NO" baseline="0" dirty="0" smtClean="0"/>
              <a:t> på et enkelt eksempel.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14</a:t>
            </a:fld>
            <a:endParaRPr lang="nb-NO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Siden vi har et kryssprodukt så er det viktig å</a:t>
            </a:r>
            <a:r>
              <a:rPr lang="nb-NO" baseline="0" dirty="0" smtClean="0"/>
              <a:t> bestemme vinkelen mellom de to og skrive det.</a:t>
            </a:r>
          </a:p>
          <a:p>
            <a:r>
              <a:rPr lang="nb-NO" baseline="0" dirty="0" smtClean="0"/>
              <a:t>For P1 er dl og r normalt på hverandre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15</a:t>
            </a:fld>
            <a:endParaRPr lang="nb-NO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I P2 har</a:t>
            </a:r>
            <a:r>
              <a:rPr lang="nb-NO" baseline="0" dirty="0" smtClean="0"/>
              <a:t> vi gitt vinkelen mellom r og dl.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16</a:t>
            </a:fld>
            <a:endParaRPr lang="nb-NO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Sammenlikn med det elektriske feltet.</a:t>
            </a:r>
          </a:p>
          <a:p>
            <a:r>
              <a:rPr lang="nb-NO" dirty="0" smtClean="0"/>
              <a:t>Samme form.</a:t>
            </a:r>
            <a:r>
              <a:rPr lang="nb-NO" baseline="0" dirty="0" smtClean="0"/>
              <a:t> Begge </a:t>
            </a:r>
            <a:r>
              <a:rPr lang="nb-NO" baseline="0" dirty="0" err="1" smtClean="0"/>
              <a:t>prop</a:t>
            </a:r>
            <a:r>
              <a:rPr lang="nb-NO" baseline="0" dirty="0" smtClean="0"/>
              <a:t> med 1/x.</a:t>
            </a:r>
          </a:p>
          <a:p>
            <a:r>
              <a:rPr lang="nb-NO" baseline="0" dirty="0" err="1" smtClean="0"/>
              <a:t>Gauss</a:t>
            </a:r>
            <a:r>
              <a:rPr lang="nb-NO" baseline="0" dirty="0" smtClean="0"/>
              <a:t> lov for magnetisme: Ingen netto fluks gjennom e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19</a:t>
            </a:fld>
            <a:endParaRPr lang="nb-NO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Eksempel, les.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20</a:t>
            </a:fld>
            <a:endParaRPr lang="nb-NO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23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569715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56971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har til nå ikke bekymret oss over hvordan magnetfelt</a:t>
            </a:r>
            <a:r>
              <a:rPr lang="nb-NO" baseline="0" dirty="0" smtClean="0"/>
              <a:t> oppstår, men bare studert hvordan det påvirker ladninger og strømførende ledere.</a:t>
            </a:r>
          </a:p>
          <a:p>
            <a:r>
              <a:rPr lang="nb-NO" baseline="0" dirty="0" smtClean="0"/>
              <a:t>I dag skal vi se på og beskrive magnetfelt som lages av ladninger som beveger seg.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2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skal starte med å beskrive magnetfeltet fra enkeltladninger i fart og videre strømførende ledningselement,</a:t>
            </a:r>
            <a:r>
              <a:rPr lang="nb-NO" baseline="0" dirty="0" smtClean="0"/>
              <a:t> rette </a:t>
            </a:r>
            <a:r>
              <a:rPr lang="nb-NO" baseline="0" dirty="0" err="1" smtClean="0"/>
              <a:t>lederer</a:t>
            </a:r>
            <a:r>
              <a:rPr lang="nb-NO" baseline="0" dirty="0" smtClean="0"/>
              <a:t> og strømsløyfer.</a:t>
            </a:r>
          </a:p>
          <a:p>
            <a:r>
              <a:rPr lang="nb-NO" baseline="0" dirty="0" smtClean="0"/>
              <a:t>Den store loven på dette feltet er Amperes lov. Den tilsvarer </a:t>
            </a:r>
            <a:r>
              <a:rPr lang="nb-NO" baseline="0" dirty="0" err="1" smtClean="0"/>
              <a:t>Gauss</a:t>
            </a:r>
            <a:r>
              <a:rPr lang="nb-NO" baseline="0" dirty="0" smtClean="0"/>
              <a:t> lov i elektrostatikk. 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3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ser at felles for de</a:t>
            </a:r>
            <a:r>
              <a:rPr lang="nb-NO" baseline="0" dirty="0" smtClean="0"/>
              <a:t> to feltene er:</a:t>
            </a:r>
          </a:p>
          <a:p>
            <a:r>
              <a:rPr lang="nb-NO" baseline="0" dirty="0" smtClean="0"/>
              <a:t>Begge er proporsjonale med tallverdien av ladningen</a:t>
            </a:r>
          </a:p>
          <a:p>
            <a:r>
              <a:rPr lang="nb-NO" baseline="0" dirty="0" err="1" smtClean="0"/>
              <a:t>Begger</a:t>
            </a:r>
            <a:r>
              <a:rPr lang="nb-NO" baseline="0" dirty="0" smtClean="0"/>
              <a:t> er proporsjonale med 1 over ladningen i andre.</a:t>
            </a:r>
          </a:p>
          <a:p>
            <a:r>
              <a:rPr lang="nb-NO" baseline="0" dirty="0" smtClean="0"/>
              <a:t>Ulikt:</a:t>
            </a:r>
          </a:p>
          <a:p>
            <a:r>
              <a:rPr lang="nb-NO" baseline="0" dirty="0" smtClean="0"/>
              <a:t>Magnetfeltet er proporsjonalt med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4</a:t>
            </a:fld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Graden av magnetisering til et materiale dersom det plasseres i et magnetfelt.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5</a:t>
            </a:fld>
            <a:endParaRPr lang="nb-N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Ladninger som akselererer gir mye mer kompliserte felt. I ledningssløyfer vil en ha sentripetalakselerasjon, men drifthastigheten</a:t>
            </a:r>
            <a:r>
              <a:rPr lang="nb-NO" baseline="0" dirty="0" smtClean="0"/>
              <a:t> til strømmen er så liten at a = (</a:t>
            </a:r>
            <a:r>
              <a:rPr lang="nb-NO" baseline="0" dirty="0" err="1" smtClean="0"/>
              <a:t>vd</a:t>
            </a:r>
            <a:r>
              <a:rPr lang="nb-NO" baseline="0" dirty="0" smtClean="0"/>
              <a:t>)2/r er så liten at vi kan se bort fra effektene.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5C1FC-21D6-4A69-842D-B2F94DFA5C45}" type="slidenum">
              <a:rPr lang="nb-NO" smtClean="0"/>
              <a:pPr/>
              <a:t>6</a:t>
            </a:fld>
            <a:endParaRPr lang="nb-N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kjenner igjen tallet</a:t>
            </a:r>
            <a:r>
              <a:rPr lang="nb-NO" baseline="0" dirty="0" smtClean="0"/>
              <a:t> som lysfarten i vakuum og enheten stemmer.</a:t>
            </a:r>
          </a:p>
          <a:p>
            <a:r>
              <a:rPr lang="nb-NO" baseline="0" dirty="0" smtClean="0"/>
              <a:t>Verdien av permeabiliteten i </a:t>
            </a:r>
            <a:r>
              <a:rPr lang="nb-NO" baseline="0" dirty="0" err="1" smtClean="0"/>
              <a:t>vakuun</a:t>
            </a:r>
            <a:r>
              <a:rPr lang="nb-NO" baseline="0" dirty="0" smtClean="0"/>
              <a:t> kommer fra definisjonen av 1 Ampere. Mer senere.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7</a:t>
            </a:fld>
            <a:endParaRPr lang="nb-N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har laget et koordinatsystem</a:t>
            </a:r>
            <a:r>
              <a:rPr lang="nb-NO" baseline="0" dirty="0" smtClean="0"/>
              <a:t> som er i ro i forhold til begge ladningene. Dersom vi hadde brukt et koordinatsystem som hadde fulgt den ene av partiklene, f eks den som ligger i origo, så ville det ikke vært noen magnetisk kraft på den andre partikkelen. Partikkelen ville ikke hatt noen fart i forhold til koordinatsystemet. Forklaringen på dette paradokset var en av trådene som førte fram til den spesielle relativitetsteorien. Mer til våren om den.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10</a:t>
            </a:fld>
            <a:endParaRPr lang="nb-N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skal først finne magnetfeltet fra et lite</a:t>
            </a:r>
            <a:r>
              <a:rPr lang="nb-NO" baseline="0" dirty="0" smtClean="0"/>
              <a:t> ledningselement med strøm. Akkurat som for elektriske felt så kan vi summere magnetiske felt.</a:t>
            </a:r>
          </a:p>
          <a:p>
            <a:r>
              <a:rPr lang="nb-NO" baseline="0" dirty="0" smtClean="0"/>
              <a:t>Vi ser på elementet dl og finner først antallet ladninger med fart som befinner seg i dette elementet.</a:t>
            </a:r>
          </a:p>
          <a:p>
            <a:r>
              <a:rPr lang="nb-NO" baseline="0" dirty="0" smtClean="0"/>
              <a:t>Antall ladninger i volumelementet….</a:t>
            </a:r>
            <a:endParaRPr lang="nb-NO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ED8E7-ABB9-4916-A71E-4B480DA5F7E5}" type="slidenum">
              <a:rPr lang="nb-NO" smtClean="0"/>
              <a:pPr/>
              <a:t>11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D1D1-8A54-45D5-AB25-C1F90267C24C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A62B2-A41C-4203-A360-0D9843F1EA43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E8B1E-B6C8-4384-AAA2-8C440C6603B7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4A31-789A-4EEB-A56F-287DF919CA91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CC92A-EE76-484E-B118-11DA86B33841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D312-3DC4-4F9E-A14F-C94E024E746D}" type="datetime1">
              <a:rPr lang="nb-NO" smtClean="0"/>
              <a:t>25.10.2016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423B1-2F50-4CCE-AE9A-456924A1ECA6}" type="datetime1">
              <a:rPr lang="nb-NO" smtClean="0"/>
              <a:t>25.10.2016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C44F-AE7A-4A5B-9584-93C669F34F79}" type="datetime1">
              <a:rPr lang="nb-NO" smtClean="0"/>
              <a:t>25.10.2016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BDE8-6AFD-44FB-9573-B8163AE51B19}" type="datetime1">
              <a:rPr lang="nb-NO" smtClean="0"/>
              <a:t>25.10.2016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714E3-D625-433E-B910-EDC4A86E3A0F}" type="datetime1">
              <a:rPr lang="nb-NO" smtClean="0"/>
              <a:t>25.10.2016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DFBA4-DE39-4D71-8D17-3073248FAB15}" type="datetime1">
              <a:rPr lang="nb-NO" smtClean="0"/>
              <a:t>25.10.2016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7ED1A-9102-405A-B5A6-07A638D96357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3309B-A401-4962-AAC8-41858771D97E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43.wmf"/><Relationship Id="rId18" Type="http://schemas.openxmlformats.org/officeDocument/2006/relationships/image" Target="../media/image37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0.wmf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3.bin"/><Relationship Id="rId20" Type="http://schemas.openxmlformats.org/officeDocument/2006/relationships/image" Target="../media/image35.wmf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42.wmf"/><Relationship Id="rId5" Type="http://schemas.openxmlformats.org/officeDocument/2006/relationships/image" Target="../media/image39.wmf"/><Relationship Id="rId15" Type="http://schemas.openxmlformats.org/officeDocument/2006/relationships/image" Target="../media/image44.wmf"/><Relationship Id="rId10" Type="http://schemas.openxmlformats.org/officeDocument/2006/relationships/oleObject" Target="../embeddings/oleObject30.bin"/><Relationship Id="rId19" Type="http://schemas.openxmlformats.org/officeDocument/2006/relationships/oleObject" Target="../embeddings/oleObject34.bin"/><Relationship Id="rId4" Type="http://schemas.openxmlformats.org/officeDocument/2006/relationships/oleObject" Target="../embeddings/oleObject27.bin"/><Relationship Id="rId9" Type="http://schemas.openxmlformats.org/officeDocument/2006/relationships/image" Target="../media/image41.wmf"/><Relationship Id="rId14" Type="http://schemas.openxmlformats.org/officeDocument/2006/relationships/oleObject" Target="../embeddings/oleObject3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7.wmf"/><Relationship Id="rId12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49.wmf"/><Relationship Id="rId5" Type="http://schemas.openxmlformats.org/officeDocument/2006/relationships/image" Target="../media/image46.wmf"/><Relationship Id="rId10" Type="http://schemas.openxmlformats.org/officeDocument/2006/relationships/oleObject" Target="../embeddings/oleObject38.bin"/><Relationship Id="rId4" Type="http://schemas.openxmlformats.org/officeDocument/2006/relationships/oleObject" Target="../embeddings/oleObject35.bin"/><Relationship Id="rId9" Type="http://schemas.openxmlformats.org/officeDocument/2006/relationships/image" Target="../media/image48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image" Target="../media/image55.wmf"/><Relationship Id="rId18" Type="http://schemas.openxmlformats.org/officeDocument/2006/relationships/oleObject" Target="../embeddings/oleObject46.bin"/><Relationship Id="rId3" Type="http://schemas.openxmlformats.org/officeDocument/2006/relationships/notesSlide" Target="../notesSlides/notesSlide10.xml"/><Relationship Id="rId21" Type="http://schemas.openxmlformats.org/officeDocument/2006/relationships/image" Target="../media/image35.wmf"/><Relationship Id="rId7" Type="http://schemas.openxmlformats.org/officeDocument/2006/relationships/image" Target="../media/image52.wmf"/><Relationship Id="rId12" Type="http://schemas.openxmlformats.org/officeDocument/2006/relationships/oleObject" Target="../embeddings/oleObject43.bin"/><Relationship Id="rId17" Type="http://schemas.openxmlformats.org/officeDocument/2006/relationships/image" Target="../media/image5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5.bin"/><Relationship Id="rId20" Type="http://schemas.openxmlformats.org/officeDocument/2006/relationships/oleObject" Target="../embeddings/oleObject47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54.wmf"/><Relationship Id="rId5" Type="http://schemas.openxmlformats.org/officeDocument/2006/relationships/image" Target="../media/image51.wmf"/><Relationship Id="rId15" Type="http://schemas.openxmlformats.org/officeDocument/2006/relationships/image" Target="../media/image56.wmf"/><Relationship Id="rId10" Type="http://schemas.openxmlformats.org/officeDocument/2006/relationships/oleObject" Target="../embeddings/oleObject42.bin"/><Relationship Id="rId19" Type="http://schemas.openxmlformats.org/officeDocument/2006/relationships/image" Target="../media/image58.wmf"/><Relationship Id="rId4" Type="http://schemas.openxmlformats.org/officeDocument/2006/relationships/oleObject" Target="../embeddings/oleObject39.bin"/><Relationship Id="rId9" Type="http://schemas.openxmlformats.org/officeDocument/2006/relationships/image" Target="../media/image53.wmf"/><Relationship Id="rId14" Type="http://schemas.openxmlformats.org/officeDocument/2006/relationships/oleObject" Target="../embeddings/oleObject4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13" Type="http://schemas.openxmlformats.org/officeDocument/2006/relationships/image" Target="../media/image64.wm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61.wmf"/><Relationship Id="rId12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63.wmf"/><Relationship Id="rId5" Type="http://schemas.openxmlformats.org/officeDocument/2006/relationships/image" Target="../media/image60.wmf"/><Relationship Id="rId15" Type="http://schemas.openxmlformats.org/officeDocument/2006/relationships/image" Target="../media/image65.wmf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8.bin"/><Relationship Id="rId9" Type="http://schemas.openxmlformats.org/officeDocument/2006/relationships/image" Target="../media/image62.wmf"/><Relationship Id="rId14" Type="http://schemas.openxmlformats.org/officeDocument/2006/relationships/oleObject" Target="../embeddings/oleObject53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image" Target="../media/image69.w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7.wmf"/><Relationship Id="rId12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68.wmf"/><Relationship Id="rId5" Type="http://schemas.openxmlformats.org/officeDocument/2006/relationships/image" Target="../media/image66.wmf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4.bin"/><Relationship Id="rId9" Type="http://schemas.openxmlformats.org/officeDocument/2006/relationships/image" Target="../media/image6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image" Target="../media/image73.png"/><Relationship Id="rId7" Type="http://schemas.openxmlformats.org/officeDocument/2006/relationships/image" Target="../media/image7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0.bin"/><Relationship Id="rId5" Type="http://schemas.openxmlformats.org/officeDocument/2006/relationships/image" Target="../media/image70.wmf"/><Relationship Id="rId4" Type="http://schemas.openxmlformats.org/officeDocument/2006/relationships/oleObject" Target="../embeddings/oleObject59.bin"/><Relationship Id="rId9" Type="http://schemas.openxmlformats.org/officeDocument/2006/relationships/image" Target="../media/image7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63.bin"/><Relationship Id="rId10" Type="http://schemas.openxmlformats.org/officeDocument/2006/relationships/image" Target="../media/image77.wmf"/><Relationship Id="rId4" Type="http://schemas.openxmlformats.org/officeDocument/2006/relationships/image" Target="../media/image74.wmf"/><Relationship Id="rId9" Type="http://schemas.openxmlformats.org/officeDocument/2006/relationships/oleObject" Target="../embeddings/oleObject65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0.jpeg"/><Relationship Id="rId5" Type="http://schemas.openxmlformats.org/officeDocument/2006/relationships/image" Target="../media/image78.wmf"/><Relationship Id="rId4" Type="http://schemas.openxmlformats.org/officeDocument/2006/relationships/oleObject" Target="../embeddings/oleObject6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13" Type="http://schemas.openxmlformats.org/officeDocument/2006/relationships/image" Target="../media/image89.wmf"/><Relationship Id="rId3" Type="http://schemas.openxmlformats.org/officeDocument/2006/relationships/image" Target="../media/image91.png"/><Relationship Id="rId7" Type="http://schemas.openxmlformats.org/officeDocument/2006/relationships/image" Target="../media/image86.wmf"/><Relationship Id="rId12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9.bin"/><Relationship Id="rId11" Type="http://schemas.openxmlformats.org/officeDocument/2006/relationships/image" Target="../media/image88.wmf"/><Relationship Id="rId5" Type="http://schemas.openxmlformats.org/officeDocument/2006/relationships/image" Target="../media/image85.wmf"/><Relationship Id="rId15" Type="http://schemas.openxmlformats.org/officeDocument/2006/relationships/image" Target="../media/image90.wmf"/><Relationship Id="rId10" Type="http://schemas.openxmlformats.org/officeDocument/2006/relationships/oleObject" Target="../embeddings/oleObject71.bin"/><Relationship Id="rId4" Type="http://schemas.openxmlformats.org/officeDocument/2006/relationships/oleObject" Target="../embeddings/oleObject68.bin"/><Relationship Id="rId9" Type="http://schemas.openxmlformats.org/officeDocument/2006/relationships/image" Target="../media/image87.wmf"/><Relationship Id="rId14" Type="http://schemas.openxmlformats.org/officeDocument/2006/relationships/oleObject" Target="../embeddings/oleObject7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7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7.png"/><Relationship Id="rId5" Type="http://schemas.openxmlformats.org/officeDocument/2006/relationships/image" Target="../media/image94.wmf"/><Relationship Id="rId10" Type="http://schemas.openxmlformats.org/officeDocument/2006/relationships/image" Target="../media/image96.wmf"/><Relationship Id="rId4" Type="http://schemas.openxmlformats.org/officeDocument/2006/relationships/oleObject" Target="../embeddings/oleObject74.bin"/><Relationship Id="rId9" Type="http://schemas.openxmlformats.org/officeDocument/2006/relationships/oleObject" Target="../embeddings/oleObject76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oleObject" Target="../embeddings/oleObject77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8.wmf"/><Relationship Id="rId11" Type="http://schemas.openxmlformats.org/officeDocument/2006/relationships/image" Target="../media/image101.jpeg"/><Relationship Id="rId5" Type="http://schemas.openxmlformats.org/officeDocument/2006/relationships/oleObject" Target="../embeddings/oleObject78.bin"/><Relationship Id="rId10" Type="http://schemas.openxmlformats.org/officeDocument/2006/relationships/image" Target="../media/image100.wmf"/><Relationship Id="rId4" Type="http://schemas.openxmlformats.org/officeDocument/2006/relationships/image" Target="../media/image98.wmf"/><Relationship Id="rId9" Type="http://schemas.openxmlformats.org/officeDocument/2006/relationships/oleObject" Target="../embeddings/oleObject80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8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png"/><Relationship Id="rId5" Type="http://schemas.openxmlformats.org/officeDocument/2006/relationships/image" Target="../media/image5.wmf"/><Relationship Id="rId15" Type="http://schemas.openxmlformats.org/officeDocument/2006/relationships/image" Target="../media/image9.wmf"/><Relationship Id="rId10" Type="http://schemas.openxmlformats.org/officeDocument/2006/relationships/image" Target="../media/image7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Relationship Id="rId1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5.wmf"/><Relationship Id="rId4" Type="http://schemas.openxmlformats.org/officeDocument/2006/relationships/image" Target="../media/image17.png"/><Relationship Id="rId9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19.bin"/><Relationship Id="rId26" Type="http://schemas.openxmlformats.org/officeDocument/2006/relationships/image" Target="../media/image31.wmf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29.wmf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27.wmf"/><Relationship Id="rId25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8.bin"/><Relationship Id="rId20" Type="http://schemas.openxmlformats.org/officeDocument/2006/relationships/oleObject" Target="../embeddings/oleObject20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4.wmf"/><Relationship Id="rId24" Type="http://schemas.openxmlformats.org/officeDocument/2006/relationships/image" Target="../media/image32.gif"/><Relationship Id="rId5" Type="http://schemas.openxmlformats.org/officeDocument/2006/relationships/image" Target="../media/image21.wmf"/><Relationship Id="rId15" Type="http://schemas.openxmlformats.org/officeDocument/2006/relationships/image" Target="../media/image26.wmf"/><Relationship Id="rId23" Type="http://schemas.openxmlformats.org/officeDocument/2006/relationships/image" Target="../media/image30.wmf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28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7.bin"/><Relationship Id="rId22" Type="http://schemas.openxmlformats.org/officeDocument/2006/relationships/oleObject" Target="../embeddings/oleObject2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7.png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/>
          </a:bodyPr>
          <a:lstStyle/>
          <a:p>
            <a:r>
              <a:rPr lang="nb-NO" sz="2800" dirty="0" smtClean="0"/>
              <a:t>Kapittel 28 Kilder til magnetfelt</a:t>
            </a:r>
            <a:endParaRPr lang="nb-NO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652" y="1844824"/>
            <a:ext cx="6361708" cy="408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1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lphaLcParenR" startAt="3"/>
            </a:pPr>
            <a:r>
              <a:rPr lang="nb-NO" sz="2000" dirty="0" smtClean="0"/>
              <a:t>Coulombs lov gir elektrisk kraft:</a:t>
            </a:r>
          </a:p>
          <a:p>
            <a:pPr marL="457200" indent="-457200">
              <a:buAutoNum type="alphaLcParenR" startAt="3"/>
            </a:pPr>
            <a:endParaRPr lang="nb-NO" sz="2000" dirty="0" smtClean="0"/>
          </a:p>
          <a:p>
            <a:pPr marL="857250" lvl="1" indent="-457200">
              <a:buNone/>
            </a:pPr>
            <a:r>
              <a:rPr lang="nb-NO" sz="1600" dirty="0" smtClean="0"/>
              <a:t>                                   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	  Magnetisk kraft: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	  Begge kreftene har retning langs positiv </a:t>
            </a:r>
            <a:r>
              <a:rPr lang="nb-NO" sz="2000" i="1" dirty="0" smtClean="0"/>
              <a:t>y</a:t>
            </a:r>
            <a:r>
              <a:rPr lang="nb-NO" sz="2000" dirty="0" smtClean="0"/>
              <a:t> </a:t>
            </a:r>
            <a:r>
              <a:rPr lang="nb-NO" sz="2000" dirty="0"/>
              <a:t>-</a:t>
            </a:r>
            <a:r>
              <a:rPr lang="nb-NO" sz="2000" dirty="0" smtClean="0"/>
              <a:t>akse.</a:t>
            </a:r>
          </a:p>
          <a:p>
            <a:pPr>
              <a:buNone/>
            </a:pPr>
            <a:endParaRPr lang="nb-NO" sz="800" dirty="0" smtClean="0"/>
          </a:p>
          <a:p>
            <a:pPr marL="457200" indent="-457200">
              <a:buAutoNum type="alphaLcParenR" startAt="4"/>
            </a:pPr>
            <a:r>
              <a:rPr lang="nb-NO" sz="2000" dirty="0" smtClean="0"/>
              <a:t>Forholdet mellom størrelsen av kreftene:</a:t>
            </a:r>
          </a:p>
          <a:p>
            <a:pPr marL="457200" indent="-457200">
              <a:buAutoNum type="alphaLcParenR" startAt="4"/>
            </a:pPr>
            <a:endParaRPr lang="nb-NO" sz="2000" dirty="0" smtClean="0"/>
          </a:p>
          <a:p>
            <a:pPr marL="457200" indent="-457200">
              <a:buAutoNum type="alphaLcParenR" startAt="4"/>
            </a:pPr>
            <a:endParaRPr lang="nb-NO" sz="2000" dirty="0" smtClean="0"/>
          </a:p>
          <a:p>
            <a:pPr marL="457200" indent="-457200">
              <a:buAutoNum type="alphaLcParenR" startAt="4"/>
            </a:pPr>
            <a:endParaRPr lang="nb-NO" sz="2000" dirty="0" smtClean="0"/>
          </a:p>
          <a:p>
            <a:pPr marL="457200" indent="-457200">
              <a:buNone/>
            </a:pPr>
            <a:r>
              <a:rPr lang="nb-NO" sz="2000" dirty="0" smtClean="0"/>
              <a:t>	Når farten til protonet er liten i forhold til lysfarten så er den elektriske kraften mye større enn den magnetiske. </a:t>
            </a: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10</a:t>
            </a:fld>
            <a:endParaRPr lang="nb-NO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83762"/>
              </p:ext>
            </p:extLst>
          </p:nvPr>
        </p:nvGraphicFramePr>
        <p:xfrm>
          <a:off x="1115616" y="980728"/>
          <a:ext cx="146843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94" name="Equation" r:id="rId4" imgW="977760" imgH="457200" progId="Equation.DSMT4">
                  <p:embed/>
                </p:oleObj>
              </mc:Choice>
              <mc:Fallback>
                <p:oleObj name="Equation" r:id="rId4" imgW="977760" imgH="457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980728"/>
                        <a:ext cx="1468437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1128868" y="2320620"/>
          <a:ext cx="1471613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95" name="Equation" r:id="rId6" imgW="977760" imgH="241200" progId="Equation.DSMT4">
                  <p:embed/>
                </p:oleObj>
              </mc:Choice>
              <mc:Fallback>
                <p:oleObj name="Equation" r:id="rId6" imgW="97776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8868" y="2320620"/>
                        <a:ext cx="1471613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1357237"/>
              </p:ext>
            </p:extLst>
          </p:nvPr>
        </p:nvGraphicFramePr>
        <p:xfrm>
          <a:off x="2632075" y="2217738"/>
          <a:ext cx="1814513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96" name="Equation" r:id="rId8" imgW="1206360" imgH="393480" progId="Equation.DSMT4">
                  <p:embed/>
                </p:oleObj>
              </mc:Choice>
              <mc:Fallback>
                <p:oleObj name="Equation" r:id="rId8" imgW="1206360" imgH="393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2075" y="2217738"/>
                        <a:ext cx="1814513" cy="592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8077064"/>
              </p:ext>
            </p:extLst>
          </p:nvPr>
        </p:nvGraphicFramePr>
        <p:xfrm>
          <a:off x="4505845" y="2184108"/>
          <a:ext cx="1184275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97" name="Equation" r:id="rId10" imgW="787320" imgH="419040" progId="Equation.DSMT4">
                  <p:embed/>
                </p:oleObj>
              </mc:Choice>
              <mc:Fallback>
                <p:oleObj name="Equation" r:id="rId10" imgW="787320" imgH="419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5845" y="2184108"/>
                        <a:ext cx="1184275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8778426"/>
              </p:ext>
            </p:extLst>
          </p:nvPr>
        </p:nvGraphicFramePr>
        <p:xfrm>
          <a:off x="1227138" y="3827463"/>
          <a:ext cx="1852612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98" name="Equation" r:id="rId12" imgW="1231560" imgH="457200" progId="Equation.DSMT4">
                  <p:embed/>
                </p:oleObj>
              </mc:Choice>
              <mc:Fallback>
                <p:oleObj name="Equation" r:id="rId12" imgW="1231560" imgH="4572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7138" y="3827463"/>
                        <a:ext cx="1852612" cy="687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750727"/>
              </p:ext>
            </p:extLst>
          </p:nvPr>
        </p:nvGraphicFramePr>
        <p:xfrm>
          <a:off x="3275856" y="3933056"/>
          <a:ext cx="858837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99" name="Equation" r:id="rId14" imgW="571320" imgH="241200" progId="Equation.DSMT4">
                  <p:embed/>
                </p:oleObj>
              </mc:Choice>
              <mc:Fallback>
                <p:oleObj name="Equation" r:id="rId14" imgW="571320" imgH="2412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3933056"/>
                        <a:ext cx="858837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1797738"/>
              </p:ext>
            </p:extLst>
          </p:nvPr>
        </p:nvGraphicFramePr>
        <p:xfrm>
          <a:off x="4355976" y="3798393"/>
          <a:ext cx="496887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00" name="Equation" r:id="rId16" imgW="330120" imgH="482400" progId="Equation.DSMT4">
                  <p:embed/>
                </p:oleObj>
              </mc:Choice>
              <mc:Fallback>
                <p:oleObj name="Equation" r:id="rId16" imgW="330120" imgH="4824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3798393"/>
                        <a:ext cx="496887" cy="727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516216" y="260648"/>
            <a:ext cx="2307462" cy="3537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00660"/>
              </p:ext>
            </p:extLst>
          </p:nvPr>
        </p:nvGraphicFramePr>
        <p:xfrm>
          <a:off x="7845425" y="333375"/>
          <a:ext cx="110648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01" name="Equation" r:id="rId19" imgW="863225" imgH="393529" progId="Equation.DSMT4">
                  <p:embed/>
                </p:oleObj>
              </mc:Choice>
              <mc:Fallback>
                <p:oleObj name="Equation" r:id="rId19" imgW="863225" imgH="393529" progId="Equation.DSMT4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5425" y="333375"/>
                        <a:ext cx="1106488" cy="50323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nb-NO" sz="2800" dirty="0"/>
              <a:t>28.2 Magnetfeltet fra et ledningselement med </a:t>
            </a:r>
            <a:r>
              <a:rPr lang="nb-NO" sz="2800" dirty="0" smtClean="0"/>
              <a:t>strøm</a:t>
            </a:r>
            <a:endParaRPr lang="nb-NO" sz="28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Akkurat som for elektrisk felt så kan vi summere magnetiske felt.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Vi ser på elementet        og finner først et uttrykk for antall ladninger med fart </a:t>
            </a:r>
          </a:p>
          <a:p>
            <a:pPr>
              <a:buNone/>
            </a:pPr>
            <a:r>
              <a:rPr lang="nb-NO" sz="2000" dirty="0" smtClean="0"/>
              <a:t>som befinner seg i dette elementet.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Volum:           </a:t>
            </a:r>
          </a:p>
          <a:p>
            <a:pPr>
              <a:buNone/>
            </a:pPr>
            <a:r>
              <a:rPr lang="nb-NO" sz="2000" dirty="0" smtClean="0"/>
              <a:t>hvor </a:t>
            </a:r>
            <a:r>
              <a:rPr lang="nb-NO" sz="2000" i="1" dirty="0" smtClean="0"/>
              <a:t>A</a:t>
            </a:r>
            <a:r>
              <a:rPr lang="nb-NO" sz="2000" dirty="0" smtClean="0"/>
              <a:t> er arealet til tverrsnittet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Det er </a:t>
            </a:r>
            <a:r>
              <a:rPr lang="nb-NO" sz="2000" i="1" dirty="0" smtClean="0"/>
              <a:t>n </a:t>
            </a:r>
            <a:r>
              <a:rPr lang="nb-NO" sz="2000" dirty="0" smtClean="0"/>
              <a:t>ladninger, alle </a:t>
            </a:r>
            <a:r>
              <a:rPr lang="nb-NO" sz="2000" i="1" dirty="0" smtClean="0"/>
              <a:t>q, </a:t>
            </a:r>
            <a:r>
              <a:rPr lang="nb-NO" sz="2000" dirty="0" smtClean="0"/>
              <a:t>med farten </a:t>
            </a:r>
          </a:p>
          <a:p>
            <a:pPr>
              <a:buNone/>
            </a:pPr>
            <a:r>
              <a:rPr lang="nb-NO" sz="2000" i="1" dirty="0" err="1" smtClean="0"/>
              <a:t>v</a:t>
            </a:r>
            <a:r>
              <a:rPr lang="nb-NO" sz="2000" i="1" baseline="-25000" dirty="0" err="1" smtClean="0"/>
              <a:t>d</a:t>
            </a:r>
            <a:r>
              <a:rPr lang="nb-NO" sz="2000" i="1" baseline="-25000" dirty="0" smtClean="0"/>
              <a:t>   </a:t>
            </a:r>
            <a:r>
              <a:rPr lang="nb-NO" sz="2000" dirty="0" smtClean="0"/>
              <a:t>per volumenhet.  </a:t>
            </a:r>
          </a:p>
          <a:p>
            <a:pPr>
              <a:buNone/>
            </a:pPr>
            <a:r>
              <a:rPr lang="nb-NO" sz="2000" dirty="0" smtClean="0"/>
              <a:t>Ladninger i elementet       :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11</a:t>
            </a:fld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848172" y="1628800"/>
            <a:ext cx="6624736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000" dirty="0" smtClean="0"/>
              <a:t>Det totale magnetiske feltet fra flere ladninger med fart er vektorsummen av feltene fra enkeltladningene.</a:t>
            </a:r>
            <a:endParaRPr lang="nb-NO" dirty="0"/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074631"/>
              </p:ext>
            </p:extLst>
          </p:nvPr>
        </p:nvGraphicFramePr>
        <p:xfrm>
          <a:off x="2638425" y="2636838"/>
          <a:ext cx="276225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0" name="Equation" r:id="rId4" imgW="164880" imgH="215640" progId="Equation.DSMT4">
                  <p:embed/>
                </p:oleObj>
              </mc:Choice>
              <mc:Fallback>
                <p:oleObj name="Equation" r:id="rId4" imgW="164880" imgH="215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5" y="2636838"/>
                        <a:ext cx="276225" cy="3603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6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4413703"/>
              </p:ext>
            </p:extLst>
          </p:nvPr>
        </p:nvGraphicFramePr>
        <p:xfrm>
          <a:off x="1403648" y="3573016"/>
          <a:ext cx="492125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1" name="Equation" r:id="rId6" imgW="266400" imgH="177480" progId="Equation.DSMT4">
                  <p:embed/>
                </p:oleObj>
              </mc:Choice>
              <mc:Fallback>
                <p:oleObj name="Equation" r:id="rId6" imgW="266400" imgH="177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573016"/>
                        <a:ext cx="492125" cy="3254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6932528"/>
              </p:ext>
            </p:extLst>
          </p:nvPr>
        </p:nvGraphicFramePr>
        <p:xfrm>
          <a:off x="2852738" y="5121100"/>
          <a:ext cx="279102" cy="36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2" name="Equation" r:id="rId8" imgW="164880" imgH="215640" progId="Equation.DSMT4">
                  <p:embed/>
                </p:oleObj>
              </mc:Choice>
              <mc:Fallback>
                <p:oleObj name="Equation" r:id="rId8" imgW="164880" imgH="215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2738" y="5121100"/>
                        <a:ext cx="279102" cy="3621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5248078"/>
              </p:ext>
            </p:extLst>
          </p:nvPr>
        </p:nvGraphicFramePr>
        <p:xfrm>
          <a:off x="1331640" y="5661248"/>
          <a:ext cx="130175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3" name="Equation" r:id="rId10" imgW="736560" imgH="203040" progId="Equation.DSMT4">
                  <p:embed/>
                </p:oleObj>
              </mc:Choice>
              <mc:Fallback>
                <p:oleObj name="Equation" r:id="rId10" imgW="736560" imgH="203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5661248"/>
                        <a:ext cx="1301750" cy="3587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27984" y="2996952"/>
            <a:ext cx="371151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Ladninger  i elementet       :</a:t>
            </a:r>
          </a:p>
          <a:p>
            <a:pPr>
              <a:buNone/>
            </a:pPr>
            <a:endParaRPr lang="nb-NO" sz="800" dirty="0" smtClean="0"/>
          </a:p>
          <a:p>
            <a:pPr marL="0" indent="0">
              <a:buNone/>
            </a:pPr>
            <a:r>
              <a:rPr lang="nb-NO" sz="2000" dirty="0" smtClean="0"/>
              <a:t>Summen av disse ladningene lager det samme magnetfeltet som en enkelt ladning med farten lik driftsfarten og ladning </a:t>
            </a:r>
            <a:r>
              <a:rPr lang="nb-NO" sz="2000" i="1" dirty="0" err="1" smtClean="0"/>
              <a:t>dQ</a:t>
            </a:r>
            <a:r>
              <a:rPr lang="nb-NO" sz="2000" dirty="0" smtClean="0"/>
              <a:t>.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Magnetfeltet fra strømelementet: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Fra tidligere har vi strøm i ledningen:</a:t>
            </a:r>
          </a:p>
          <a:p>
            <a:pPr>
              <a:buNone/>
            </a:pPr>
            <a:r>
              <a:rPr lang="nb-NO" sz="2000" dirty="0" smtClean="0"/>
              <a:t>  </a:t>
            </a:r>
          </a:p>
          <a:p>
            <a:pPr>
              <a:buNone/>
            </a:pPr>
            <a:r>
              <a:rPr lang="nb-NO" sz="2000" dirty="0" smtClean="0"/>
              <a:t>Magnetfeltet fra strømelementet: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På vektorform: </a:t>
            </a:r>
          </a:p>
          <a:p>
            <a:pPr>
              <a:buNone/>
            </a:pPr>
            <a:endParaRPr lang="nb-NO" sz="2000" dirty="0" smtClean="0"/>
          </a:p>
          <a:p>
            <a:pPr marL="0" indent="0">
              <a:buNone/>
            </a:pPr>
            <a:r>
              <a:rPr lang="nb-NO" sz="2000" dirty="0" smtClean="0"/>
              <a:t>Magnetfelt i ethvert punkt pga et ledningselement eller en hel strømsløyfe finner en ved å integrere over strømsløyfen: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12</a:t>
            </a:fld>
            <a:endParaRPr lang="nb-NO"/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3719071"/>
              </p:ext>
            </p:extLst>
          </p:nvPr>
        </p:nvGraphicFramePr>
        <p:xfrm>
          <a:off x="2997200" y="549275"/>
          <a:ext cx="249238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9" name="Equation" r:id="rId4" imgW="164880" imgH="215640" progId="Equation.DSMT4">
                  <p:embed/>
                </p:oleObj>
              </mc:Choice>
              <mc:Fallback>
                <p:oleObj name="Equation" r:id="rId4" imgW="164880" imgH="215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7200" y="549275"/>
                        <a:ext cx="249238" cy="32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4371073"/>
              </p:ext>
            </p:extLst>
          </p:nvPr>
        </p:nvGraphicFramePr>
        <p:xfrm>
          <a:off x="3491880" y="587375"/>
          <a:ext cx="1265858" cy="348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0" name="Equation" r:id="rId6" imgW="736560" imgH="203040" progId="Equation.DSMT4">
                  <p:embed/>
                </p:oleObj>
              </mc:Choice>
              <mc:Fallback>
                <p:oleObj name="Equation" r:id="rId6" imgW="736560" imgH="203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87375"/>
                        <a:ext cx="1265858" cy="34884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511556"/>
              </p:ext>
            </p:extLst>
          </p:nvPr>
        </p:nvGraphicFramePr>
        <p:xfrm>
          <a:off x="4572000" y="1772816"/>
          <a:ext cx="18478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1" name="Equation" r:id="rId8" imgW="1231560" imgH="419040" progId="Equation.DSMT4">
                  <p:embed/>
                </p:oleObj>
              </mc:Choice>
              <mc:Fallback>
                <p:oleObj name="Equation" r:id="rId8" imgW="1231560" imgH="4190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72816"/>
                        <a:ext cx="184785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308504"/>
              </p:ext>
            </p:extLst>
          </p:nvPr>
        </p:nvGraphicFramePr>
        <p:xfrm>
          <a:off x="4572000" y="2492896"/>
          <a:ext cx="101123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2" name="Equation" r:id="rId10" imgW="672840" imgH="253800" progId="Equation.DSMT4">
                  <p:embed/>
                </p:oleObj>
              </mc:Choice>
              <mc:Fallback>
                <p:oleObj name="Equation" r:id="rId10" imgW="672840" imgH="2538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492896"/>
                        <a:ext cx="1011237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445146"/>
              </p:ext>
            </p:extLst>
          </p:nvPr>
        </p:nvGraphicFramePr>
        <p:xfrm>
          <a:off x="4499992" y="3068960"/>
          <a:ext cx="15430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3" name="Equation" r:id="rId12" imgW="1028520" imgH="393480" progId="Equation.DSMT4">
                  <p:embed/>
                </p:oleObj>
              </mc:Choice>
              <mc:Fallback>
                <p:oleObj name="Equation" r:id="rId12" imgW="1028520" imgH="393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3068960"/>
                        <a:ext cx="1543050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259153"/>
              </p:ext>
            </p:extLst>
          </p:nvPr>
        </p:nvGraphicFramePr>
        <p:xfrm>
          <a:off x="2478088" y="4194175"/>
          <a:ext cx="14097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4" name="Equation" r:id="rId14" imgW="939600" imgH="431640" progId="Equation.DSMT4">
                  <p:embed/>
                </p:oleObj>
              </mc:Choice>
              <mc:Fallback>
                <p:oleObj name="Equation" r:id="rId14" imgW="939600" imgH="4316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088" y="4194175"/>
                        <a:ext cx="1409700" cy="64770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4396594"/>
              </p:ext>
            </p:extLst>
          </p:nvPr>
        </p:nvGraphicFramePr>
        <p:xfrm>
          <a:off x="5897563" y="5589588"/>
          <a:ext cx="1565275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5" name="Equation" r:id="rId16" imgW="939600" imgH="431640" progId="Equation.DSMT4">
                  <p:embed/>
                </p:oleObj>
              </mc:Choice>
              <mc:Fallback>
                <p:oleObj name="Equation" r:id="rId16" imgW="939600" imgH="4316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7563" y="5589588"/>
                        <a:ext cx="1565275" cy="719137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kstSylinder 15"/>
          <p:cNvSpPr txBox="1"/>
          <p:nvPr/>
        </p:nvSpPr>
        <p:spPr>
          <a:xfrm>
            <a:off x="4787627" y="4344491"/>
            <a:ext cx="2155887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 dirty="0" err="1" smtClean="0"/>
              <a:t>Biot</a:t>
            </a:r>
            <a:r>
              <a:rPr lang="nb-NO" sz="2400" dirty="0" smtClean="0"/>
              <a:t> </a:t>
            </a:r>
            <a:r>
              <a:rPr lang="nb-NO" sz="2400" dirty="0" err="1" smtClean="0"/>
              <a:t>Savarts</a:t>
            </a:r>
            <a:r>
              <a:rPr lang="nb-NO" sz="2400" dirty="0" smtClean="0"/>
              <a:t> lov</a:t>
            </a:r>
            <a:endParaRPr lang="nb-NO" sz="2400" dirty="0"/>
          </a:p>
        </p:txBody>
      </p:sp>
      <p:graphicFrame>
        <p:nvGraphicFramePr>
          <p:cNvPr id="3073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307392"/>
              </p:ext>
            </p:extLst>
          </p:nvPr>
        </p:nvGraphicFramePr>
        <p:xfrm>
          <a:off x="6516216" y="1772816"/>
          <a:ext cx="18859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6" name="Equation" r:id="rId18" imgW="1257120" imgH="419040" progId="Equation.DSMT4">
                  <p:embed/>
                </p:oleObj>
              </mc:Choice>
              <mc:Fallback>
                <p:oleObj name="Equation" r:id="rId18" imgW="1257120" imgH="4190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1772816"/>
                        <a:ext cx="188595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00660"/>
              </p:ext>
            </p:extLst>
          </p:nvPr>
        </p:nvGraphicFramePr>
        <p:xfrm>
          <a:off x="7845425" y="333375"/>
          <a:ext cx="110648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7" name="Equation" r:id="rId20" imgW="863225" imgH="393529" progId="Equation.DSMT4">
                  <p:embed/>
                </p:oleObj>
              </mc:Choice>
              <mc:Fallback>
                <p:oleObj name="Equation" r:id="rId20" imgW="863225" imgH="393529" progId="Equation.DSMT4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5425" y="333375"/>
                        <a:ext cx="1106488" cy="50323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1440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000" dirty="0" smtClean="0"/>
              <a:t>Og som sagt:</a:t>
            </a:r>
          </a:p>
          <a:p>
            <a:pPr marL="0" indent="0">
              <a:buNone/>
            </a:pPr>
            <a:r>
              <a:rPr lang="nb-NO" sz="2000" dirty="0" smtClean="0"/>
              <a:t>De magnetiske feltlinjene rundt en strømleder er som for en punktladning med fart lik driftshastigheten.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13</a:t>
            </a:fld>
            <a:endParaRPr lang="nb-NO"/>
          </a:p>
        </p:txBody>
      </p:sp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186989"/>
            <a:ext cx="20764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Sylinder 7"/>
          <p:cNvSpPr txBox="1"/>
          <p:nvPr/>
        </p:nvSpPr>
        <p:spPr>
          <a:xfrm>
            <a:off x="5055493" y="2492896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Strøm inn i papirplanet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187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Eksempel</a:t>
            </a:r>
          </a:p>
          <a:p>
            <a:pPr marL="0" indent="0">
              <a:buNone/>
            </a:pPr>
            <a:r>
              <a:rPr lang="nb-NO" sz="2000" dirty="0" smtClean="0"/>
              <a:t>Finn bidraget til magnetfeltet,</a:t>
            </a:r>
            <a:r>
              <a:rPr lang="nb-NO" sz="2000" i="1" dirty="0" smtClean="0"/>
              <a:t> dB</a:t>
            </a:r>
            <a:r>
              <a:rPr lang="nb-NO" sz="2000" dirty="0" smtClean="0"/>
              <a:t>,</a:t>
            </a:r>
            <a:r>
              <a:rPr lang="nb-NO" sz="2000" i="1" dirty="0" smtClean="0"/>
              <a:t> </a:t>
            </a:r>
            <a:r>
              <a:rPr lang="nb-NO" sz="2000" dirty="0" smtClean="0"/>
              <a:t>fra et linjeelement </a:t>
            </a:r>
            <a:r>
              <a:rPr lang="nb-NO" sz="2000" i="1" dirty="0" smtClean="0"/>
              <a:t>dl </a:t>
            </a:r>
            <a:r>
              <a:rPr lang="nb-NO" sz="2000" dirty="0" smtClean="0"/>
              <a:t>= 1,0 cm av en lang ledning med konstant strøm </a:t>
            </a:r>
            <a:r>
              <a:rPr lang="nb-NO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nb-NO" sz="2000" dirty="0" smtClean="0"/>
              <a:t> = 125 A i 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P</a:t>
            </a:r>
            <a:r>
              <a:rPr lang="nb-NO" sz="2000" baseline="-25000" dirty="0" smtClean="0"/>
              <a:t>1</a:t>
            </a:r>
            <a:r>
              <a:rPr lang="nb-NO" sz="2000" dirty="0" smtClean="0"/>
              <a:t> på figuren, 1,2 m fra </a:t>
            </a:r>
            <a:r>
              <a:rPr lang="nb-NO" sz="2000" i="1" dirty="0" smtClean="0"/>
              <a:t>dl</a:t>
            </a:r>
            <a:endParaRPr lang="nb-NO" sz="2000" dirty="0" smtClean="0"/>
          </a:p>
          <a:p>
            <a:pPr marL="457200" indent="-457200">
              <a:buAutoNum type="alphaLcParenR"/>
            </a:pPr>
            <a:r>
              <a:rPr lang="nb-NO" sz="2000" dirty="0" smtClean="0"/>
              <a:t>P</a:t>
            </a:r>
            <a:r>
              <a:rPr lang="nb-NO" sz="2000" baseline="-25000" dirty="0" smtClean="0"/>
              <a:t>2</a:t>
            </a:r>
            <a:r>
              <a:rPr lang="nb-NO" sz="2000" dirty="0" smtClean="0"/>
              <a:t> på figuren, 1,2 m fra </a:t>
            </a:r>
            <a:r>
              <a:rPr lang="nb-NO" sz="2000" i="1" dirty="0" smtClean="0"/>
              <a:t>dl</a:t>
            </a: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14</a:t>
            </a:fld>
            <a:endParaRPr lang="nb-NO"/>
          </a:p>
        </p:txBody>
      </p:sp>
      <p:cxnSp>
        <p:nvCxnSpPr>
          <p:cNvPr id="7" name="Rett linje 6"/>
          <p:cNvCxnSpPr/>
          <p:nvPr/>
        </p:nvCxnSpPr>
        <p:spPr>
          <a:xfrm>
            <a:off x="5017300" y="3455024"/>
            <a:ext cx="280831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Rett pil 8"/>
          <p:cNvCxnSpPr/>
          <p:nvPr/>
        </p:nvCxnSpPr>
        <p:spPr>
          <a:xfrm flipH="1">
            <a:off x="4994788" y="321297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kstSylinder 9"/>
          <p:cNvSpPr txBox="1"/>
          <p:nvPr/>
        </p:nvSpPr>
        <p:spPr>
          <a:xfrm>
            <a:off x="5148064" y="29156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nb-NO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Rett linje 11"/>
          <p:cNvCxnSpPr/>
          <p:nvPr/>
        </p:nvCxnSpPr>
        <p:spPr>
          <a:xfrm>
            <a:off x="6796264" y="3457260"/>
            <a:ext cx="2880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Rett pil 14"/>
          <p:cNvCxnSpPr/>
          <p:nvPr/>
        </p:nvCxnSpPr>
        <p:spPr>
          <a:xfrm>
            <a:off x="7838864" y="346476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Rett pil 16"/>
          <p:cNvCxnSpPr/>
          <p:nvPr/>
        </p:nvCxnSpPr>
        <p:spPr>
          <a:xfrm flipV="1">
            <a:off x="6948264" y="1949084"/>
            <a:ext cx="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Rett linje 18"/>
          <p:cNvCxnSpPr/>
          <p:nvPr/>
        </p:nvCxnSpPr>
        <p:spPr>
          <a:xfrm>
            <a:off x="6868752" y="2217636"/>
            <a:ext cx="1837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kstSylinder 21"/>
          <p:cNvSpPr txBox="1"/>
          <p:nvPr/>
        </p:nvSpPr>
        <p:spPr>
          <a:xfrm>
            <a:off x="6973012" y="20608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</a:t>
            </a:r>
            <a:r>
              <a:rPr lang="nb-NO" baseline="-25000" dirty="0" smtClean="0"/>
              <a:t>1</a:t>
            </a:r>
            <a:endParaRPr lang="nb-NO" baseline="-25000" dirty="0"/>
          </a:p>
        </p:txBody>
      </p:sp>
      <p:sp>
        <p:nvSpPr>
          <p:cNvPr id="23" name="TekstSylinder 22"/>
          <p:cNvSpPr txBox="1"/>
          <p:nvPr/>
        </p:nvSpPr>
        <p:spPr>
          <a:xfrm>
            <a:off x="6661988" y="18505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y</a:t>
            </a:r>
            <a:endParaRPr lang="nb-NO" i="1" dirty="0"/>
          </a:p>
        </p:txBody>
      </p:sp>
      <p:sp>
        <p:nvSpPr>
          <p:cNvPr id="25" name="TekstSylinder 24"/>
          <p:cNvSpPr txBox="1"/>
          <p:nvPr/>
        </p:nvSpPr>
        <p:spPr>
          <a:xfrm>
            <a:off x="8244408" y="34197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x</a:t>
            </a:r>
            <a:endParaRPr lang="nb-NO" i="1" dirty="0"/>
          </a:p>
        </p:txBody>
      </p:sp>
      <p:cxnSp>
        <p:nvCxnSpPr>
          <p:cNvPr id="31" name="Rett linje 30"/>
          <p:cNvCxnSpPr/>
          <p:nvPr/>
        </p:nvCxnSpPr>
        <p:spPr>
          <a:xfrm flipH="1" flipV="1">
            <a:off x="5724128" y="2722172"/>
            <a:ext cx="1224136" cy="72008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kstSylinder 31"/>
          <p:cNvSpPr txBox="1"/>
          <p:nvPr/>
        </p:nvSpPr>
        <p:spPr>
          <a:xfrm>
            <a:off x="5773624" y="24782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</a:t>
            </a:r>
            <a:r>
              <a:rPr lang="nb-NO" baseline="-25000" dirty="0" smtClean="0"/>
              <a:t>2</a:t>
            </a:r>
            <a:endParaRPr lang="nb-NO" baseline="-25000" dirty="0"/>
          </a:p>
        </p:txBody>
      </p:sp>
      <p:cxnSp>
        <p:nvCxnSpPr>
          <p:cNvPr id="34" name="Rett linje 33"/>
          <p:cNvCxnSpPr/>
          <p:nvPr/>
        </p:nvCxnSpPr>
        <p:spPr>
          <a:xfrm flipH="1">
            <a:off x="5781128" y="2741172"/>
            <a:ext cx="72008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Bue 34"/>
          <p:cNvSpPr/>
          <p:nvPr/>
        </p:nvSpPr>
        <p:spPr>
          <a:xfrm rot="16200000">
            <a:off x="6216688" y="3220480"/>
            <a:ext cx="576064" cy="432048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6" name="TekstSylinder 35"/>
          <p:cNvSpPr txBox="1"/>
          <p:nvPr/>
        </p:nvSpPr>
        <p:spPr>
          <a:xfrm>
            <a:off x="5931372" y="306066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30</a:t>
            </a:r>
            <a:r>
              <a:rPr lang="nb-NO" baseline="30000" dirty="0" smtClean="0"/>
              <a:t>0</a:t>
            </a:r>
            <a:endParaRPr lang="nb-NO" baseline="30000" dirty="0"/>
          </a:p>
        </p:txBody>
      </p:sp>
      <p:sp>
        <p:nvSpPr>
          <p:cNvPr id="37" name="TekstSylinder 36"/>
          <p:cNvSpPr txBox="1"/>
          <p:nvPr/>
        </p:nvSpPr>
        <p:spPr>
          <a:xfrm>
            <a:off x="6804248" y="34767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dl</a:t>
            </a:r>
            <a:endParaRPr lang="nb-NO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1440159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nb-NO" sz="2400" b="1" dirty="0">
                <a:solidFill>
                  <a:prstClr val="black"/>
                </a:solidFill>
              </a:rPr>
              <a:t>Eksempel</a:t>
            </a:r>
          </a:p>
          <a:p>
            <a:pPr marL="0" lvl="0" indent="0">
              <a:buNone/>
            </a:pPr>
            <a:r>
              <a:rPr lang="nb-NO" sz="2000" dirty="0">
                <a:solidFill>
                  <a:prstClr val="black"/>
                </a:solidFill>
              </a:rPr>
              <a:t>Finn bidraget til magnetfeltet,</a:t>
            </a:r>
            <a:r>
              <a:rPr lang="nb-NO" sz="2000" i="1" dirty="0">
                <a:solidFill>
                  <a:prstClr val="black"/>
                </a:solidFill>
              </a:rPr>
              <a:t> dB</a:t>
            </a:r>
            <a:r>
              <a:rPr lang="nb-NO" sz="2000" dirty="0">
                <a:solidFill>
                  <a:prstClr val="black"/>
                </a:solidFill>
              </a:rPr>
              <a:t>,</a:t>
            </a:r>
            <a:r>
              <a:rPr lang="nb-NO" sz="2000" i="1" dirty="0">
                <a:solidFill>
                  <a:prstClr val="black"/>
                </a:solidFill>
              </a:rPr>
              <a:t> </a:t>
            </a:r>
            <a:r>
              <a:rPr lang="nb-NO" sz="2000" dirty="0">
                <a:solidFill>
                  <a:prstClr val="black"/>
                </a:solidFill>
              </a:rPr>
              <a:t>fra et linjeelement </a:t>
            </a:r>
            <a:r>
              <a:rPr lang="nb-NO" sz="2000" i="1" dirty="0">
                <a:solidFill>
                  <a:prstClr val="black"/>
                </a:solidFill>
              </a:rPr>
              <a:t>dl </a:t>
            </a:r>
            <a:r>
              <a:rPr lang="nb-NO" sz="2000" dirty="0">
                <a:solidFill>
                  <a:prstClr val="black"/>
                </a:solidFill>
              </a:rPr>
              <a:t>= 1,0 cm av en lang ledning med konstant strøm </a:t>
            </a:r>
            <a:r>
              <a:rPr lang="nb-NO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nb-NO" sz="2000" dirty="0">
                <a:solidFill>
                  <a:prstClr val="black"/>
                </a:solidFill>
              </a:rPr>
              <a:t> = 125 A i </a:t>
            </a:r>
          </a:p>
          <a:p>
            <a:pPr marL="457200" lvl="0" indent="-457200">
              <a:buFont typeface="Arial" pitchFamily="34" charset="0"/>
              <a:buAutoNum type="alphaLcParenR"/>
            </a:pPr>
            <a:r>
              <a:rPr lang="nb-NO" sz="2000" dirty="0">
                <a:solidFill>
                  <a:prstClr val="black"/>
                </a:solidFill>
              </a:rPr>
              <a:t>P</a:t>
            </a:r>
            <a:r>
              <a:rPr lang="nb-NO" sz="2000" baseline="-25000" dirty="0">
                <a:solidFill>
                  <a:prstClr val="black"/>
                </a:solidFill>
              </a:rPr>
              <a:t>1</a:t>
            </a:r>
            <a:r>
              <a:rPr lang="nb-NO" sz="2000" dirty="0">
                <a:solidFill>
                  <a:prstClr val="black"/>
                </a:solidFill>
              </a:rPr>
              <a:t> på figuren, 1,2 m fra </a:t>
            </a:r>
            <a:r>
              <a:rPr lang="nb-NO" sz="2000" i="1" dirty="0">
                <a:solidFill>
                  <a:prstClr val="black"/>
                </a:solidFill>
              </a:rPr>
              <a:t>dl</a:t>
            </a:r>
            <a:endParaRPr lang="nb-NO" sz="2000" dirty="0">
              <a:solidFill>
                <a:prstClr val="black"/>
              </a:solidFill>
            </a:endParaRPr>
          </a:p>
          <a:p>
            <a:pPr marL="457200" indent="-457200">
              <a:buNone/>
            </a:pP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15</a:t>
            </a:fld>
            <a:endParaRPr lang="nb-NO"/>
          </a:p>
        </p:txBody>
      </p:sp>
      <p:cxnSp>
        <p:nvCxnSpPr>
          <p:cNvPr id="7" name="Rett linje 6"/>
          <p:cNvCxnSpPr/>
          <p:nvPr/>
        </p:nvCxnSpPr>
        <p:spPr>
          <a:xfrm>
            <a:off x="5017300" y="3455024"/>
            <a:ext cx="280831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Rett pil 8"/>
          <p:cNvCxnSpPr/>
          <p:nvPr/>
        </p:nvCxnSpPr>
        <p:spPr>
          <a:xfrm flipH="1">
            <a:off x="4994788" y="321297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kstSylinder 9"/>
          <p:cNvSpPr txBox="1"/>
          <p:nvPr/>
        </p:nvSpPr>
        <p:spPr>
          <a:xfrm>
            <a:off x="5148064" y="29156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nb-NO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Rett linje 11"/>
          <p:cNvCxnSpPr/>
          <p:nvPr/>
        </p:nvCxnSpPr>
        <p:spPr>
          <a:xfrm>
            <a:off x="6796264" y="3457260"/>
            <a:ext cx="2880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Rett pil 14"/>
          <p:cNvCxnSpPr/>
          <p:nvPr/>
        </p:nvCxnSpPr>
        <p:spPr>
          <a:xfrm>
            <a:off x="7838864" y="346476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Rett pil 16"/>
          <p:cNvCxnSpPr/>
          <p:nvPr/>
        </p:nvCxnSpPr>
        <p:spPr>
          <a:xfrm flipV="1">
            <a:off x="6948264" y="1949084"/>
            <a:ext cx="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Rett linje 18"/>
          <p:cNvCxnSpPr/>
          <p:nvPr/>
        </p:nvCxnSpPr>
        <p:spPr>
          <a:xfrm>
            <a:off x="6868752" y="2217636"/>
            <a:ext cx="1837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kstSylinder 21"/>
          <p:cNvSpPr txBox="1"/>
          <p:nvPr/>
        </p:nvSpPr>
        <p:spPr>
          <a:xfrm>
            <a:off x="6973012" y="20608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</a:t>
            </a:r>
            <a:r>
              <a:rPr lang="nb-NO" baseline="-25000" dirty="0" smtClean="0"/>
              <a:t>1</a:t>
            </a:r>
            <a:endParaRPr lang="nb-NO" baseline="-25000" dirty="0"/>
          </a:p>
        </p:txBody>
      </p:sp>
      <p:sp>
        <p:nvSpPr>
          <p:cNvPr id="23" name="TekstSylinder 22"/>
          <p:cNvSpPr txBox="1"/>
          <p:nvPr/>
        </p:nvSpPr>
        <p:spPr>
          <a:xfrm>
            <a:off x="6661988" y="18505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y</a:t>
            </a:r>
            <a:endParaRPr lang="nb-NO" i="1" dirty="0"/>
          </a:p>
        </p:txBody>
      </p:sp>
      <p:sp>
        <p:nvSpPr>
          <p:cNvPr id="25" name="TekstSylinder 24"/>
          <p:cNvSpPr txBox="1"/>
          <p:nvPr/>
        </p:nvSpPr>
        <p:spPr>
          <a:xfrm>
            <a:off x="8244408" y="34197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x</a:t>
            </a:r>
            <a:endParaRPr lang="nb-NO" i="1" dirty="0"/>
          </a:p>
        </p:txBody>
      </p:sp>
      <p:cxnSp>
        <p:nvCxnSpPr>
          <p:cNvPr id="31" name="Rett linje 30"/>
          <p:cNvCxnSpPr/>
          <p:nvPr/>
        </p:nvCxnSpPr>
        <p:spPr>
          <a:xfrm flipH="1" flipV="1">
            <a:off x="5724128" y="2722172"/>
            <a:ext cx="1224136" cy="72008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kstSylinder 31"/>
          <p:cNvSpPr txBox="1"/>
          <p:nvPr/>
        </p:nvSpPr>
        <p:spPr>
          <a:xfrm>
            <a:off x="5773624" y="24782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</a:t>
            </a:r>
            <a:r>
              <a:rPr lang="nb-NO" baseline="-25000" dirty="0" smtClean="0"/>
              <a:t>2</a:t>
            </a:r>
            <a:endParaRPr lang="nb-NO" baseline="-25000" dirty="0"/>
          </a:p>
        </p:txBody>
      </p:sp>
      <p:cxnSp>
        <p:nvCxnSpPr>
          <p:cNvPr id="34" name="Rett linje 33"/>
          <p:cNvCxnSpPr/>
          <p:nvPr/>
        </p:nvCxnSpPr>
        <p:spPr>
          <a:xfrm flipH="1">
            <a:off x="5781128" y="2741172"/>
            <a:ext cx="72008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Bue 34"/>
          <p:cNvSpPr/>
          <p:nvPr/>
        </p:nvSpPr>
        <p:spPr>
          <a:xfrm rot="16200000">
            <a:off x="6216688" y="3220480"/>
            <a:ext cx="576064" cy="432048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6" name="TekstSylinder 35"/>
          <p:cNvSpPr txBox="1"/>
          <p:nvPr/>
        </p:nvSpPr>
        <p:spPr>
          <a:xfrm>
            <a:off x="5931372" y="306066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30</a:t>
            </a:r>
            <a:r>
              <a:rPr lang="nb-NO" baseline="30000" dirty="0" smtClean="0"/>
              <a:t>0</a:t>
            </a:r>
            <a:endParaRPr lang="nb-NO" baseline="30000" dirty="0"/>
          </a:p>
        </p:txBody>
      </p:sp>
      <p:sp>
        <p:nvSpPr>
          <p:cNvPr id="37" name="TekstSylinder 36"/>
          <p:cNvSpPr txBox="1"/>
          <p:nvPr/>
        </p:nvSpPr>
        <p:spPr>
          <a:xfrm>
            <a:off x="6804248" y="3476740"/>
            <a:ext cx="384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</a:t>
            </a:r>
            <a:endParaRPr lang="nb-NO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kstSylinder 20"/>
          <p:cNvSpPr txBox="1"/>
          <p:nvPr/>
        </p:nvSpPr>
        <p:spPr>
          <a:xfrm>
            <a:off x="395536" y="2009385"/>
            <a:ext cx="46805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b="1" dirty="0" smtClean="0"/>
              <a:t>Løsning</a:t>
            </a:r>
          </a:p>
          <a:p>
            <a:r>
              <a:rPr lang="nb-NO" sz="2000" dirty="0" smtClean="0"/>
              <a:t>Retningen til feltet i P</a:t>
            </a:r>
            <a:r>
              <a:rPr lang="nb-NO" sz="2000" baseline="-25000" dirty="0" smtClean="0"/>
              <a:t>1</a:t>
            </a:r>
            <a:r>
              <a:rPr lang="nb-NO" sz="2000" dirty="0" smtClean="0"/>
              <a:t> er inn i papirplanet.</a:t>
            </a:r>
          </a:p>
          <a:p>
            <a:endParaRPr lang="nb-NO" sz="2000" dirty="0" smtClean="0"/>
          </a:p>
          <a:p>
            <a:r>
              <a:rPr lang="nb-NO" sz="2000" dirty="0" smtClean="0"/>
              <a:t>Vi har: 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r>
              <a:rPr lang="nb-NO" sz="2000" dirty="0" smtClean="0"/>
              <a:t>Størrelsen til magnetfeltet er: 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r>
              <a:rPr lang="nb-NO" sz="2000" dirty="0" smtClean="0"/>
              <a:t>  </a:t>
            </a:r>
            <a:endParaRPr lang="nb-NO" sz="2000" dirty="0"/>
          </a:p>
        </p:txBody>
      </p:sp>
      <p:graphicFrame>
        <p:nvGraphicFramePr>
          <p:cNvPr id="24" name="Obj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052000"/>
              </p:ext>
            </p:extLst>
          </p:nvPr>
        </p:nvGraphicFramePr>
        <p:xfrm>
          <a:off x="1043608" y="3533242"/>
          <a:ext cx="957262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1" name="Equation" r:id="rId4" imgW="634680" imgH="253800" progId="Equation.DSMT4">
                  <p:embed/>
                </p:oleObj>
              </mc:Choice>
              <mc:Fallback>
                <p:oleObj name="Equation" r:id="rId4" imgW="634680" imgH="253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533242"/>
                        <a:ext cx="957262" cy="382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490"/>
              </p:ext>
            </p:extLst>
          </p:nvPr>
        </p:nvGraphicFramePr>
        <p:xfrm>
          <a:off x="3416572" y="4509120"/>
          <a:ext cx="4183063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2" name="Equation" r:id="rId6" imgW="2781000" imgH="457200" progId="Equation.DSMT4">
                  <p:embed/>
                </p:oleObj>
              </mc:Choice>
              <mc:Fallback>
                <p:oleObj name="Equation" r:id="rId6" imgW="2781000" imgH="4572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6572" y="4509120"/>
                        <a:ext cx="4183063" cy="687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 noChangeAspect="1"/>
          </p:cNvGraphicFramePr>
          <p:nvPr/>
        </p:nvGraphicFramePr>
        <p:xfrm>
          <a:off x="6395674" y="2250347"/>
          <a:ext cx="479425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3" name="Equation" r:id="rId8" imgW="317160" imgH="241200" progId="Equation.DSMT4">
                  <p:embed/>
                </p:oleObj>
              </mc:Choice>
              <mc:Fallback>
                <p:oleObj name="Equation" r:id="rId8" imgW="317160" imgH="2412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5674" y="2250347"/>
                        <a:ext cx="479425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8944104"/>
              </p:ext>
            </p:extLst>
          </p:nvPr>
        </p:nvGraphicFramePr>
        <p:xfrm>
          <a:off x="2195736" y="2881428"/>
          <a:ext cx="1403350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4" name="Equation" r:id="rId10" imgW="927000" imgH="393480" progId="Equation.DSMT4">
                  <p:embed/>
                </p:oleObj>
              </mc:Choice>
              <mc:Fallback>
                <p:oleObj name="Equation" r:id="rId10" imgW="927000" imgH="393480" progId="Equation.DSMT4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2881428"/>
                        <a:ext cx="1403350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508282"/>
              </p:ext>
            </p:extLst>
          </p:nvPr>
        </p:nvGraphicFramePr>
        <p:xfrm>
          <a:off x="2195736" y="3439898"/>
          <a:ext cx="1347787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5" name="Equation" r:id="rId12" imgW="888840" imgH="368280" progId="Equation.DSMT4">
                  <p:embed/>
                </p:oleObj>
              </mc:Choice>
              <mc:Fallback>
                <p:oleObj name="Equation" r:id="rId12" imgW="888840" imgH="368280" progId="Equation.DSMT4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439898"/>
                        <a:ext cx="1347787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4344045"/>
              </p:ext>
            </p:extLst>
          </p:nvPr>
        </p:nvGraphicFramePr>
        <p:xfrm>
          <a:off x="2085256" y="4509120"/>
          <a:ext cx="1301079" cy="648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6" name="Equation" r:id="rId14" imgW="736560" imgH="368280" progId="Equation.DSMT4">
                  <p:embed/>
                </p:oleObj>
              </mc:Choice>
              <mc:Fallback>
                <p:oleObj name="Equation" r:id="rId14" imgW="736560" imgH="368280" progId="Equation.DSMT4">
                  <p:embed/>
                  <p:pic>
                    <p:nvPicPr>
                      <p:cNvPr id="0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5256" y="4509120"/>
                        <a:ext cx="1301079" cy="6486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1440159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nb-NO" sz="2400" b="1" dirty="0">
                <a:solidFill>
                  <a:prstClr val="black"/>
                </a:solidFill>
              </a:rPr>
              <a:t>Eksempel</a:t>
            </a:r>
          </a:p>
          <a:p>
            <a:pPr marL="0" lvl="0" indent="0">
              <a:buNone/>
            </a:pPr>
            <a:r>
              <a:rPr lang="nb-NO" sz="2000" dirty="0">
                <a:solidFill>
                  <a:prstClr val="black"/>
                </a:solidFill>
              </a:rPr>
              <a:t>Finn bidraget til magnetfeltet,</a:t>
            </a:r>
            <a:r>
              <a:rPr lang="nb-NO" sz="2000" i="1" dirty="0">
                <a:solidFill>
                  <a:prstClr val="black"/>
                </a:solidFill>
              </a:rPr>
              <a:t> dB</a:t>
            </a:r>
            <a:r>
              <a:rPr lang="nb-NO" sz="2000" dirty="0">
                <a:solidFill>
                  <a:prstClr val="black"/>
                </a:solidFill>
              </a:rPr>
              <a:t>,</a:t>
            </a:r>
            <a:r>
              <a:rPr lang="nb-NO" sz="2000" i="1" dirty="0">
                <a:solidFill>
                  <a:prstClr val="black"/>
                </a:solidFill>
              </a:rPr>
              <a:t> </a:t>
            </a:r>
            <a:r>
              <a:rPr lang="nb-NO" sz="2000" dirty="0">
                <a:solidFill>
                  <a:prstClr val="black"/>
                </a:solidFill>
              </a:rPr>
              <a:t>fra et linjeelement </a:t>
            </a:r>
            <a:r>
              <a:rPr lang="nb-NO" sz="2000" i="1" dirty="0">
                <a:solidFill>
                  <a:prstClr val="black"/>
                </a:solidFill>
              </a:rPr>
              <a:t>dl </a:t>
            </a:r>
            <a:r>
              <a:rPr lang="nb-NO" sz="2000" dirty="0">
                <a:solidFill>
                  <a:prstClr val="black"/>
                </a:solidFill>
              </a:rPr>
              <a:t>= 1,0 cm av en lang ledning med konstant strøm </a:t>
            </a:r>
            <a:r>
              <a:rPr lang="nb-NO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nb-NO" sz="2000" dirty="0">
                <a:solidFill>
                  <a:prstClr val="black"/>
                </a:solidFill>
              </a:rPr>
              <a:t> = 125 A i </a:t>
            </a:r>
          </a:p>
          <a:p>
            <a:pPr marL="457200" indent="-457200">
              <a:buFont typeface="+mj-lt"/>
              <a:buAutoNum type="alphaLcParenR" startAt="2"/>
            </a:pPr>
            <a:r>
              <a:rPr lang="nb-NO" sz="2000" dirty="0" smtClean="0"/>
              <a:t>P</a:t>
            </a:r>
            <a:r>
              <a:rPr lang="nb-NO" sz="2000" baseline="-25000" dirty="0" smtClean="0"/>
              <a:t>2</a:t>
            </a:r>
            <a:r>
              <a:rPr lang="nb-NO" sz="2000" dirty="0" smtClean="0"/>
              <a:t> på figuren, 1,2 m fra </a:t>
            </a:r>
            <a:r>
              <a:rPr lang="nb-NO" sz="2000" i="1" dirty="0" smtClean="0"/>
              <a:t>dl</a:t>
            </a:r>
            <a:r>
              <a:rPr lang="nb-NO" sz="2000" dirty="0" smtClean="0"/>
              <a:t>.</a:t>
            </a:r>
          </a:p>
          <a:p>
            <a:pPr marL="457200" indent="-457200">
              <a:buNone/>
            </a:pP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16</a:t>
            </a:fld>
            <a:endParaRPr lang="nb-NO"/>
          </a:p>
        </p:txBody>
      </p:sp>
      <p:cxnSp>
        <p:nvCxnSpPr>
          <p:cNvPr id="7" name="Rett linje 6"/>
          <p:cNvCxnSpPr/>
          <p:nvPr/>
        </p:nvCxnSpPr>
        <p:spPr>
          <a:xfrm>
            <a:off x="5017300" y="3455024"/>
            <a:ext cx="280831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Rett pil 8"/>
          <p:cNvCxnSpPr/>
          <p:nvPr/>
        </p:nvCxnSpPr>
        <p:spPr>
          <a:xfrm flipH="1">
            <a:off x="4994788" y="321297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kstSylinder 9"/>
          <p:cNvSpPr txBox="1"/>
          <p:nvPr/>
        </p:nvSpPr>
        <p:spPr>
          <a:xfrm>
            <a:off x="5148064" y="29156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I</a:t>
            </a:r>
            <a:endParaRPr lang="nb-NO" i="1" dirty="0"/>
          </a:p>
        </p:txBody>
      </p:sp>
      <p:cxnSp>
        <p:nvCxnSpPr>
          <p:cNvPr id="12" name="Rett linje 11"/>
          <p:cNvCxnSpPr/>
          <p:nvPr/>
        </p:nvCxnSpPr>
        <p:spPr>
          <a:xfrm>
            <a:off x="6796264" y="3457260"/>
            <a:ext cx="2880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Rett pil 14"/>
          <p:cNvCxnSpPr/>
          <p:nvPr/>
        </p:nvCxnSpPr>
        <p:spPr>
          <a:xfrm>
            <a:off x="7838864" y="346476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Rett pil 16"/>
          <p:cNvCxnSpPr/>
          <p:nvPr/>
        </p:nvCxnSpPr>
        <p:spPr>
          <a:xfrm flipV="1">
            <a:off x="6948264" y="1949084"/>
            <a:ext cx="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Rett linje 18"/>
          <p:cNvCxnSpPr/>
          <p:nvPr/>
        </p:nvCxnSpPr>
        <p:spPr>
          <a:xfrm>
            <a:off x="6868752" y="2217636"/>
            <a:ext cx="1837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kstSylinder 21"/>
          <p:cNvSpPr txBox="1"/>
          <p:nvPr/>
        </p:nvSpPr>
        <p:spPr>
          <a:xfrm>
            <a:off x="6973012" y="20608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</a:t>
            </a:r>
            <a:r>
              <a:rPr lang="nb-NO" baseline="-25000" dirty="0" smtClean="0"/>
              <a:t>1</a:t>
            </a:r>
            <a:endParaRPr lang="nb-NO" baseline="-25000" dirty="0"/>
          </a:p>
        </p:txBody>
      </p:sp>
      <p:sp>
        <p:nvSpPr>
          <p:cNvPr id="23" name="TekstSylinder 22"/>
          <p:cNvSpPr txBox="1"/>
          <p:nvPr/>
        </p:nvSpPr>
        <p:spPr>
          <a:xfrm>
            <a:off x="6661988" y="18505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y</a:t>
            </a:r>
            <a:endParaRPr lang="nb-NO" dirty="0"/>
          </a:p>
        </p:txBody>
      </p:sp>
      <p:sp>
        <p:nvSpPr>
          <p:cNvPr id="25" name="TekstSylinder 24"/>
          <p:cNvSpPr txBox="1"/>
          <p:nvPr/>
        </p:nvSpPr>
        <p:spPr>
          <a:xfrm>
            <a:off x="8244408" y="34197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x</a:t>
            </a:r>
            <a:endParaRPr lang="nb-NO" dirty="0"/>
          </a:p>
        </p:txBody>
      </p:sp>
      <p:cxnSp>
        <p:nvCxnSpPr>
          <p:cNvPr id="31" name="Rett linje 30"/>
          <p:cNvCxnSpPr/>
          <p:nvPr/>
        </p:nvCxnSpPr>
        <p:spPr>
          <a:xfrm flipH="1" flipV="1">
            <a:off x="5724128" y="2722172"/>
            <a:ext cx="1224136" cy="72008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kstSylinder 31"/>
          <p:cNvSpPr txBox="1"/>
          <p:nvPr/>
        </p:nvSpPr>
        <p:spPr>
          <a:xfrm>
            <a:off x="5773624" y="24782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</a:t>
            </a:r>
            <a:r>
              <a:rPr lang="nb-NO" baseline="-25000" dirty="0" smtClean="0"/>
              <a:t>2</a:t>
            </a:r>
            <a:endParaRPr lang="nb-NO" baseline="-25000" dirty="0"/>
          </a:p>
        </p:txBody>
      </p:sp>
      <p:cxnSp>
        <p:nvCxnSpPr>
          <p:cNvPr id="34" name="Rett linje 33"/>
          <p:cNvCxnSpPr/>
          <p:nvPr/>
        </p:nvCxnSpPr>
        <p:spPr>
          <a:xfrm flipH="1">
            <a:off x="5781128" y="2741172"/>
            <a:ext cx="72008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Bue 34"/>
          <p:cNvSpPr/>
          <p:nvPr/>
        </p:nvSpPr>
        <p:spPr>
          <a:xfrm rot="16200000">
            <a:off x="6216688" y="3220480"/>
            <a:ext cx="576064" cy="432048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6" name="TekstSylinder 35"/>
          <p:cNvSpPr txBox="1"/>
          <p:nvPr/>
        </p:nvSpPr>
        <p:spPr>
          <a:xfrm>
            <a:off x="5931372" y="306066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30</a:t>
            </a:r>
            <a:r>
              <a:rPr lang="nb-NO" baseline="30000" dirty="0"/>
              <a:t>o</a:t>
            </a:r>
          </a:p>
        </p:txBody>
      </p:sp>
      <p:sp>
        <p:nvSpPr>
          <p:cNvPr id="37" name="TekstSylinder 36"/>
          <p:cNvSpPr txBox="1"/>
          <p:nvPr/>
        </p:nvSpPr>
        <p:spPr>
          <a:xfrm>
            <a:off x="6804248" y="34767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l</a:t>
            </a:r>
            <a:endParaRPr lang="nb-NO" i="1" dirty="0"/>
          </a:p>
        </p:txBody>
      </p:sp>
      <p:sp>
        <p:nvSpPr>
          <p:cNvPr id="21" name="TekstSylinder 20"/>
          <p:cNvSpPr txBox="1"/>
          <p:nvPr/>
        </p:nvSpPr>
        <p:spPr>
          <a:xfrm>
            <a:off x="401663" y="2021686"/>
            <a:ext cx="46805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b="1" dirty="0" smtClean="0"/>
              <a:t>Løsning</a:t>
            </a:r>
          </a:p>
          <a:p>
            <a:r>
              <a:rPr lang="nb-NO" sz="2000" dirty="0" smtClean="0"/>
              <a:t>Retningen til feltet i P</a:t>
            </a:r>
            <a:r>
              <a:rPr lang="nb-NO" sz="2000" baseline="-25000" dirty="0" smtClean="0"/>
              <a:t>2</a:t>
            </a:r>
            <a:r>
              <a:rPr lang="nb-NO" sz="2000" dirty="0" smtClean="0"/>
              <a:t> er inn i papirplanet.</a:t>
            </a:r>
          </a:p>
          <a:p>
            <a:endParaRPr lang="nb-NO" sz="2000" dirty="0" smtClean="0"/>
          </a:p>
          <a:p>
            <a:r>
              <a:rPr lang="nb-NO" sz="2000" dirty="0" smtClean="0"/>
              <a:t>Vi har: 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r>
              <a:rPr lang="nb-NO" sz="2000" dirty="0" smtClean="0"/>
              <a:t>Størrelsen til magnetfeltet er: 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r>
              <a:rPr lang="nb-NO" sz="2000" dirty="0" smtClean="0"/>
              <a:t>  </a:t>
            </a:r>
            <a:endParaRPr lang="nb-NO" sz="2000" dirty="0"/>
          </a:p>
        </p:txBody>
      </p:sp>
      <p:graphicFrame>
        <p:nvGraphicFramePr>
          <p:cNvPr id="24" name="Obj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753148"/>
              </p:ext>
            </p:extLst>
          </p:nvPr>
        </p:nvGraphicFramePr>
        <p:xfrm>
          <a:off x="1403648" y="3636755"/>
          <a:ext cx="181768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69" name="Equation" r:id="rId4" imgW="1206360" imgH="279360" progId="Equation.DSMT4">
                  <p:embed/>
                </p:oleObj>
              </mc:Choice>
              <mc:Fallback>
                <p:oleObj name="Equation" r:id="rId4" imgW="1206360" imgH="2793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636755"/>
                        <a:ext cx="1817688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8159987"/>
              </p:ext>
            </p:extLst>
          </p:nvPr>
        </p:nvGraphicFramePr>
        <p:xfrm>
          <a:off x="2909075" y="4509120"/>
          <a:ext cx="4889500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70" name="Equation" r:id="rId6" imgW="3251160" imgH="457200" progId="Equation.DSMT4">
                  <p:embed/>
                </p:oleObj>
              </mc:Choice>
              <mc:Fallback>
                <p:oleObj name="Equation" r:id="rId6" imgW="3251160" imgH="4572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9075" y="4509120"/>
                        <a:ext cx="4889500" cy="687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9" name="Object 7"/>
          <p:cNvGraphicFramePr>
            <a:graphicFrameLocks noChangeAspect="1"/>
          </p:cNvGraphicFramePr>
          <p:nvPr/>
        </p:nvGraphicFramePr>
        <p:xfrm>
          <a:off x="6396038" y="2251075"/>
          <a:ext cx="479425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71" name="Equation" r:id="rId8" imgW="317160" imgH="241200" progId="Equation.DSMT4">
                  <p:embed/>
                </p:oleObj>
              </mc:Choice>
              <mc:Fallback>
                <p:oleObj name="Equation" r:id="rId8" imgW="317160" imgH="2412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6038" y="2251075"/>
                        <a:ext cx="479425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1062113"/>
              </p:ext>
            </p:extLst>
          </p:nvPr>
        </p:nvGraphicFramePr>
        <p:xfrm>
          <a:off x="1345034" y="2813180"/>
          <a:ext cx="1501260" cy="637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72" name="Equation" r:id="rId10" imgW="927000" imgH="393480" progId="Equation.DSMT4">
                  <p:embed/>
                </p:oleObj>
              </mc:Choice>
              <mc:Fallback>
                <p:oleObj name="Equation" r:id="rId10" imgW="9270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345034" y="2813180"/>
                        <a:ext cx="1501260" cy="6375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615823"/>
              </p:ext>
            </p:extLst>
          </p:nvPr>
        </p:nvGraphicFramePr>
        <p:xfrm>
          <a:off x="1187624" y="4581128"/>
          <a:ext cx="1650342" cy="629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73" name="Equation" r:id="rId12" imgW="965160" imgH="368280" progId="Equation.DSMT4">
                  <p:embed/>
                </p:oleObj>
              </mc:Choice>
              <mc:Fallback>
                <p:oleObj name="Equation" r:id="rId12" imgW="965160" imgH="368280" progId="Equation.DSMT4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581128"/>
                        <a:ext cx="1650342" cy="6296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kstSylinder 7"/>
          <p:cNvSpPr txBox="1"/>
          <p:nvPr/>
        </p:nvSpPr>
        <p:spPr>
          <a:xfrm>
            <a:off x="539552" y="5445224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Men hvordan skal vi finne det totale magnetfeltet ledningen forårsaker i punktene?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424" name="Picture 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92585"/>
            <a:ext cx="3381375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nb-NO" sz="3200" dirty="0" smtClean="0"/>
              <a:t>Magnetfelt fra en rett leder</a:t>
            </a:r>
            <a:endParaRPr lang="nb-NO" sz="3200" dirty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17</a:t>
            </a:fld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3995936" y="1052736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Vi har funnet bidraget til magnetfeltet fra et lederelement </a:t>
            </a:r>
            <a:r>
              <a:rPr lang="nb-NO" i="1" dirty="0" smtClean="0"/>
              <a:t>dl</a:t>
            </a:r>
            <a:r>
              <a:rPr lang="nb-NO" dirty="0" smtClean="0"/>
              <a:t> av en strømførende leder</a:t>
            </a:r>
            <a:endParaRPr lang="nb-NO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317489"/>
              </p:ext>
            </p:extLst>
          </p:nvPr>
        </p:nvGraphicFramePr>
        <p:xfrm>
          <a:off x="4699812" y="1699067"/>
          <a:ext cx="1624310" cy="645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6" name="Equation" r:id="rId4" imgW="927000" imgH="368280" progId="Equation.DSMT4">
                  <p:embed/>
                </p:oleObj>
              </mc:Choice>
              <mc:Fallback>
                <p:oleObj name="Equation" r:id="rId4" imgW="927000" imgH="368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99812" y="1699067"/>
                        <a:ext cx="1624310" cy="6452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kstSylinder 7"/>
          <p:cNvSpPr txBox="1"/>
          <p:nvPr/>
        </p:nvSpPr>
        <p:spPr>
          <a:xfrm>
            <a:off x="3986131" y="259858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Her er </a:t>
            </a:r>
            <a:r>
              <a:rPr lang="nb-NO" i="1" dirty="0" smtClean="0"/>
              <a:t>dl </a:t>
            </a:r>
            <a:r>
              <a:rPr lang="nb-NO" dirty="0" smtClean="0"/>
              <a:t>= </a:t>
            </a:r>
            <a:r>
              <a:rPr lang="nb-NO" i="1" dirty="0" smtClean="0"/>
              <a:t>dy </a:t>
            </a:r>
            <a:r>
              <a:rPr lang="nb-NO" dirty="0" smtClean="0"/>
              <a:t>og vi ser av figuren at</a:t>
            </a:r>
            <a:endParaRPr lang="nb-NO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987535"/>
              </p:ext>
            </p:extLst>
          </p:nvPr>
        </p:nvGraphicFramePr>
        <p:xfrm>
          <a:off x="4716016" y="3140968"/>
          <a:ext cx="1207321" cy="431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7" name="Equation" r:id="rId6" imgW="711000" imgH="253800" progId="Equation.DSMT4">
                  <p:embed/>
                </p:oleObj>
              </mc:Choice>
              <mc:Fallback>
                <p:oleObj name="Equation" r:id="rId6" imgW="7110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16016" y="3140968"/>
                        <a:ext cx="1207321" cy="431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3160754"/>
              </p:ext>
            </p:extLst>
          </p:nvPr>
        </p:nvGraphicFramePr>
        <p:xfrm>
          <a:off x="4716016" y="3573016"/>
          <a:ext cx="2344495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8" name="Equation" r:id="rId8" imgW="1562040" imgH="431640" progId="Equation.DSMT4">
                  <p:embed/>
                </p:oleObj>
              </mc:Choice>
              <mc:Fallback>
                <p:oleObj name="Equation" r:id="rId8" imgW="156204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16016" y="3573016"/>
                        <a:ext cx="2344495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kstSylinder 10"/>
          <p:cNvSpPr txBox="1"/>
          <p:nvPr/>
        </p:nvSpPr>
        <p:spPr>
          <a:xfrm>
            <a:off x="539552" y="4648007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Fra høyrehåndsregelen får vi at magnetfeltet har retning inn i  og vinkelrett på planet.</a:t>
            </a:r>
          </a:p>
          <a:p>
            <a:endParaRPr lang="nb-NO" dirty="0"/>
          </a:p>
          <a:p>
            <a:r>
              <a:rPr lang="nb-NO" dirty="0" smtClean="0"/>
              <a:t>Da kan vi samle alle bidragene til magnetfeltet fra alle lederelementene ved å integrere langs lederen fra – </a:t>
            </a:r>
            <a:r>
              <a:rPr lang="nb-NO" i="1" dirty="0" smtClean="0"/>
              <a:t>a</a:t>
            </a:r>
            <a:r>
              <a:rPr lang="nb-NO" dirty="0" smtClean="0"/>
              <a:t> til + </a:t>
            </a:r>
            <a:r>
              <a:rPr lang="nb-NO" i="1" dirty="0" smtClean="0"/>
              <a:t>a.</a:t>
            </a:r>
            <a:endParaRPr lang="nb-NO" dirty="0"/>
          </a:p>
        </p:txBody>
      </p:sp>
      <p:sp>
        <p:nvSpPr>
          <p:cNvPr id="13" name="TekstSylinder 12"/>
          <p:cNvSpPr txBox="1"/>
          <p:nvPr/>
        </p:nvSpPr>
        <p:spPr>
          <a:xfrm>
            <a:off x="798104" y="110791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+</a:t>
            </a:r>
            <a:r>
              <a:rPr lang="nb-NO" i="1" dirty="0" smtClean="0"/>
              <a:t>a</a:t>
            </a:r>
            <a:endParaRPr lang="nb-NO" dirty="0"/>
          </a:p>
        </p:txBody>
      </p:sp>
      <p:sp>
        <p:nvSpPr>
          <p:cNvPr id="12" name="TekstSylinder 11"/>
          <p:cNvSpPr txBox="1"/>
          <p:nvPr/>
        </p:nvSpPr>
        <p:spPr>
          <a:xfrm>
            <a:off x="827584" y="408924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-a</a:t>
            </a:r>
            <a:endParaRPr lang="nb-NO" i="1" dirty="0"/>
          </a:p>
        </p:txBody>
      </p:sp>
    </p:spTree>
    <p:extLst>
      <p:ext uri="{BB962C8B-B14F-4D97-AF65-F5344CB8AC3E}">
        <p14:creationId xmlns:p14="http://schemas.microsoft.com/office/powerpoint/2010/main" val="204254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18</a:t>
            </a:fld>
            <a:endParaRPr lang="nb-NO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573421"/>
              </p:ext>
            </p:extLst>
          </p:nvPr>
        </p:nvGraphicFramePr>
        <p:xfrm>
          <a:off x="1403648" y="973657"/>
          <a:ext cx="5940484" cy="766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94" name="Equation" r:id="rId3" imgW="3543120" imgH="457200" progId="Equation.DSMT4">
                  <p:embed/>
                </p:oleObj>
              </mc:Choice>
              <mc:Fallback>
                <p:oleObj name="Equation" r:id="rId3" imgW="354312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3648" y="973657"/>
                        <a:ext cx="5940484" cy="7665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kstSylinder 5"/>
          <p:cNvSpPr txBox="1"/>
          <p:nvPr/>
        </p:nvSpPr>
        <p:spPr>
          <a:xfrm>
            <a:off x="683568" y="58003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Innsatt får vi</a:t>
            </a:r>
            <a:endParaRPr lang="nb-NO" dirty="0"/>
          </a:p>
        </p:txBody>
      </p:sp>
      <p:sp>
        <p:nvSpPr>
          <p:cNvPr id="7" name="TekstSylinder 6"/>
          <p:cNvSpPr txBox="1"/>
          <p:nvPr/>
        </p:nvSpPr>
        <p:spPr>
          <a:xfrm>
            <a:off x="683568" y="2044759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Ved hjelp av integrasjonsteknikk, tabeller eller Wolfram Alpha </a:t>
            </a:r>
            <a:endParaRPr lang="nb-NO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6337820"/>
              </p:ext>
            </p:extLst>
          </p:nvPr>
        </p:nvGraphicFramePr>
        <p:xfrm>
          <a:off x="1335088" y="2428875"/>
          <a:ext cx="193675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95" name="Equation" r:id="rId5" imgW="1066680" imgH="406080" progId="Equation.DSMT4">
                  <p:embed/>
                </p:oleObj>
              </mc:Choice>
              <mc:Fallback>
                <p:oleObj name="Equation" r:id="rId5" imgW="10666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35088" y="2428875"/>
                        <a:ext cx="1936750" cy="73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kstSylinder 9"/>
          <p:cNvSpPr txBox="1"/>
          <p:nvPr/>
        </p:nvSpPr>
        <p:spPr>
          <a:xfrm>
            <a:off x="683568" y="3406229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For lange ledere er </a:t>
            </a:r>
            <a:r>
              <a:rPr lang="nb-NO" i="1" dirty="0" smtClean="0"/>
              <a:t>a</a:t>
            </a:r>
            <a:r>
              <a:rPr lang="nb-NO" dirty="0" smtClean="0"/>
              <a:t> &gt;&gt; </a:t>
            </a:r>
            <a:r>
              <a:rPr lang="nb-NO" i="1" dirty="0" smtClean="0"/>
              <a:t>x</a:t>
            </a:r>
            <a:r>
              <a:rPr lang="nb-NO" dirty="0" smtClean="0"/>
              <a:t>. Da får vi</a:t>
            </a:r>
            <a:endParaRPr lang="nb-NO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833923"/>
              </p:ext>
            </p:extLst>
          </p:nvPr>
        </p:nvGraphicFramePr>
        <p:xfrm>
          <a:off x="1475656" y="3775699"/>
          <a:ext cx="862012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96" name="Equation" r:id="rId7" imgW="495000" imgH="368280" progId="Equation.DSMT4">
                  <p:embed/>
                </p:oleObj>
              </mc:Choice>
              <mc:Fallback>
                <p:oleObj name="Equation" r:id="rId7" imgW="495000" imgH="368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75656" y="3775699"/>
                        <a:ext cx="862012" cy="639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kstSylinder 11"/>
          <p:cNvSpPr txBox="1"/>
          <p:nvPr/>
        </p:nvSpPr>
        <p:spPr>
          <a:xfrm>
            <a:off x="683568" y="450912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Siden vi har symmetri rundt </a:t>
            </a:r>
            <a:r>
              <a:rPr lang="nb-NO" i="1" dirty="0" smtClean="0"/>
              <a:t>y-</a:t>
            </a:r>
            <a:r>
              <a:rPr lang="nb-NO" dirty="0" smtClean="0"/>
              <a:t>aksen,  får vi samme magnetfelt </a:t>
            </a:r>
            <a:r>
              <a:rPr lang="nb-NO" i="1" dirty="0" smtClean="0"/>
              <a:t>B</a:t>
            </a:r>
            <a:r>
              <a:rPr lang="nb-NO" dirty="0" smtClean="0"/>
              <a:t> i samme avstand </a:t>
            </a:r>
            <a:r>
              <a:rPr lang="nb-NO" i="1" dirty="0" smtClean="0"/>
              <a:t>x</a:t>
            </a:r>
            <a:r>
              <a:rPr lang="nb-NO" dirty="0" smtClean="0"/>
              <a:t> = </a:t>
            </a:r>
            <a:r>
              <a:rPr lang="nb-NO" i="1" dirty="0" smtClean="0"/>
              <a:t>r </a:t>
            </a:r>
            <a:r>
              <a:rPr lang="nb-NO" dirty="0" smtClean="0"/>
              <a:t> i en sirkel rundt den strømførende lederen</a:t>
            </a:r>
            <a:endParaRPr lang="nb-NO" dirty="0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62618"/>
              </p:ext>
            </p:extLst>
          </p:nvPr>
        </p:nvGraphicFramePr>
        <p:xfrm>
          <a:off x="1475656" y="5373215"/>
          <a:ext cx="1008112" cy="768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97" name="Equation" r:id="rId9" imgW="482400" imgH="368280" progId="Equation.DSMT4">
                  <p:embed/>
                </p:oleObj>
              </mc:Choice>
              <mc:Fallback>
                <p:oleObj name="Equation" r:id="rId9" imgW="482400" imgH="368280" progId="Equation.DSMT4">
                  <p:embed/>
                  <p:pic>
                    <p:nvPicPr>
                      <p:cNvPr id="0" name="Objek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5373215"/>
                        <a:ext cx="1008112" cy="768561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accent1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kstSylinder 13"/>
          <p:cNvSpPr txBox="1"/>
          <p:nvPr/>
        </p:nvSpPr>
        <p:spPr>
          <a:xfrm>
            <a:off x="3163349" y="5386493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der retningen er gitt av høyrehåndsregelen</a:t>
            </a:r>
            <a:endParaRPr lang="nb-NO" dirty="0"/>
          </a:p>
        </p:txBody>
      </p:sp>
      <p:sp>
        <p:nvSpPr>
          <p:cNvPr id="15" name="TekstSylinder 14"/>
          <p:cNvSpPr txBox="1"/>
          <p:nvPr/>
        </p:nvSpPr>
        <p:spPr>
          <a:xfrm>
            <a:off x="3163349" y="5768075"/>
            <a:ext cx="3199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Hva blir konstanten i uttrykket?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8412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2420887"/>
            <a:ext cx="4546848" cy="29820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Det elektriske feltet nær en uendelig</a:t>
            </a:r>
          </a:p>
          <a:p>
            <a:pPr>
              <a:buNone/>
            </a:pPr>
            <a:r>
              <a:rPr lang="nb-NO" sz="800" dirty="0" smtClean="0"/>
              <a:t> </a:t>
            </a:r>
          </a:p>
          <a:p>
            <a:pPr>
              <a:buNone/>
            </a:pPr>
            <a:r>
              <a:rPr lang="nb-NO" sz="2000" dirty="0" smtClean="0"/>
              <a:t>linjeladning er:</a:t>
            </a:r>
          </a:p>
          <a:p>
            <a:pPr>
              <a:buNone/>
            </a:pPr>
            <a:endParaRPr lang="nb-NO" sz="12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Begge feltene er omvendt proporsjonale </a:t>
            </a:r>
          </a:p>
          <a:p>
            <a:pPr>
              <a:buNone/>
            </a:pPr>
            <a:r>
              <a:rPr lang="nb-NO" sz="2000" dirty="0" smtClean="0"/>
              <a:t>med avstanden, men de har ulike</a:t>
            </a:r>
          </a:p>
          <a:p>
            <a:pPr>
              <a:buNone/>
            </a:pPr>
            <a:r>
              <a:rPr lang="nb-NO" sz="2000" dirty="0" smtClean="0"/>
              <a:t>retninger.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19</a:t>
            </a:fld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539552" y="763188"/>
            <a:ext cx="4176464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Magnetfeltet i en vilkårlig avstand </a:t>
            </a:r>
            <a:r>
              <a:rPr lang="nb-NO" i="1" dirty="0" smtClean="0"/>
              <a:t>r</a:t>
            </a:r>
            <a:r>
              <a:rPr lang="nb-NO" dirty="0" smtClean="0"/>
              <a:t> fra en </a:t>
            </a:r>
          </a:p>
          <a:p>
            <a:endParaRPr lang="nb-NO" dirty="0" smtClean="0"/>
          </a:p>
          <a:p>
            <a:r>
              <a:rPr lang="nb-NO" dirty="0" smtClean="0"/>
              <a:t>uendelig lang rett leder er:</a:t>
            </a:r>
          </a:p>
          <a:p>
            <a:endParaRPr lang="nb-NO" sz="1000" dirty="0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299620"/>
              </p:ext>
            </p:extLst>
          </p:nvPr>
        </p:nvGraphicFramePr>
        <p:xfrm>
          <a:off x="3214688" y="1136650"/>
          <a:ext cx="989012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8" name="Equation" r:id="rId4" imgW="571320" imgH="393480" progId="Equation.DSMT4">
                  <p:embed/>
                </p:oleObj>
              </mc:Choice>
              <mc:Fallback>
                <p:oleObj name="Equation" r:id="rId4" imgW="57132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88" y="1136650"/>
                        <a:ext cx="989012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942" name="Picture 6" descr="http://www.akersmus.no/fetsundlenser/xmd-img/98/7200/7232.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526168"/>
            <a:ext cx="3248025" cy="4876801"/>
          </a:xfrm>
          <a:prstGeom prst="rect">
            <a:avLst/>
          </a:prstGeom>
          <a:noFill/>
        </p:spPr>
      </p:pic>
      <p:graphicFrame>
        <p:nvGraphicFramePr>
          <p:cNvPr id="3994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2192535"/>
              </p:ext>
            </p:extLst>
          </p:nvPr>
        </p:nvGraphicFramePr>
        <p:xfrm>
          <a:off x="2660108" y="2927144"/>
          <a:ext cx="104775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9" name="Equation" r:id="rId7" imgW="698400" imgH="431640" progId="Equation.DSMT4">
                  <p:embed/>
                </p:oleObj>
              </mc:Choice>
              <mc:Fallback>
                <p:oleObj name="Equation" r:id="rId7" imgW="698400" imgH="431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0108" y="2927144"/>
                        <a:ext cx="1047750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kstSylinder 11"/>
          <p:cNvSpPr txBox="1"/>
          <p:nvPr/>
        </p:nvSpPr>
        <p:spPr>
          <a:xfrm>
            <a:off x="5322576" y="4905404"/>
            <a:ext cx="3425888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nb-NO" dirty="0" smtClean="0"/>
              <a:t>Magnetfeltet nær høyspentmaster er en funksjon av strømmen, ikke spenningen.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Sylinder 3"/>
          <p:cNvSpPr txBox="1"/>
          <p:nvPr/>
        </p:nvSpPr>
        <p:spPr>
          <a:xfrm>
            <a:off x="678313" y="2420888"/>
            <a:ext cx="439248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Vi skal arbeide med</a:t>
            </a:r>
          </a:p>
          <a:p>
            <a:endParaRPr lang="nb-NO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 smtClean="0"/>
              <a:t>Magnetfelt fra en ladning i fart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 smtClean="0"/>
              <a:t>Hvordan vi beskriver magnetfelt fra et lite ledningselement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 smtClean="0"/>
              <a:t>Magnetfelt fra en rett strømførende ledning</a:t>
            </a:r>
          </a:p>
          <a:p>
            <a:endParaRPr lang="nb-NO" sz="2400" dirty="0"/>
          </a:p>
        </p:txBody>
      </p:sp>
      <p:sp>
        <p:nvSpPr>
          <p:cNvPr id="5" name="TekstSylinder 4"/>
          <p:cNvSpPr txBox="1"/>
          <p:nvPr/>
        </p:nvSpPr>
        <p:spPr>
          <a:xfrm>
            <a:off x="678313" y="98072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 smtClean="0"/>
              <a:t>Magnetfelt fra ladninger i bevegelse</a:t>
            </a:r>
            <a:endParaRPr lang="nb-NO" sz="2800" dirty="0"/>
          </a:p>
        </p:txBody>
      </p:sp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951797"/>
            <a:ext cx="2938463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2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95536" y="548680"/>
            <a:ext cx="8064896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Eksempel: 	Magnetfelt fra 2 strømførende ledere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20</a:t>
            </a:fld>
            <a:endParaRPr lang="nb-NO"/>
          </a:p>
        </p:txBody>
      </p:sp>
      <p:sp>
        <p:nvSpPr>
          <p:cNvPr id="2" name="TekstSylinder 1"/>
          <p:cNvSpPr txBox="1"/>
          <p:nvPr/>
        </p:nvSpPr>
        <p:spPr>
          <a:xfrm>
            <a:off x="467544" y="1484784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To lange, rette ledere, (1) og (2),  fører den samme strømmen </a:t>
            </a:r>
            <a:r>
              <a:rPr lang="nb-NO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nb-NO" dirty="0" smtClean="0">
                <a:cs typeface="Times New Roman" panose="02020603050405020304" pitchFamily="18" charset="0"/>
              </a:rPr>
              <a:t>, men i motsatte retninger. </a:t>
            </a:r>
          </a:p>
          <a:p>
            <a:pPr marL="342900" indent="-342900">
              <a:buAutoNum type="alphaLcParenR"/>
            </a:pPr>
            <a:r>
              <a:rPr lang="nb-NO" dirty="0" smtClean="0">
                <a:cs typeface="Times New Roman" panose="02020603050405020304" pitchFamily="18" charset="0"/>
              </a:rPr>
              <a:t>Hvor stort er det samlete  magnetfeltet i P</a:t>
            </a:r>
            <a:r>
              <a:rPr lang="nb-NO" baseline="-25000" dirty="0" smtClean="0">
                <a:cs typeface="Times New Roman" panose="02020603050405020304" pitchFamily="18" charset="0"/>
              </a:rPr>
              <a:t>1</a:t>
            </a:r>
            <a:r>
              <a:rPr lang="nb-NO" dirty="0" smtClean="0">
                <a:cs typeface="Times New Roman" panose="02020603050405020304" pitchFamily="18" charset="0"/>
              </a:rPr>
              <a:t> og P</a:t>
            </a:r>
            <a:r>
              <a:rPr lang="nb-NO" baseline="-25000" dirty="0" smtClean="0">
                <a:cs typeface="Times New Roman" panose="02020603050405020304" pitchFamily="18" charset="0"/>
              </a:rPr>
              <a:t>2</a:t>
            </a:r>
            <a:r>
              <a:rPr lang="nb-NO" dirty="0" smtClean="0"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buAutoNum type="alphaLcParenR"/>
            </a:pPr>
            <a:r>
              <a:rPr lang="nb-NO" dirty="0" smtClean="0">
                <a:cs typeface="Times New Roman" panose="02020603050405020304" pitchFamily="18" charset="0"/>
              </a:rPr>
              <a:t>Bestem et uttrykk for det samlete magnetfeltet i et tilfeldig punkt </a:t>
            </a:r>
            <a:r>
              <a:rPr lang="nb-NO" i="1" dirty="0" smtClean="0">
                <a:cs typeface="Times New Roman" panose="02020603050405020304" pitchFamily="18" charset="0"/>
              </a:rPr>
              <a:t>a</a:t>
            </a:r>
            <a:r>
              <a:rPr lang="nb-NO" dirty="0" smtClean="0">
                <a:cs typeface="Times New Roman" panose="02020603050405020304" pitchFamily="18" charset="0"/>
              </a:rPr>
              <a:t> på </a:t>
            </a:r>
            <a:r>
              <a:rPr lang="nb-NO" i="1" dirty="0" smtClean="0">
                <a:cs typeface="Times New Roman" panose="02020603050405020304" pitchFamily="18" charset="0"/>
              </a:rPr>
              <a:t>x</a:t>
            </a:r>
            <a:r>
              <a:rPr lang="nb-NO" dirty="0" smtClean="0">
                <a:cs typeface="Times New Roman" panose="02020603050405020304" pitchFamily="18" charset="0"/>
              </a:rPr>
              <a:t>-aksen, til høyre for </a:t>
            </a:r>
            <a:r>
              <a:rPr lang="nb-NO" dirty="0">
                <a:cs typeface="Times New Roman" panose="02020603050405020304" pitchFamily="18" charset="0"/>
              </a:rPr>
              <a:t>P</a:t>
            </a:r>
            <a:r>
              <a:rPr lang="nb-NO" baseline="-25000" dirty="0">
                <a:cs typeface="Times New Roman" panose="02020603050405020304" pitchFamily="18" charset="0"/>
              </a:rPr>
              <a:t>1</a:t>
            </a:r>
            <a:endParaRPr lang="nb-NO" dirty="0"/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683895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21</a:t>
            </a:fld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611560" y="692696"/>
            <a:ext cx="359471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Løsning:</a:t>
            </a:r>
          </a:p>
          <a:p>
            <a:endParaRPr lang="nb-NO" dirty="0"/>
          </a:p>
          <a:p>
            <a:pPr marL="342900" indent="-342900">
              <a:buAutoNum type="alphaLcParenR"/>
            </a:pPr>
            <a:r>
              <a:rPr lang="nb-NO" dirty="0" smtClean="0"/>
              <a:t>Må først bestemme retning har magnetfeltet fra hver av lederne i punktene</a:t>
            </a:r>
          </a:p>
          <a:p>
            <a:endParaRPr lang="nb-NO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0188" y="81173"/>
            <a:ext cx="4453812" cy="306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59" y="3082422"/>
            <a:ext cx="6206467" cy="338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76" y="3030448"/>
            <a:ext cx="6224750" cy="3435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968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22</a:t>
            </a:fld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611560" y="692695"/>
            <a:ext cx="4608512" cy="129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Løsning:</a:t>
            </a:r>
          </a:p>
          <a:p>
            <a:endParaRPr lang="nb-NO" dirty="0"/>
          </a:p>
          <a:p>
            <a:pPr marL="342900" indent="-342900">
              <a:buAutoNum type="alphaLcParenR"/>
            </a:pPr>
            <a:r>
              <a:rPr lang="nb-NO" dirty="0" smtClean="0"/>
              <a:t>Hvordan kan verdien av  </a:t>
            </a:r>
            <a:r>
              <a:rPr lang="nb-NO" i="1" dirty="0" smtClean="0"/>
              <a:t>B</a:t>
            </a:r>
            <a:r>
              <a:rPr lang="nb-NO" dirty="0" smtClean="0"/>
              <a:t>-feltet utrykkes?</a:t>
            </a:r>
          </a:p>
          <a:p>
            <a:endParaRPr lang="nb-NO" dirty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680" y="1988841"/>
            <a:ext cx="5317568" cy="26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Sylinder 6"/>
          <p:cNvSpPr txBox="1"/>
          <p:nvPr/>
        </p:nvSpPr>
        <p:spPr>
          <a:xfrm>
            <a:off x="1380456" y="4910660"/>
            <a:ext cx="698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I P</a:t>
            </a:r>
            <a:r>
              <a:rPr lang="nb-NO" baseline="-25000" dirty="0" smtClean="0"/>
              <a:t>2</a:t>
            </a:r>
            <a:r>
              <a:rPr lang="nb-NO" dirty="0" smtClean="0"/>
              <a:t>:</a:t>
            </a:r>
            <a:endParaRPr lang="nb-NO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4991092"/>
              </p:ext>
            </p:extLst>
          </p:nvPr>
        </p:nvGraphicFramePr>
        <p:xfrm>
          <a:off x="2138858" y="4895101"/>
          <a:ext cx="1553915" cy="400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3" name="Equation" r:id="rId4" imgW="787320" imgH="203040" progId="Equation.DSMT4">
                  <p:embed/>
                </p:oleObj>
              </mc:Choice>
              <mc:Fallback>
                <p:oleObj name="Equation" r:id="rId4" imgW="7873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38858" y="4895101"/>
                        <a:ext cx="1553915" cy="400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kstSylinder 9"/>
          <p:cNvSpPr txBox="1"/>
          <p:nvPr/>
        </p:nvSpPr>
        <p:spPr>
          <a:xfrm>
            <a:off x="1380456" y="5517232"/>
            <a:ext cx="698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I </a:t>
            </a:r>
            <a:r>
              <a:rPr lang="nb-NO" dirty="0" smtClean="0"/>
              <a:t>P</a:t>
            </a:r>
            <a:r>
              <a:rPr lang="nb-NO" baseline="-25000" dirty="0" smtClean="0"/>
              <a:t>1</a:t>
            </a:r>
            <a:r>
              <a:rPr lang="nb-NO" dirty="0" smtClean="0"/>
              <a:t>:</a:t>
            </a:r>
            <a:endParaRPr lang="nb-NO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8673739"/>
              </p:ext>
            </p:extLst>
          </p:nvPr>
        </p:nvGraphicFramePr>
        <p:xfrm>
          <a:off x="2117775" y="5569064"/>
          <a:ext cx="1518121" cy="392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4" name="Equation" r:id="rId6" imgW="787320" imgH="203040" progId="Equation.DSMT4">
                  <p:embed/>
                </p:oleObj>
              </mc:Choice>
              <mc:Fallback>
                <p:oleObj name="Equation" r:id="rId6" imgW="7873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17775" y="5569064"/>
                        <a:ext cx="1518121" cy="3922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950725"/>
              </p:ext>
            </p:extLst>
          </p:nvPr>
        </p:nvGraphicFramePr>
        <p:xfrm>
          <a:off x="4394200" y="2362200"/>
          <a:ext cx="914400" cy="19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5" name="Equation" r:id="rId8" imgW="914400" imgH="194400" progId="Equation.DSMT4">
                  <p:embed/>
                </p:oleObj>
              </mc:Choice>
              <mc:Fallback>
                <p:oleObj name="Equation" r:id="rId8" imgW="914400" imgH="19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94200" y="2362200"/>
                        <a:ext cx="914400" cy="193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673119"/>
              </p:ext>
            </p:extLst>
          </p:nvPr>
        </p:nvGraphicFramePr>
        <p:xfrm>
          <a:off x="5652120" y="1124744"/>
          <a:ext cx="1008063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6" name="Equation" r:id="rId10" imgW="482400" imgH="368280" progId="Equation.DSMT4">
                  <p:embed/>
                </p:oleObj>
              </mc:Choice>
              <mc:Fallback>
                <p:oleObj name="Equation" r:id="rId10" imgW="482400" imgH="368280" progId="Equation.DSMT4">
                  <p:embed/>
                  <p:pic>
                    <p:nvPicPr>
                      <p:cNvPr id="0" name="Objek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1124744"/>
                        <a:ext cx="1008063" cy="768350"/>
                      </a:xfrm>
                      <a:prstGeom prst="rect">
                        <a:avLst/>
                      </a:prstGeom>
                      <a:solidFill>
                        <a:srgbClr val="DCE6F2"/>
                      </a:solidFill>
                      <a:ln w="9525">
                        <a:solidFill>
                          <a:srgbClr val="25406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1896134"/>
              </p:ext>
            </p:extLst>
          </p:nvPr>
        </p:nvGraphicFramePr>
        <p:xfrm>
          <a:off x="3707904" y="4889452"/>
          <a:ext cx="1872208" cy="51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7" name="Equation" r:id="rId12" imgW="1346040" imgH="368280" progId="Equation.DSMT4">
                  <p:embed/>
                </p:oleObj>
              </mc:Choice>
              <mc:Fallback>
                <p:oleObj name="Equation" r:id="rId12" imgW="1346040" imgH="368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707904" y="4889452"/>
                        <a:ext cx="1872208" cy="512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025089"/>
              </p:ext>
            </p:extLst>
          </p:nvPr>
        </p:nvGraphicFramePr>
        <p:xfrm>
          <a:off x="3635896" y="5584477"/>
          <a:ext cx="2220244" cy="503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8" name="Equation" r:id="rId14" imgW="1625400" imgH="368280" progId="Equation.DSMT4">
                  <p:embed/>
                </p:oleObj>
              </mc:Choice>
              <mc:Fallback>
                <p:oleObj name="Equation" r:id="rId14" imgW="1625400" imgH="368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635896" y="5584477"/>
                        <a:ext cx="2220244" cy="503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758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</a:t>
            </a:r>
            <a:endParaRPr lang="nb-NO" dirty="0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23</a:t>
            </a:fld>
            <a:endParaRPr lang="nb-NO"/>
          </a:p>
        </p:txBody>
      </p:sp>
      <p:sp>
        <p:nvSpPr>
          <p:cNvPr id="4" name="TekstSylinder 3"/>
          <p:cNvSpPr txBox="1"/>
          <p:nvPr/>
        </p:nvSpPr>
        <p:spPr>
          <a:xfrm>
            <a:off x="683016" y="260648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Løsning forts.</a:t>
            </a:r>
          </a:p>
          <a:p>
            <a:endParaRPr lang="nb-NO" dirty="0" smtClean="0"/>
          </a:p>
          <a:p>
            <a:r>
              <a:rPr lang="nb-NO" dirty="0" smtClean="0"/>
              <a:t>b) </a:t>
            </a:r>
            <a:r>
              <a:rPr lang="nb-NO" dirty="0">
                <a:cs typeface="Times New Roman" panose="02020603050405020304" pitchFamily="18" charset="0"/>
              </a:rPr>
              <a:t>Bestem et uttrykk for det samlete magnetfeltet i et tilfeldig </a:t>
            </a:r>
            <a:r>
              <a:rPr lang="nb-NO" dirty="0" smtClean="0">
                <a:cs typeface="Times New Roman" panose="02020603050405020304" pitchFamily="18" charset="0"/>
              </a:rPr>
              <a:t>punkt </a:t>
            </a:r>
            <a:r>
              <a:rPr lang="nb-NO" i="1" dirty="0" smtClean="0">
                <a:cs typeface="Times New Roman" panose="02020603050405020304" pitchFamily="18" charset="0"/>
              </a:rPr>
              <a:t>x</a:t>
            </a:r>
            <a:r>
              <a:rPr lang="nb-NO" dirty="0" smtClean="0">
                <a:cs typeface="Times New Roman" panose="02020603050405020304" pitchFamily="18" charset="0"/>
              </a:rPr>
              <a:t> på </a:t>
            </a:r>
            <a:r>
              <a:rPr lang="nb-NO" i="1" dirty="0">
                <a:cs typeface="Times New Roman" panose="02020603050405020304" pitchFamily="18" charset="0"/>
              </a:rPr>
              <a:t>x</a:t>
            </a:r>
            <a:r>
              <a:rPr lang="nb-NO" dirty="0">
                <a:cs typeface="Times New Roman" panose="02020603050405020304" pitchFamily="18" charset="0"/>
              </a:rPr>
              <a:t>-aksen, til høyre for P</a:t>
            </a:r>
            <a:r>
              <a:rPr lang="nb-NO" baseline="-25000" dirty="0">
                <a:cs typeface="Times New Roman" panose="02020603050405020304" pitchFamily="18" charset="0"/>
              </a:rPr>
              <a:t>1</a:t>
            </a:r>
            <a:endParaRPr lang="nb-NO" dirty="0"/>
          </a:p>
          <a:p>
            <a:endParaRPr lang="nb-NO" dirty="0"/>
          </a:p>
        </p:txBody>
      </p:sp>
      <p:sp>
        <p:nvSpPr>
          <p:cNvPr id="6" name="TekstSylinder 5"/>
          <p:cNvSpPr txBox="1"/>
          <p:nvPr/>
        </p:nvSpPr>
        <p:spPr>
          <a:xfrm>
            <a:off x="7128359" y="2492896"/>
            <a:ext cx="15475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Siden leder (1) alltid er nærmere enn leder (2), vil totalfeltet alltid peke i negativ </a:t>
            </a:r>
            <a:r>
              <a:rPr lang="nb-NO" i="1" dirty="0" smtClean="0"/>
              <a:t>y</a:t>
            </a:r>
            <a:r>
              <a:rPr lang="nb-NO" dirty="0" smtClean="0"/>
              <a:t>-retning.</a:t>
            </a: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1" y="1830308"/>
            <a:ext cx="6280044" cy="416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1802260"/>
            <a:ext cx="6213370" cy="41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751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 smtClean="0"/>
              <a:t>FY6017 Elektromagnetisme 2016</a:t>
            </a:r>
            <a:endParaRPr lang="nb-NO" dirty="0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24</a:t>
            </a:fld>
            <a:endParaRPr lang="nb-NO"/>
          </a:p>
        </p:txBody>
      </p:sp>
      <p:sp>
        <p:nvSpPr>
          <p:cNvPr id="4" name="TekstSylinder 3"/>
          <p:cNvSpPr txBox="1"/>
          <p:nvPr/>
        </p:nvSpPr>
        <p:spPr>
          <a:xfrm>
            <a:off x="683016" y="260648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Løsning forts.</a:t>
            </a:r>
          </a:p>
          <a:p>
            <a:endParaRPr lang="nb-NO" dirty="0" smtClean="0"/>
          </a:p>
          <a:p>
            <a:r>
              <a:rPr lang="nb-NO" dirty="0" smtClean="0"/>
              <a:t>b) </a:t>
            </a:r>
            <a:r>
              <a:rPr lang="nb-NO" dirty="0">
                <a:cs typeface="Times New Roman" panose="02020603050405020304" pitchFamily="18" charset="0"/>
              </a:rPr>
              <a:t>Bestem et uttrykk for det samlete magnetfeltet i et tilfeldig punkt </a:t>
            </a:r>
            <a:r>
              <a:rPr lang="nb-NO" dirty="0" smtClean="0">
                <a:cs typeface="Times New Roman" panose="02020603050405020304" pitchFamily="18" charset="0"/>
              </a:rPr>
              <a:t>på </a:t>
            </a:r>
            <a:r>
              <a:rPr lang="nb-NO" i="1" dirty="0">
                <a:cs typeface="Times New Roman" panose="02020603050405020304" pitchFamily="18" charset="0"/>
              </a:rPr>
              <a:t>x</a:t>
            </a:r>
            <a:r>
              <a:rPr lang="nb-NO" dirty="0">
                <a:cs typeface="Times New Roman" panose="02020603050405020304" pitchFamily="18" charset="0"/>
              </a:rPr>
              <a:t>-aksen, til høyre </a:t>
            </a:r>
            <a:r>
              <a:rPr lang="nb-NO" dirty="0" smtClean="0">
                <a:cs typeface="Times New Roman" panose="02020603050405020304" pitchFamily="18" charset="0"/>
              </a:rPr>
              <a:t>leder 1.</a:t>
            </a:r>
            <a:endParaRPr lang="nb-NO" dirty="0"/>
          </a:p>
          <a:p>
            <a:endParaRPr lang="nb-NO" dirty="0"/>
          </a:p>
        </p:txBody>
      </p:sp>
      <p:sp>
        <p:nvSpPr>
          <p:cNvPr id="7" name="TekstSylinder 6"/>
          <p:cNvSpPr txBox="1"/>
          <p:nvPr/>
        </p:nvSpPr>
        <p:spPr>
          <a:xfrm>
            <a:off x="6300192" y="2060848"/>
            <a:ext cx="25922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Legger origo </a:t>
            </a:r>
            <a:r>
              <a:rPr lang="nb-NO" dirty="0"/>
              <a:t>i </a:t>
            </a:r>
            <a:r>
              <a:rPr lang="nb-NO" dirty="0" smtClean="0"/>
              <a:t>P</a:t>
            </a:r>
            <a:r>
              <a:rPr lang="nb-NO" baseline="-25000" dirty="0" smtClean="0"/>
              <a:t>2</a:t>
            </a:r>
            <a:r>
              <a:rPr lang="nb-NO" dirty="0" smtClean="0"/>
              <a:t>.  Da </a:t>
            </a:r>
            <a:r>
              <a:rPr lang="nb-NO" dirty="0"/>
              <a:t>er avstanden fra punktet </a:t>
            </a:r>
            <a:r>
              <a:rPr lang="nb-NO" i="1" dirty="0"/>
              <a:t>x</a:t>
            </a:r>
            <a:r>
              <a:rPr lang="nb-NO" dirty="0"/>
              <a:t> </a:t>
            </a:r>
            <a:endParaRPr lang="nb-NO" dirty="0" smtClean="0"/>
          </a:p>
          <a:p>
            <a:r>
              <a:rPr lang="nb-NO" dirty="0" smtClean="0"/>
              <a:t>til leder (1):	</a:t>
            </a:r>
            <a:endParaRPr lang="nb-NO" dirty="0"/>
          </a:p>
          <a:p>
            <a:r>
              <a:rPr lang="nb-NO" i="1" dirty="0" smtClean="0"/>
              <a:t>	x - d</a:t>
            </a:r>
            <a:r>
              <a:rPr lang="nb-NO" dirty="0" smtClean="0"/>
              <a:t> </a:t>
            </a:r>
            <a:endParaRPr lang="nb-NO" dirty="0"/>
          </a:p>
          <a:p>
            <a:r>
              <a:rPr lang="nb-NO" dirty="0" smtClean="0"/>
              <a:t>	</a:t>
            </a:r>
          </a:p>
          <a:p>
            <a:r>
              <a:rPr lang="nb-NO" dirty="0" smtClean="0"/>
              <a:t>til leder (2):	</a:t>
            </a:r>
          </a:p>
          <a:p>
            <a:r>
              <a:rPr lang="nb-NO" i="1" dirty="0"/>
              <a:t>	</a:t>
            </a:r>
            <a:r>
              <a:rPr lang="nb-NO" i="1" dirty="0" smtClean="0"/>
              <a:t>x + d</a:t>
            </a:r>
          </a:p>
          <a:p>
            <a:endParaRPr lang="nb-NO" i="1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378182"/>
              </p:ext>
            </p:extLst>
          </p:nvPr>
        </p:nvGraphicFramePr>
        <p:xfrm>
          <a:off x="1115616" y="5661248"/>
          <a:ext cx="1776642" cy="400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36" name="Equation" r:id="rId4" imgW="901440" imgH="203040" progId="Equation.DSMT4">
                  <p:embed/>
                </p:oleObj>
              </mc:Choice>
              <mc:Fallback>
                <p:oleObj name="Equation" r:id="rId4" imgW="9014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15616" y="5661248"/>
                        <a:ext cx="1776642" cy="4003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47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73871"/>
            <a:ext cx="5473916" cy="3604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0747717"/>
              </p:ext>
            </p:extLst>
          </p:nvPr>
        </p:nvGraphicFramePr>
        <p:xfrm>
          <a:off x="3060486" y="5589240"/>
          <a:ext cx="2380340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37" name="Equation" r:id="rId7" imgW="1447560" imgH="393480" progId="Equation.DSMT4">
                  <p:embed/>
                </p:oleObj>
              </mc:Choice>
              <mc:Fallback>
                <p:oleObj name="Equation" r:id="rId7" imgW="14475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060486" y="5589240"/>
                        <a:ext cx="2380340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050081"/>
              </p:ext>
            </p:extLst>
          </p:nvPr>
        </p:nvGraphicFramePr>
        <p:xfrm>
          <a:off x="5559425" y="5589588"/>
          <a:ext cx="147955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38" name="Equation" r:id="rId9" imgW="888840" imgH="393480" progId="Equation.DSMT4">
                  <p:embed/>
                </p:oleObj>
              </mc:Choice>
              <mc:Fallback>
                <p:oleObj name="Equation" r:id="rId9" imgW="8888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559425" y="5589588"/>
                        <a:ext cx="1479550" cy="655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66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 smtClean="0"/>
              <a:t>FY6017 Elektromagnetisme 2016</a:t>
            </a:r>
            <a:endParaRPr lang="nb-NO" dirty="0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25</a:t>
            </a:fld>
            <a:endParaRPr lang="nb-NO" dirty="0"/>
          </a:p>
        </p:txBody>
      </p:sp>
      <p:sp>
        <p:nvSpPr>
          <p:cNvPr id="4" name="TekstSylinder 3"/>
          <p:cNvSpPr txBox="1"/>
          <p:nvPr/>
        </p:nvSpPr>
        <p:spPr>
          <a:xfrm>
            <a:off x="899592" y="3852342"/>
            <a:ext cx="300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Dersom lederne ligger tett, er </a:t>
            </a: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9118364"/>
              </p:ext>
            </p:extLst>
          </p:nvPr>
        </p:nvGraphicFramePr>
        <p:xfrm>
          <a:off x="3908349" y="3823968"/>
          <a:ext cx="951683" cy="365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22" name="Equation" r:id="rId3" imgW="495000" imgH="190440" progId="Equation.DSMT4">
                  <p:embed/>
                </p:oleObj>
              </mc:Choice>
              <mc:Fallback>
                <p:oleObj name="Equation" r:id="rId3" imgW="495000" imgH="190440" progId="Equation.DSMT4">
                  <p:embed/>
                  <p:pic>
                    <p:nvPicPr>
                      <p:cNvPr id="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8349" y="3823968"/>
                        <a:ext cx="951683" cy="3654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kstSylinder 5"/>
          <p:cNvSpPr txBox="1"/>
          <p:nvPr/>
        </p:nvSpPr>
        <p:spPr>
          <a:xfrm>
            <a:off x="946118" y="5335194"/>
            <a:ext cx="52100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rgbClr val="FF0000"/>
                </a:solidFill>
              </a:rPr>
              <a:t>Dvs. at B-feltet avtar mye raskere enn om man bare har 1 leder. Utnyttes i fintfølende elektronikk, f.eks. </a:t>
            </a:r>
            <a:r>
              <a:rPr lang="nb-NO" dirty="0" err="1" smtClean="0">
                <a:solidFill>
                  <a:srgbClr val="FF0000"/>
                </a:solidFill>
              </a:rPr>
              <a:t>PC’er</a:t>
            </a:r>
            <a:r>
              <a:rPr lang="nb-NO" dirty="0" smtClean="0">
                <a:solidFill>
                  <a:srgbClr val="FF0000"/>
                </a:solidFill>
              </a:rPr>
              <a:t> og lydkabler, og i to-leder varmekabel</a:t>
            </a:r>
            <a:endParaRPr lang="nb-NO" dirty="0">
              <a:solidFill>
                <a:srgbClr val="FF0000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755576" y="620688"/>
            <a:ext cx="475252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Oppsummert:</a:t>
            </a:r>
          </a:p>
          <a:p>
            <a:endParaRPr lang="nb-NO" dirty="0"/>
          </a:p>
          <a:p>
            <a:r>
              <a:rPr lang="nb-NO" dirty="0" smtClean="0"/>
              <a:t>Magnetisk felt fra 1 rett strømførende leder:</a:t>
            </a:r>
          </a:p>
          <a:p>
            <a:endParaRPr lang="nb-NO" dirty="0" smtClean="0"/>
          </a:p>
          <a:p>
            <a:endParaRPr lang="nb-NO" dirty="0"/>
          </a:p>
          <a:p>
            <a:endParaRPr lang="nb-NO" dirty="0" smtClean="0"/>
          </a:p>
          <a:p>
            <a:r>
              <a:rPr lang="nb-NO" dirty="0" smtClean="0"/>
              <a:t>Magnetisk felt  </a:t>
            </a:r>
            <a:r>
              <a:rPr lang="nb-NO" i="1" dirty="0" smtClean="0"/>
              <a:t>i området utenfor </a:t>
            </a:r>
            <a:r>
              <a:rPr lang="nb-NO" dirty="0" smtClean="0"/>
              <a:t>to rette, parallelle strømførende ledere med motsatt strømretning:</a:t>
            </a:r>
          </a:p>
          <a:p>
            <a:endParaRPr lang="nb-NO" dirty="0"/>
          </a:p>
          <a:p>
            <a:endParaRPr lang="nb-NO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673119"/>
              </p:ext>
            </p:extLst>
          </p:nvPr>
        </p:nvGraphicFramePr>
        <p:xfrm>
          <a:off x="5651500" y="1125538"/>
          <a:ext cx="1008063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23" name="Equation" r:id="rId5" imgW="482391" imgH="368140" progId="Equation.DSMT4">
                  <p:embed/>
                </p:oleObj>
              </mc:Choice>
              <mc:Fallback>
                <p:oleObj name="Equation" r:id="rId5" imgW="482391" imgH="368140" progId="Equation.DSMT4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1125538"/>
                        <a:ext cx="1008063" cy="768350"/>
                      </a:xfrm>
                      <a:prstGeom prst="rect">
                        <a:avLst/>
                      </a:prstGeom>
                      <a:solidFill>
                        <a:srgbClr val="DCE6F2"/>
                      </a:solidFill>
                      <a:ln w="9525">
                        <a:solidFill>
                          <a:srgbClr val="25406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5501810"/>
              </p:ext>
            </p:extLst>
          </p:nvPr>
        </p:nvGraphicFramePr>
        <p:xfrm>
          <a:off x="5703888" y="2420938"/>
          <a:ext cx="135255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24" name="Equation" r:id="rId7" imgW="812520" imgH="393480" progId="Equation.DSMT4">
                  <p:embed/>
                </p:oleObj>
              </mc:Choice>
              <mc:Fallback>
                <p:oleObj name="Equation" r:id="rId7" imgW="812520" imgH="393480" progId="Equation.DSMT4">
                  <p:embed/>
                  <p:pic>
                    <p:nvPicPr>
                      <p:cNvPr id="0" name="Objek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3888" y="2420938"/>
                        <a:ext cx="1352550" cy="77152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accent1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kstSylinder 9"/>
          <p:cNvSpPr txBox="1"/>
          <p:nvPr/>
        </p:nvSpPr>
        <p:spPr>
          <a:xfrm>
            <a:off x="899592" y="450419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og dermed</a:t>
            </a:r>
            <a:endParaRPr lang="nb-NO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8129408"/>
              </p:ext>
            </p:extLst>
          </p:nvPr>
        </p:nvGraphicFramePr>
        <p:xfrm>
          <a:off x="2123728" y="4328002"/>
          <a:ext cx="1030719" cy="69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25" name="Equation" r:id="rId9" imgW="545760" imgH="368280" progId="Equation.DSMT4">
                  <p:embed/>
                </p:oleObj>
              </mc:Choice>
              <mc:Fallback>
                <p:oleObj name="Equation" r:id="rId9" imgW="545760" imgH="368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23728" y="4328002"/>
                        <a:ext cx="1030719" cy="69513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accent1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5549" name="Picture 13" descr="http://www.bestbuy.ca/multimedia/products/500x500/101/10121/10121611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52342"/>
            <a:ext cx="2264494" cy="226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857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innhold 4"/>
          <p:cNvSpPr>
            <a:spLocks noGrp="1"/>
          </p:cNvSpPr>
          <p:nvPr>
            <p:ph sz="half" idx="1"/>
          </p:nvPr>
        </p:nvSpPr>
        <p:spPr>
          <a:xfrm>
            <a:off x="467544" y="476672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dirty="0" smtClean="0"/>
              <a:t>Elektrisk felt</a:t>
            </a:r>
          </a:p>
          <a:p>
            <a:pPr>
              <a:buNone/>
            </a:pPr>
            <a:endParaRPr lang="nb-NO" sz="2000" u="sng" dirty="0" smtClean="0"/>
          </a:p>
          <a:p>
            <a:pPr marL="457200" indent="-457200">
              <a:buFont typeface="Arial" pitchFamily="34" charset="0"/>
              <a:buAutoNum type="arabicPeriod"/>
            </a:pPr>
            <a:r>
              <a:rPr lang="nb-NO" sz="2000" dirty="0"/>
              <a:t>Det virker en kraft på en ladd partikkel i et elektrisk </a:t>
            </a:r>
            <a:r>
              <a:rPr lang="nb-NO" sz="2000" dirty="0" smtClean="0"/>
              <a:t>felt</a:t>
            </a:r>
          </a:p>
          <a:p>
            <a:pPr marL="457200" indent="-457200">
              <a:buFont typeface="Arial" pitchFamily="34" charset="0"/>
              <a:buAutoNum type="arabicPeriod"/>
            </a:pPr>
            <a:endParaRPr lang="nb-NO" sz="2000" dirty="0"/>
          </a:p>
          <a:p>
            <a:pPr marL="457200" indent="-457200">
              <a:buAutoNum type="arabicPeriod"/>
            </a:pPr>
            <a:r>
              <a:rPr lang="nb-NO" sz="2000" dirty="0" smtClean="0"/>
              <a:t>Ladningen </a:t>
            </a:r>
            <a:r>
              <a:rPr lang="nb-NO" sz="2000" i="1" dirty="0" smtClean="0"/>
              <a:t>q</a:t>
            </a:r>
            <a:r>
              <a:rPr lang="nb-NO" sz="2000" dirty="0" smtClean="0"/>
              <a:t> lager et elektrisk felt rundt seg.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half" idx="2"/>
          </p:nvPr>
        </p:nvSpPr>
        <p:spPr>
          <a:xfrm>
            <a:off x="4644008" y="476672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dirty="0" smtClean="0"/>
              <a:t>Magnetisk felt</a:t>
            </a:r>
          </a:p>
          <a:p>
            <a:pPr>
              <a:buNone/>
            </a:pPr>
            <a:endParaRPr lang="nb-NO" sz="2000" u="sng" dirty="0" smtClean="0"/>
          </a:p>
          <a:p>
            <a:pPr marL="457200" indent="-457200">
              <a:buAutoNum type="arabicPeriod"/>
            </a:pPr>
            <a:r>
              <a:rPr lang="nb-NO" sz="2000" dirty="0" smtClean="0"/>
              <a:t>Det virker en kraft på en ladd partikkel i et magnetisk felt </a:t>
            </a:r>
            <a:r>
              <a:rPr lang="nb-NO" sz="2000" i="1" dirty="0" smtClean="0"/>
              <a:t>bare hvis ladningen er i bevegelse</a:t>
            </a:r>
            <a:r>
              <a:rPr lang="nb-NO" sz="2000" dirty="0" smtClean="0"/>
              <a:t>.</a:t>
            </a:r>
          </a:p>
          <a:p>
            <a:pPr marL="457200" indent="-457200">
              <a:buAutoNum type="arabicPeriod"/>
            </a:pPr>
            <a:endParaRPr lang="nb-NO" sz="2000" dirty="0" smtClean="0"/>
          </a:p>
          <a:p>
            <a:pPr marL="457200" indent="-457200">
              <a:buAutoNum type="arabicPeriod"/>
            </a:pPr>
            <a:r>
              <a:rPr lang="nb-NO" sz="2000" i="1" dirty="0" smtClean="0"/>
              <a:t>Bare en ladning i bevegelse </a:t>
            </a:r>
            <a:r>
              <a:rPr lang="nb-NO" sz="2000" dirty="0" smtClean="0"/>
              <a:t>kan lage et magnetisk felt.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718" y="4025881"/>
            <a:ext cx="4202266" cy="1512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0155" y="3572642"/>
            <a:ext cx="2427079" cy="241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45955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innhold 5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800" dirty="0" smtClean="0"/>
              <a:t>28.1 Magnetfeltet fra en ladning i bevegelse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1800" dirty="0" smtClean="0"/>
              <a:t>Elektrisk felt i punktet </a:t>
            </a:r>
            <a:r>
              <a:rPr lang="nb-NO" sz="1800" i="1" dirty="0" smtClean="0"/>
              <a:t>P </a:t>
            </a:r>
            <a:r>
              <a:rPr lang="nb-NO" sz="1800" dirty="0" smtClean="0"/>
              <a:t>fra en punktladning </a:t>
            </a:r>
            <a:r>
              <a:rPr lang="nb-NO" sz="1800" i="1" dirty="0" smtClean="0"/>
              <a:t>q</a:t>
            </a:r>
            <a:r>
              <a:rPr lang="nb-NO" sz="1800" dirty="0" smtClean="0"/>
              <a:t>:</a:t>
            </a:r>
          </a:p>
          <a:p>
            <a:pPr>
              <a:buNone/>
            </a:pPr>
            <a:endParaRPr lang="nb-NO" sz="1800" dirty="0" smtClean="0"/>
          </a:p>
          <a:p>
            <a:pPr>
              <a:buNone/>
            </a:pPr>
            <a:r>
              <a:rPr lang="nb-NO" sz="1800" b="1" dirty="0" smtClean="0"/>
              <a:t>Det viser seg at </a:t>
            </a:r>
            <a:r>
              <a:rPr lang="nb-NO" sz="1800" dirty="0" smtClean="0"/>
              <a:t>magnetfeltet i punktet</a:t>
            </a:r>
            <a:r>
              <a:rPr lang="nb-NO" sz="1800" i="1" dirty="0" smtClean="0"/>
              <a:t> P  </a:t>
            </a:r>
            <a:r>
              <a:rPr lang="nb-NO" sz="1800" dirty="0" smtClean="0"/>
              <a:t>fra en punktladning med fart </a:t>
            </a:r>
            <a:r>
              <a:rPr lang="nb-NO" sz="1800" i="1" dirty="0" smtClean="0"/>
              <a:t>v </a:t>
            </a:r>
            <a:r>
              <a:rPr lang="nb-NO" sz="1800" dirty="0" smtClean="0"/>
              <a:t>er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    </a:t>
            </a: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4B6ED-15D9-49D7-9C92-D2D30205BACC}" type="slidenum">
              <a:rPr lang="nb-NO" smtClean="0"/>
              <a:pPr/>
              <a:t>4</a:t>
            </a:fld>
            <a:endParaRPr lang="nb-NO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5933652"/>
              </p:ext>
            </p:extLst>
          </p:nvPr>
        </p:nvGraphicFramePr>
        <p:xfrm>
          <a:off x="5553447" y="1124744"/>
          <a:ext cx="137662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2" name="Equation" r:id="rId4" imgW="825480" imgH="431640" progId="Equation.DSMT4">
                  <p:embed/>
                </p:oleObj>
              </mc:Choice>
              <mc:Fallback>
                <p:oleObj name="Equation" r:id="rId4" imgW="825480" imgH="43164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3447" y="1124744"/>
                        <a:ext cx="1376624" cy="7200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4623487"/>
              </p:ext>
            </p:extLst>
          </p:nvPr>
        </p:nvGraphicFramePr>
        <p:xfrm>
          <a:off x="5653088" y="2524125"/>
          <a:ext cx="1908175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3" name="Equation" r:id="rId6" imgW="990360" imgH="419040" progId="Equation.DSMT4">
                  <p:embed/>
                </p:oleObj>
              </mc:Choice>
              <mc:Fallback>
                <p:oleObj name="Equation" r:id="rId6" imgW="990360" imgH="419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3088" y="2524125"/>
                        <a:ext cx="1908175" cy="8064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 w="19050">
                        <a:solidFill>
                          <a:schemeClr val="accent1">
                            <a:lumMod val="50000"/>
                          </a:schemeClr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kstSylinder 9"/>
          <p:cNvSpPr txBox="1"/>
          <p:nvPr/>
        </p:nvSpPr>
        <p:spPr>
          <a:xfrm>
            <a:off x="624508" y="2420888"/>
            <a:ext cx="446449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 smtClean="0"/>
              <a:t>proporsjonal med ladningen</a:t>
            </a:r>
          </a:p>
          <a:p>
            <a:endParaRPr lang="nb-NO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 smtClean="0"/>
              <a:t>proporsjonal med  </a:t>
            </a:r>
          </a:p>
          <a:p>
            <a:endParaRPr lang="nb-NO" baseline="30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 smtClean="0"/>
              <a:t>proporsjonal med farten</a:t>
            </a:r>
          </a:p>
          <a:p>
            <a:endParaRPr lang="nb-NO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 smtClean="0"/>
              <a:t>avhengig av vinkelen mellom farten og retningsvektoren</a:t>
            </a:r>
          </a:p>
          <a:p>
            <a:endParaRPr lang="nb-NO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 smtClean="0"/>
              <a:t>normalt på planet som dannes av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 smtClean="0"/>
              <a:t>Retning  for      </a:t>
            </a:r>
            <a:r>
              <a:rPr lang="nb-NO" dirty="0"/>
              <a:t> </a:t>
            </a:r>
            <a:r>
              <a:rPr lang="nb-NO" dirty="0" smtClean="0"/>
              <a:t>i </a:t>
            </a:r>
            <a:r>
              <a:rPr lang="nb-NO" i="1" dirty="0" smtClean="0"/>
              <a:t>P</a:t>
            </a:r>
            <a:r>
              <a:rPr lang="nb-NO" dirty="0" smtClean="0"/>
              <a:t>?</a:t>
            </a:r>
          </a:p>
        </p:txBody>
      </p:sp>
      <p:pic>
        <p:nvPicPr>
          <p:cNvPr id="3101" name="Picture 2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00692"/>
            <a:ext cx="282892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8858016"/>
              </p:ext>
            </p:extLst>
          </p:nvPr>
        </p:nvGraphicFramePr>
        <p:xfrm>
          <a:off x="2195736" y="5373216"/>
          <a:ext cx="288032" cy="295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" name="Equation" r:id="rId9" imgW="126720" imgH="177480" progId="Equation.DSMT4">
                  <p:embed/>
                </p:oleObj>
              </mc:Choice>
              <mc:Fallback>
                <p:oleObj name="Equation" r:id="rId9" imgW="1267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95736" y="5373216"/>
                        <a:ext cx="288032" cy="2959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02" name="Picture 3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14967"/>
            <a:ext cx="314325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775991"/>
              </p:ext>
            </p:extLst>
          </p:nvPr>
        </p:nvGraphicFramePr>
        <p:xfrm>
          <a:off x="2915816" y="2924944"/>
          <a:ext cx="250787" cy="519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" name="Equation" r:id="rId12" imgW="177480" imgH="368280" progId="Equation.DSMT4">
                  <p:embed/>
                </p:oleObj>
              </mc:Choice>
              <mc:Fallback>
                <p:oleObj name="Equation" r:id="rId12" imgW="177480" imgH="368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915816" y="2924944"/>
                        <a:ext cx="250787" cy="5194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222109"/>
              </p:ext>
            </p:extLst>
          </p:nvPr>
        </p:nvGraphicFramePr>
        <p:xfrm>
          <a:off x="3419872" y="3468002"/>
          <a:ext cx="199034" cy="265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" name="Equation" r:id="rId14" imgW="114120" imgH="152280" progId="Equation.DSMT4">
                  <p:embed/>
                </p:oleObj>
              </mc:Choice>
              <mc:Fallback>
                <p:oleObj name="Equation" r:id="rId14" imgW="114120" imgH="152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419872" y="3468002"/>
                        <a:ext cx="199034" cy="2653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414675"/>
              </p:ext>
            </p:extLst>
          </p:nvPr>
        </p:nvGraphicFramePr>
        <p:xfrm>
          <a:off x="4283968" y="4869160"/>
          <a:ext cx="622747" cy="293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7" name="Equation" r:id="rId16" imgW="406080" imgH="190440" progId="Equation.DSMT4">
                  <p:embed/>
                </p:oleObj>
              </mc:Choice>
              <mc:Fallback>
                <p:oleObj name="Equation" r:id="rId16" imgW="40608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283968" y="4869160"/>
                        <a:ext cx="622747" cy="2939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4B6ED-15D9-49D7-9C92-D2D30205BACC}" type="slidenum">
              <a:rPr lang="nb-NO" smtClean="0"/>
              <a:pPr/>
              <a:t>5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11896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700808"/>
            <a:ext cx="38100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Sylinder 6"/>
          <p:cNvSpPr txBox="1"/>
          <p:nvPr/>
        </p:nvSpPr>
        <p:spPr>
          <a:xfrm>
            <a:off x="4355976" y="692696"/>
            <a:ext cx="403244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Med retning er magnetfeltet i punktet P fra en ladning </a:t>
            </a:r>
            <a:r>
              <a:rPr lang="nb-NO" i="1" dirty="0" smtClean="0"/>
              <a:t>q</a:t>
            </a:r>
            <a:r>
              <a:rPr lang="nb-NO" dirty="0" smtClean="0"/>
              <a:t> med farten     :    </a:t>
            </a: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506342"/>
              </p:ext>
            </p:extLst>
          </p:nvPr>
        </p:nvGraphicFramePr>
        <p:xfrm>
          <a:off x="5895975" y="1585913"/>
          <a:ext cx="1296988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6" name="Equation" r:id="rId5" imgW="863280" imgH="393480" progId="Equation.DSMT4">
                  <p:embed/>
                </p:oleObj>
              </mc:Choice>
              <mc:Fallback>
                <p:oleObj name="Equation" r:id="rId5" imgW="86328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5975" y="1585913"/>
                        <a:ext cx="1296988" cy="59055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6609671"/>
              </p:ext>
            </p:extLst>
          </p:nvPr>
        </p:nvGraphicFramePr>
        <p:xfrm>
          <a:off x="7020272" y="1015861"/>
          <a:ext cx="192087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7" name="Equation" r:id="rId7" imgW="126720" imgH="164880" progId="Equation.DSMT4">
                  <p:embed/>
                </p:oleObj>
              </mc:Choice>
              <mc:Fallback>
                <p:oleObj name="Equation" r:id="rId7" imgW="126720" imgH="1648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1015861"/>
                        <a:ext cx="192087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kstSylinder 9"/>
          <p:cNvSpPr txBox="1"/>
          <p:nvPr/>
        </p:nvSpPr>
        <p:spPr>
          <a:xfrm>
            <a:off x="5076056" y="2778010"/>
            <a:ext cx="3960440" cy="313932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Hvor       er enhetsvektoren i retningen fra ladningen til punktet P.</a:t>
            </a:r>
          </a:p>
          <a:p>
            <a:r>
              <a:rPr lang="nb-NO" dirty="0" smtClean="0"/>
              <a:t>Konstanten </a:t>
            </a:r>
            <a:r>
              <a:rPr lang="nb-NO" i="1" dirty="0" smtClean="0"/>
              <a:t> </a:t>
            </a:r>
            <a:r>
              <a:rPr lang="el-GR" i="1" dirty="0" smtClean="0"/>
              <a:t>μ</a:t>
            </a:r>
            <a:r>
              <a:rPr lang="nb-NO" i="1" dirty="0" smtClean="0"/>
              <a:t>  </a:t>
            </a:r>
            <a:r>
              <a:rPr lang="nb-NO" dirty="0" smtClean="0"/>
              <a:t>kalles </a:t>
            </a:r>
            <a:r>
              <a:rPr lang="nb-NO" b="1" i="1" dirty="0" smtClean="0"/>
              <a:t>permeabiliteten </a:t>
            </a:r>
            <a:r>
              <a:rPr lang="nb-NO" dirty="0" smtClean="0"/>
              <a:t>til et materiale.</a:t>
            </a:r>
          </a:p>
          <a:p>
            <a:r>
              <a:rPr lang="nb-NO" dirty="0" smtClean="0"/>
              <a:t> </a:t>
            </a:r>
            <a:r>
              <a:rPr lang="el-GR" i="1" dirty="0" smtClean="0"/>
              <a:t>μ</a:t>
            </a:r>
            <a:r>
              <a:rPr lang="nb-NO" baseline="-25000" dirty="0" smtClean="0"/>
              <a:t>0</a:t>
            </a:r>
            <a:r>
              <a:rPr lang="el-GR" i="1" dirty="0" smtClean="0"/>
              <a:t> </a:t>
            </a:r>
            <a:r>
              <a:rPr lang="nb-NO" dirty="0" smtClean="0"/>
              <a:t>er en definert konstant for vakuum.</a:t>
            </a:r>
          </a:p>
          <a:p>
            <a:endParaRPr lang="nb-NO" dirty="0" smtClean="0"/>
          </a:p>
          <a:p>
            <a:r>
              <a:rPr lang="nb-NO" dirty="0" smtClean="0"/>
              <a:t>Retningen til magnetfeltet bestemmes med høyrehåndsregelen. </a:t>
            </a:r>
          </a:p>
          <a:p>
            <a:endParaRPr lang="nb-NO" dirty="0"/>
          </a:p>
          <a:p>
            <a:r>
              <a:rPr lang="nb-NO" dirty="0" smtClean="0"/>
              <a:t>Hvordan ser dette ut dersom ladningen har fart inn i tavleplanet?</a:t>
            </a:r>
            <a:endParaRPr lang="nb-NO" dirty="0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0897278"/>
              </p:ext>
            </p:extLst>
          </p:nvPr>
        </p:nvGraphicFramePr>
        <p:xfrm>
          <a:off x="5724128" y="2814332"/>
          <a:ext cx="173037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8" name="Equation" r:id="rId9" imgW="114120" imgH="164880" progId="Equation.DSMT4">
                  <p:embed/>
                </p:oleObj>
              </mc:Choice>
              <mc:Fallback>
                <p:oleObj name="Equation" r:id="rId9" imgW="114120" imgH="1648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2814332"/>
                        <a:ext cx="173037" cy="2476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kstSylinder 13"/>
          <p:cNvSpPr txBox="1"/>
          <p:nvPr/>
        </p:nvSpPr>
        <p:spPr>
          <a:xfrm>
            <a:off x="54224" y="4149080"/>
            <a:ext cx="15121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På linja gjennom ladningen og fartsvektoren er: </a:t>
            </a:r>
            <a:endParaRPr lang="nb-NO" dirty="0"/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615852"/>
              </p:ext>
            </p:extLst>
          </p:nvPr>
        </p:nvGraphicFramePr>
        <p:xfrm>
          <a:off x="791580" y="5563774"/>
          <a:ext cx="24288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9" name="Equation" r:id="rId11" imgW="1612800" imgH="241200" progId="Equation.DSMT4">
                  <p:embed/>
                </p:oleObj>
              </mc:Choice>
              <mc:Fallback>
                <p:oleObj name="Equation" r:id="rId11" imgW="1612800" imgH="2412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580" y="5563774"/>
                        <a:ext cx="24288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Rett pil 16"/>
          <p:cNvCxnSpPr/>
          <p:nvPr/>
        </p:nvCxnSpPr>
        <p:spPr>
          <a:xfrm flipV="1">
            <a:off x="539552" y="3861048"/>
            <a:ext cx="50405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kstSylinder 18"/>
          <p:cNvSpPr txBox="1"/>
          <p:nvPr/>
        </p:nvSpPr>
        <p:spPr>
          <a:xfrm>
            <a:off x="839584" y="1083492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Magnetfeltet er størst i planet normalt på farten:</a:t>
            </a:r>
            <a:endParaRPr lang="nb-NO" dirty="0"/>
          </a:p>
        </p:txBody>
      </p:sp>
      <p:cxnSp>
        <p:nvCxnSpPr>
          <p:cNvPr id="21" name="Rett pil 20"/>
          <p:cNvCxnSpPr/>
          <p:nvPr/>
        </p:nvCxnSpPr>
        <p:spPr>
          <a:xfrm>
            <a:off x="2115102" y="1951336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innhold 8"/>
          <p:cNvSpPr>
            <a:spLocks noGrp="1"/>
          </p:cNvSpPr>
          <p:nvPr>
            <p:ph idx="1"/>
          </p:nvPr>
        </p:nvSpPr>
        <p:spPr>
          <a:xfrm>
            <a:off x="723603" y="2636912"/>
            <a:ext cx="8021766" cy="20162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nb-NO" sz="1800" dirty="0" smtClean="0"/>
              <a:t>Magnetfeltlinjene er sirkler med sentrum i ladningen. </a:t>
            </a:r>
          </a:p>
          <a:p>
            <a:pPr marL="0" indent="0">
              <a:buNone/>
            </a:pPr>
            <a:r>
              <a:rPr lang="nb-NO" sz="1800" dirty="0" smtClean="0"/>
              <a:t>Siden strøm er definert som bevegelse av positive ladninger,  får vi samme situasjon om vi har strømretning inn i tavleplanet.</a:t>
            </a:r>
          </a:p>
          <a:p>
            <a:pPr marL="0" indent="0">
              <a:buNone/>
            </a:pPr>
            <a:r>
              <a:rPr lang="nb-NO" sz="1800" dirty="0" smtClean="0"/>
              <a:t>Sammenheng mellom retninger: </a:t>
            </a:r>
          </a:p>
          <a:p>
            <a:pPr marL="0" indent="0">
              <a:buNone/>
            </a:pPr>
            <a:r>
              <a:rPr lang="nb-NO" sz="1800" dirty="0" smtClean="0"/>
              <a:t>	høyre tommel peker i strømretningen   </a:t>
            </a:r>
            <a:r>
              <a:rPr lang="nb-NO" sz="1800" dirty="0" smtClean="0">
                <a:sym typeface="Symbol"/>
              </a:rPr>
              <a:t>  fingrene krummer i </a:t>
            </a:r>
            <a:r>
              <a:rPr lang="nb-NO" sz="1800" i="1" dirty="0" smtClean="0">
                <a:sym typeface="Symbol"/>
              </a:rPr>
              <a:t>B</a:t>
            </a:r>
            <a:r>
              <a:rPr lang="nb-NO" sz="1800" dirty="0" smtClean="0">
                <a:sym typeface="Symbol"/>
              </a:rPr>
              <a:t>-retning</a:t>
            </a:r>
            <a:endParaRPr lang="nb-NO" sz="1800" dirty="0" smtClean="0"/>
          </a:p>
        </p:txBody>
      </p: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30493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4B6ED-15D9-49D7-9C92-D2D30205BACC}" type="slidenum">
              <a:rPr lang="nb-NO" smtClean="0"/>
              <a:pPr/>
              <a:t>6</a:t>
            </a:fld>
            <a:endParaRPr lang="nb-NO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525598"/>
            <a:ext cx="1872208" cy="1812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5621979"/>
              </p:ext>
            </p:extLst>
          </p:nvPr>
        </p:nvGraphicFramePr>
        <p:xfrm>
          <a:off x="2411760" y="5777498"/>
          <a:ext cx="1568450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Equation" r:id="rId5" imgW="1041120" imgH="241200" progId="Equation.DSMT4">
                  <p:embed/>
                </p:oleObj>
              </mc:Choice>
              <mc:Fallback>
                <p:oleObj name="Equation" r:id="rId5" imgW="104112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5777498"/>
                        <a:ext cx="1568450" cy="3635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kstSylinder 13"/>
          <p:cNvSpPr txBox="1"/>
          <p:nvPr/>
        </p:nvSpPr>
        <p:spPr>
          <a:xfrm>
            <a:off x="755576" y="5054145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Ladningen lager fremdeles også et elektrisk felt, slik at kraften på en prøveladning i nærheten av ladningen </a:t>
            </a:r>
            <a:r>
              <a:rPr lang="nb-NO" i="1" dirty="0" smtClean="0"/>
              <a:t>q </a:t>
            </a:r>
            <a:r>
              <a:rPr lang="nb-NO" dirty="0" smtClean="0"/>
              <a:t>med fart </a:t>
            </a:r>
            <a:r>
              <a:rPr lang="nb-NO" i="1" dirty="0" smtClean="0"/>
              <a:t>v</a:t>
            </a:r>
            <a:r>
              <a:rPr lang="nb-NO" dirty="0" smtClean="0"/>
              <a:t>  er  </a:t>
            </a:r>
            <a:endParaRPr lang="nb-NO" dirty="0"/>
          </a:p>
        </p:txBody>
      </p:sp>
      <p:pic>
        <p:nvPicPr>
          <p:cNvPr id="15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506866"/>
            <a:ext cx="2508352" cy="178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kstSylinder 3"/>
          <p:cNvSpPr txBox="1"/>
          <p:nvPr/>
        </p:nvSpPr>
        <p:spPr>
          <a:xfrm>
            <a:off x="5070092" y="58193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(«Lorentz </a:t>
            </a:r>
            <a:r>
              <a:rPr lang="nb-NO" dirty="0"/>
              <a:t>– </a:t>
            </a:r>
            <a:r>
              <a:rPr lang="nb-NO" dirty="0" smtClean="0"/>
              <a:t>kraften»)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95536" y="498684"/>
            <a:ext cx="8229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Enheter og sammenhenger</a:t>
            </a:r>
          </a:p>
          <a:p>
            <a:pPr>
              <a:buNone/>
            </a:pPr>
            <a:endParaRPr lang="nb-NO" sz="2000" b="1" dirty="0" smtClean="0"/>
          </a:p>
          <a:p>
            <a:pPr>
              <a:buNone/>
            </a:pPr>
            <a:r>
              <a:rPr lang="nb-NO" sz="2000" dirty="0" smtClean="0"/>
              <a:t>Enheten til magnetisk felt: </a:t>
            </a:r>
          </a:p>
          <a:p>
            <a:pPr>
              <a:buNone/>
            </a:pPr>
            <a:r>
              <a:rPr lang="nb-NO" sz="2000" dirty="0" smtClean="0"/>
              <a:t>Enheten til konstanten       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Tallverdien er definert eksakt:</a:t>
            </a:r>
          </a:p>
          <a:p>
            <a:pPr>
              <a:buNone/>
            </a:pPr>
            <a:r>
              <a:rPr lang="nb-NO" sz="2000" dirty="0" smtClean="0"/>
              <a:t>Fra tidligere har vi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endParaRPr lang="nb-NO" sz="2000" b="1" dirty="0" smtClean="0"/>
          </a:p>
          <a:p>
            <a:pPr>
              <a:buNone/>
            </a:pPr>
            <a:r>
              <a:rPr lang="nb-NO" sz="2000" b="1" dirty="0" smtClean="0"/>
              <a:t>Oppgave: </a:t>
            </a:r>
          </a:p>
          <a:p>
            <a:pPr>
              <a:buNone/>
            </a:pPr>
            <a:r>
              <a:rPr lang="nb-NO" sz="2000" dirty="0" smtClean="0"/>
              <a:t>Regn ut:                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Kjenner du igjen ”tallet”? 	  Enhet? </a:t>
            </a:r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0233948"/>
              </p:ext>
            </p:extLst>
          </p:nvPr>
        </p:nvGraphicFramePr>
        <p:xfrm>
          <a:off x="3749754" y="3140968"/>
          <a:ext cx="1954213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25" name="Equation" r:id="rId4" imgW="1295280" imgH="241200" progId="Equation.DSMT4">
                  <p:embed/>
                </p:oleObj>
              </mc:Choice>
              <mc:Fallback>
                <p:oleObj name="Equation" r:id="rId4" imgW="1295280" imgH="241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9754" y="3140968"/>
                        <a:ext cx="1954213" cy="3635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110617"/>
              </p:ext>
            </p:extLst>
          </p:nvPr>
        </p:nvGraphicFramePr>
        <p:xfrm>
          <a:off x="3923928" y="1196752"/>
          <a:ext cx="2071688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26" name="Equation" r:id="rId6" imgW="1384200" imgH="393480" progId="Equation.DSMT4">
                  <p:embed/>
                </p:oleObj>
              </mc:Choice>
              <mc:Fallback>
                <p:oleObj name="Equation" r:id="rId6" imgW="138420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1196752"/>
                        <a:ext cx="2071688" cy="6302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48910"/>
              </p:ext>
            </p:extLst>
          </p:nvPr>
        </p:nvGraphicFramePr>
        <p:xfrm>
          <a:off x="2916163" y="1700808"/>
          <a:ext cx="287338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27" name="Equation" r:id="rId8" imgW="190440" imgH="228600" progId="Equation.DSMT4">
                  <p:embed/>
                </p:oleObj>
              </mc:Choice>
              <mc:Fallback>
                <p:oleObj name="Equation" r:id="rId8" imgW="190440" imgH="2286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163" y="1700808"/>
                        <a:ext cx="287338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4825108"/>
              </p:ext>
            </p:extLst>
          </p:nvPr>
        </p:nvGraphicFramePr>
        <p:xfrm>
          <a:off x="847799" y="2132856"/>
          <a:ext cx="1255713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28" name="Equation" r:id="rId10" imgW="838080" imgH="444240" progId="Equation.DSMT4">
                  <p:embed/>
                </p:oleObj>
              </mc:Choice>
              <mc:Fallback>
                <p:oleObj name="Equation" r:id="rId10" imgW="838080" imgH="4442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799" y="2132856"/>
                        <a:ext cx="1255713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781264"/>
              </p:ext>
            </p:extLst>
          </p:nvPr>
        </p:nvGraphicFramePr>
        <p:xfrm>
          <a:off x="2216150" y="2176463"/>
          <a:ext cx="1582738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29" name="Equation" r:id="rId12" imgW="1054080" imgH="457200" progId="Equation.DSMT4">
                  <p:embed/>
                </p:oleObj>
              </mc:Choice>
              <mc:Fallback>
                <p:oleObj name="Equation" r:id="rId12" imgW="1054080" imgH="4572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6150" y="2176463"/>
                        <a:ext cx="1582738" cy="687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4704717"/>
              </p:ext>
            </p:extLst>
          </p:nvPr>
        </p:nvGraphicFramePr>
        <p:xfrm>
          <a:off x="3923928" y="2204864"/>
          <a:ext cx="1279525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0" name="Equation" r:id="rId14" imgW="850680" imgH="419040" progId="Equation.DSMT4">
                  <p:embed/>
                </p:oleObj>
              </mc:Choice>
              <mc:Fallback>
                <p:oleObj name="Equation" r:id="rId14" imgW="850680" imgH="419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204864"/>
                        <a:ext cx="1279525" cy="630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133275"/>
              </p:ext>
            </p:extLst>
          </p:nvPr>
        </p:nvGraphicFramePr>
        <p:xfrm>
          <a:off x="5292080" y="2132856"/>
          <a:ext cx="1430337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1" name="Equation" r:id="rId16" imgW="952200" imgH="469800" progId="Equation.DSMT4">
                  <p:embed/>
                </p:oleObj>
              </mc:Choice>
              <mc:Fallback>
                <p:oleObj name="Equation" r:id="rId16" imgW="952200" imgH="4698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132856"/>
                        <a:ext cx="1430337" cy="706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6831358"/>
              </p:ext>
            </p:extLst>
          </p:nvPr>
        </p:nvGraphicFramePr>
        <p:xfrm>
          <a:off x="6804248" y="2204864"/>
          <a:ext cx="763587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2" name="Equation" r:id="rId18" imgW="507960" imgH="419040" progId="Equation.DSMT4">
                  <p:embed/>
                </p:oleObj>
              </mc:Choice>
              <mc:Fallback>
                <p:oleObj name="Equation" r:id="rId18" imgW="507960" imgH="4190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2204864"/>
                        <a:ext cx="763587" cy="63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009888"/>
              </p:ext>
            </p:extLst>
          </p:nvPr>
        </p:nvGraphicFramePr>
        <p:xfrm>
          <a:off x="1763688" y="4509120"/>
          <a:ext cx="7048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3" name="Equation" r:id="rId20" imgW="469800" imgH="457200" progId="Equation.DSMT4">
                  <p:embed/>
                </p:oleObj>
              </mc:Choice>
              <mc:Fallback>
                <p:oleObj name="Equation" r:id="rId20" imgW="469800" imgH="4572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509120"/>
                        <a:ext cx="70485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3325971"/>
              </p:ext>
            </p:extLst>
          </p:nvPr>
        </p:nvGraphicFramePr>
        <p:xfrm>
          <a:off x="3707904" y="3645024"/>
          <a:ext cx="233362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4" name="Equation" r:id="rId22" imgW="1549080" imgH="241200" progId="Equation.DSMT4">
                  <p:embed/>
                </p:oleObj>
              </mc:Choice>
              <mc:Fallback>
                <p:oleObj name="Equation" r:id="rId22" imgW="1549080" imgH="24120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3645024"/>
                        <a:ext cx="2333625" cy="3635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Plassholder for lysbildenumm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7</a:t>
            </a:fld>
            <a:endParaRPr lang="nb-NO"/>
          </a:p>
        </p:txBody>
      </p:sp>
      <p:sp>
        <p:nvSpPr>
          <p:cNvPr id="19" name="Plassholder for bunntekst 1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353751"/>
            <a:ext cx="3344055" cy="2026958"/>
          </a:xfrm>
          <a:prstGeom prst="rect">
            <a:avLst/>
          </a:prstGeom>
        </p:spPr>
      </p:pic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6540661"/>
              </p:ext>
            </p:extLst>
          </p:nvPr>
        </p:nvGraphicFramePr>
        <p:xfrm>
          <a:off x="539552" y="5805264"/>
          <a:ext cx="2419351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5" name="Equation" r:id="rId25" imgW="1612800" imgH="457200" progId="Equation.DSMT4">
                  <p:embed/>
                </p:oleObj>
              </mc:Choice>
              <mc:Fallback>
                <p:oleObj name="Equation" r:id="rId25" imgW="1612800" imgH="457200" progId="Equation.DSMT4">
                  <p:embed/>
                  <p:pic>
                    <p:nvPicPr>
                      <p:cNvPr id="0" name="Objek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5805264"/>
                        <a:ext cx="2419351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kstSylinder 5"/>
          <p:cNvSpPr txBox="1"/>
          <p:nvPr/>
        </p:nvSpPr>
        <p:spPr>
          <a:xfrm>
            <a:off x="1475656" y="638070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  = </a:t>
            </a:r>
            <a:r>
              <a:rPr lang="nb-NO" dirty="0" err="1" smtClean="0"/>
              <a:t>lysfarten</a:t>
            </a:r>
            <a:r>
              <a:rPr lang="nb-NO" dirty="0" smtClean="0"/>
              <a:t>!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41044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To protoner har samme fart </a:t>
            </a:r>
            <a:r>
              <a:rPr lang="nb-NO" sz="2000" i="1" dirty="0" smtClean="0"/>
              <a:t>v</a:t>
            </a:r>
            <a:r>
              <a:rPr lang="nb-NO" sz="2000" dirty="0" smtClean="0"/>
              <a:t>, men i motsatt retning. Farten er mye mindre</a:t>
            </a:r>
          </a:p>
          <a:p>
            <a:pPr>
              <a:buNone/>
            </a:pPr>
            <a:r>
              <a:rPr lang="nb-NO" sz="2000" dirty="0" smtClean="0"/>
              <a:t>enn lysfarten. I et kort øyeblikk er avstanden mellom de to protonene </a:t>
            </a:r>
            <a:r>
              <a:rPr lang="nb-NO" sz="2000" i="1" dirty="0" smtClean="0"/>
              <a:t>r</a:t>
            </a:r>
            <a:r>
              <a:rPr lang="nb-NO" sz="2000" dirty="0" smtClean="0"/>
              <a:t> som</a:t>
            </a:r>
          </a:p>
          <a:p>
            <a:pPr>
              <a:buNone/>
            </a:pPr>
            <a:r>
              <a:rPr lang="nb-NO" sz="2000" dirty="0" smtClean="0"/>
              <a:t>vist på figuren.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Tegn inn både det elektriske og det magnetiske feltet fra protonet i origo på det andre protonet.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Tegn inn både den elektriske og den magnetiske </a:t>
            </a:r>
          </a:p>
          <a:p>
            <a:pPr marL="457200" indent="-457200">
              <a:buNone/>
            </a:pPr>
            <a:r>
              <a:rPr lang="nb-NO" sz="2000" dirty="0" smtClean="0"/>
              <a:t>	kraften fra protonet som er i origo på det </a:t>
            </a:r>
          </a:p>
          <a:p>
            <a:pPr marL="457200" indent="-457200">
              <a:buNone/>
            </a:pPr>
            <a:r>
              <a:rPr lang="nb-NO" sz="2000" dirty="0" smtClean="0"/>
              <a:t>	andre protonet.</a:t>
            </a:r>
          </a:p>
          <a:p>
            <a:pPr marL="457200" indent="-457200">
              <a:buFont typeface="+mj-lt"/>
              <a:buAutoNum type="alphaLcParenR" startAt="3"/>
            </a:pPr>
            <a:r>
              <a:rPr lang="nb-NO" sz="2000" dirty="0" smtClean="0"/>
              <a:t>Sett opp uttrykk for de to kreftene</a:t>
            </a:r>
          </a:p>
          <a:p>
            <a:pPr marL="457200" indent="-457200">
              <a:buAutoNum type="alphaLcParenR" startAt="3"/>
            </a:pPr>
            <a:r>
              <a:rPr lang="nb-NO" sz="2000" dirty="0" smtClean="0"/>
              <a:t>Finn forholdet mellom dem.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8</a:t>
            </a:fld>
            <a:endParaRPr lang="nb-NO" dirty="0"/>
          </a:p>
        </p:txBody>
      </p:sp>
      <p:cxnSp>
        <p:nvCxnSpPr>
          <p:cNvPr id="7" name="Rett pil 6"/>
          <p:cNvCxnSpPr/>
          <p:nvPr/>
        </p:nvCxnSpPr>
        <p:spPr>
          <a:xfrm>
            <a:off x="6300192" y="5517232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tt pil 8"/>
          <p:cNvCxnSpPr/>
          <p:nvPr/>
        </p:nvCxnSpPr>
        <p:spPr>
          <a:xfrm flipV="1">
            <a:off x="6300192" y="2924944"/>
            <a:ext cx="0" cy="2592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Rett pil 11"/>
          <p:cNvCxnSpPr/>
          <p:nvPr/>
        </p:nvCxnSpPr>
        <p:spPr>
          <a:xfrm flipH="1">
            <a:off x="5652120" y="5517232"/>
            <a:ext cx="6480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>
          <a:xfrm>
            <a:off x="6195932" y="398255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5" name="Ellipse 14"/>
          <p:cNvSpPr/>
          <p:nvPr/>
        </p:nvSpPr>
        <p:spPr>
          <a:xfrm>
            <a:off x="6202560" y="540546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7" name="Rett pil 16"/>
          <p:cNvCxnSpPr>
            <a:stCxn id="15" idx="6"/>
          </p:cNvCxnSpPr>
          <p:nvPr/>
        </p:nvCxnSpPr>
        <p:spPr>
          <a:xfrm>
            <a:off x="6418584" y="5513480"/>
            <a:ext cx="673696" cy="3752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Rett pil 18"/>
          <p:cNvCxnSpPr/>
          <p:nvPr/>
        </p:nvCxnSpPr>
        <p:spPr>
          <a:xfrm flipH="1">
            <a:off x="5508104" y="4103576"/>
            <a:ext cx="720080" cy="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Rett linje 26"/>
          <p:cNvCxnSpPr/>
          <p:nvPr/>
        </p:nvCxnSpPr>
        <p:spPr>
          <a:xfrm>
            <a:off x="6012160" y="4096072"/>
            <a:ext cx="1944216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tt pil 28"/>
          <p:cNvCxnSpPr/>
          <p:nvPr/>
        </p:nvCxnSpPr>
        <p:spPr>
          <a:xfrm>
            <a:off x="7452320" y="4077072"/>
            <a:ext cx="0" cy="144016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kstSylinder 29"/>
          <p:cNvSpPr txBox="1"/>
          <p:nvPr/>
        </p:nvSpPr>
        <p:spPr>
          <a:xfrm>
            <a:off x="6012160" y="29249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y</a:t>
            </a:r>
            <a:endParaRPr lang="nb-NO" i="1" dirty="0"/>
          </a:p>
        </p:txBody>
      </p:sp>
      <p:sp>
        <p:nvSpPr>
          <p:cNvPr id="32" name="TekstSylinder 31"/>
          <p:cNvSpPr txBox="1"/>
          <p:nvPr/>
        </p:nvSpPr>
        <p:spPr>
          <a:xfrm>
            <a:off x="7458068" y="46531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r</a:t>
            </a:r>
            <a:endParaRPr lang="nb-NO" i="1" dirty="0"/>
          </a:p>
        </p:txBody>
      </p:sp>
      <p:sp>
        <p:nvSpPr>
          <p:cNvPr id="33" name="TekstSylinder 32"/>
          <p:cNvSpPr txBox="1"/>
          <p:nvPr/>
        </p:nvSpPr>
        <p:spPr>
          <a:xfrm>
            <a:off x="5796136" y="58679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z</a:t>
            </a:r>
            <a:endParaRPr lang="nb-NO" i="1" dirty="0"/>
          </a:p>
        </p:txBody>
      </p:sp>
      <p:sp>
        <p:nvSpPr>
          <p:cNvPr id="34" name="TekstSylinder 33"/>
          <p:cNvSpPr txBox="1"/>
          <p:nvPr/>
        </p:nvSpPr>
        <p:spPr>
          <a:xfrm>
            <a:off x="7452320" y="54359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x</a:t>
            </a:r>
            <a:endParaRPr lang="nb-NO" i="1" dirty="0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6752234" y="5546086"/>
          <a:ext cx="173038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1" name="Equation" r:id="rId3" imgW="114120" imgH="215640" progId="Equation.DSMT4">
                  <p:embed/>
                </p:oleObj>
              </mc:Choice>
              <mc:Fallback>
                <p:oleObj name="Equation" r:id="rId3" imgW="114120" imgH="2156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2234" y="5546086"/>
                        <a:ext cx="173038" cy="32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5584825" y="4181407"/>
          <a:ext cx="307975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2" name="Equation" r:id="rId5" imgW="203040" imgH="215640" progId="Equation.DSMT4">
                  <p:embed/>
                </p:oleObj>
              </mc:Choice>
              <mc:Fallback>
                <p:oleObj name="Equation" r:id="rId5" imgW="203040" imgH="215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4825" y="4181407"/>
                        <a:ext cx="307975" cy="325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kstSylinder 37"/>
          <p:cNvSpPr txBox="1"/>
          <p:nvPr/>
        </p:nvSpPr>
        <p:spPr>
          <a:xfrm>
            <a:off x="6300192" y="55079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q</a:t>
            </a:r>
            <a:endParaRPr lang="nb-NO" i="1" dirty="0"/>
          </a:p>
        </p:txBody>
      </p:sp>
      <p:sp>
        <p:nvSpPr>
          <p:cNvPr id="39" name="TekstSylinder 38"/>
          <p:cNvSpPr txBox="1"/>
          <p:nvPr/>
        </p:nvSpPr>
        <p:spPr>
          <a:xfrm>
            <a:off x="6303708" y="406027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q</a:t>
            </a:r>
            <a:endParaRPr lang="nb-NO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41148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Løsning:</a:t>
            </a:r>
          </a:p>
          <a:p>
            <a:pPr marL="457200" indent="-457200">
              <a:buAutoNum type="alphaLcParenR"/>
            </a:pPr>
            <a:r>
              <a:rPr lang="nb-NO" sz="2000" b="1" dirty="0" smtClean="0"/>
              <a:t>Det elektriske feltet  </a:t>
            </a:r>
            <a:r>
              <a:rPr lang="nb-NO" sz="2000" dirty="0" smtClean="0"/>
              <a:t>fra en positiv ladning er radielt utover. Der det andre protonet ligger er da feltet parallelt med positiv </a:t>
            </a:r>
            <a:r>
              <a:rPr lang="nb-NO" sz="2000" i="1" dirty="0" smtClean="0"/>
              <a:t>y -</a:t>
            </a:r>
            <a:r>
              <a:rPr lang="nb-NO" sz="2000" dirty="0" smtClean="0"/>
              <a:t>akse. </a:t>
            </a:r>
          </a:p>
          <a:p>
            <a:pPr marL="457200" indent="-457200">
              <a:buNone/>
            </a:pPr>
            <a:r>
              <a:rPr lang="nb-NO" sz="2000" dirty="0" smtClean="0"/>
              <a:t>	</a:t>
            </a:r>
            <a:r>
              <a:rPr lang="nb-NO" sz="2000" b="1" dirty="0" smtClean="0"/>
              <a:t>Det magnetiske feltet  </a:t>
            </a:r>
            <a:r>
              <a:rPr lang="nb-NO" sz="2000" dirty="0" smtClean="0"/>
              <a:t>fra protonet i origo der det andre protonet befinner seg er parallelt med </a:t>
            </a:r>
            <a:r>
              <a:rPr lang="nb-NO" sz="2000" i="1" dirty="0" smtClean="0"/>
              <a:t>z</a:t>
            </a:r>
            <a:r>
              <a:rPr lang="nb-NO" sz="2000" dirty="0"/>
              <a:t>-</a:t>
            </a:r>
            <a:r>
              <a:rPr lang="nb-NO" sz="2000" dirty="0" smtClean="0"/>
              <a:t>aksen.</a:t>
            </a:r>
          </a:p>
          <a:p>
            <a:pPr marL="457200" indent="-457200">
              <a:buFont typeface="+mj-lt"/>
              <a:buAutoNum type="alphaLcParenR" startAt="2"/>
            </a:pPr>
            <a:r>
              <a:rPr lang="nb-NO" sz="2000" b="1" dirty="0" smtClean="0"/>
              <a:t>Den elektriske kraften  </a:t>
            </a:r>
            <a:r>
              <a:rPr lang="nb-NO" sz="2000" dirty="0" smtClean="0"/>
              <a:t>på en positiv ladning er parallelt med feltet, dvs. i positiv </a:t>
            </a:r>
            <a:r>
              <a:rPr lang="nb-NO" sz="2000" i="1" dirty="0" smtClean="0"/>
              <a:t>y</a:t>
            </a:r>
            <a:r>
              <a:rPr lang="nb-NO" sz="2000" dirty="0"/>
              <a:t>-</a:t>
            </a:r>
            <a:r>
              <a:rPr lang="nb-NO" sz="2000" dirty="0" smtClean="0"/>
              <a:t>retning.</a:t>
            </a:r>
          </a:p>
          <a:p>
            <a:pPr marL="457200" indent="-457200">
              <a:buNone/>
            </a:pPr>
            <a:r>
              <a:rPr lang="nb-NO" sz="2000" dirty="0" smtClean="0"/>
              <a:t>	</a:t>
            </a:r>
            <a:r>
              <a:rPr lang="nb-NO" sz="2000" b="1" dirty="0" smtClean="0"/>
              <a:t>Den magnetiske kraften </a:t>
            </a:r>
            <a:r>
              <a:rPr lang="nb-NO" sz="2000" dirty="0" smtClean="0"/>
              <a:t>på en positiv ladning finnes av høyrehåndsregelen og er parallell med </a:t>
            </a:r>
            <a:r>
              <a:rPr lang="nb-NO" sz="2000" i="1" dirty="0" smtClean="0"/>
              <a:t>y-</a:t>
            </a:r>
            <a:r>
              <a:rPr lang="nb-NO" sz="2000" dirty="0" smtClean="0"/>
              <a:t>aksen.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3309B-A401-4962-AAC8-41858771D97E}" type="slidenum">
              <a:rPr lang="nb-NO" smtClean="0"/>
              <a:pPr/>
              <a:t>9</a:t>
            </a:fld>
            <a:endParaRPr lang="nb-NO"/>
          </a:p>
        </p:txBody>
      </p:sp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5098" y="665711"/>
            <a:ext cx="3371806" cy="5169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098" y="654623"/>
            <a:ext cx="3343275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00660"/>
              </p:ext>
            </p:extLst>
          </p:nvPr>
        </p:nvGraphicFramePr>
        <p:xfrm>
          <a:off x="7844859" y="332656"/>
          <a:ext cx="1107027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9" name="Equation" r:id="rId5" imgW="863280" imgH="393480" progId="Equation.DSMT4">
                  <p:embed/>
                </p:oleObj>
              </mc:Choice>
              <mc:Fallback>
                <p:oleObj name="Equation" r:id="rId5" imgW="863280" imgH="393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4859" y="332656"/>
                        <a:ext cx="1107027" cy="504056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540772"/>
              </p:ext>
            </p:extLst>
          </p:nvPr>
        </p:nvGraphicFramePr>
        <p:xfrm>
          <a:off x="8012566" y="1124744"/>
          <a:ext cx="828675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80" name="Equation" r:id="rId7" imgW="647640" imgH="241200" progId="Equation.DSMT4">
                  <p:embed/>
                </p:oleObj>
              </mc:Choice>
              <mc:Fallback>
                <p:oleObj name="Equation" r:id="rId7" imgW="647640" imgH="241200" progId="Equation.DSMT4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2566" y="1124744"/>
                        <a:ext cx="828675" cy="30797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3578</TotalTime>
  <Words>2008</Words>
  <Application>Microsoft Office PowerPoint</Application>
  <PresentationFormat>Skjermfremvisning (4:3)</PresentationFormat>
  <Paragraphs>359</Paragraphs>
  <Slides>25</Slides>
  <Notes>18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Innebygde OLE-servere</vt:lpstr>
      </vt:variant>
      <vt:variant>
        <vt:i4>1</vt:i4>
      </vt:variant>
      <vt:variant>
        <vt:lpstr>Lysbildetitler</vt:lpstr>
      </vt:variant>
      <vt:variant>
        <vt:i4>25</vt:i4>
      </vt:variant>
    </vt:vector>
  </HeadingPairs>
  <TitlesOfParts>
    <vt:vector size="27" baseType="lpstr">
      <vt:lpstr>Office-tema</vt:lpstr>
      <vt:lpstr>Equation</vt:lpstr>
      <vt:lpstr>Kapittel 28 Kilder til magnetfelt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28.2 Magnetfeltet fra et ledningselement med strøm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Magnetfelt fra en rett leder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SV-fakultetet, 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jorungr</dc:creator>
  <cp:lastModifiedBy>Astrid Johansen</cp:lastModifiedBy>
  <cp:revision>103</cp:revision>
  <cp:lastPrinted>2016-10-25T08:20:24Z</cp:lastPrinted>
  <dcterms:created xsi:type="dcterms:W3CDTF">2012-09-21T09:09:44Z</dcterms:created>
  <dcterms:modified xsi:type="dcterms:W3CDTF">2016-10-25T12:27:24Z</dcterms:modified>
</cp:coreProperties>
</file>