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70" r:id="rId5"/>
    <p:sldId id="273" r:id="rId6"/>
    <p:sldId id="271" r:id="rId7"/>
    <p:sldId id="274" r:id="rId8"/>
    <p:sldId id="276" r:id="rId9"/>
    <p:sldId id="266" r:id="rId10"/>
    <p:sldId id="268" r:id="rId11"/>
    <p:sldId id="267" r:id="rId12"/>
    <p:sldId id="269" r:id="rId13"/>
    <p:sldId id="272" r:id="rId14"/>
    <p:sldId id="262" r:id="rId15"/>
    <p:sldId id="263" r:id="rId16"/>
    <p:sldId id="264" r:id="rId17"/>
    <p:sldId id="265" r:id="rId18"/>
  </p:sldIdLst>
  <p:sldSz cx="9144000" cy="6858000" type="screen4x3"/>
  <p:notesSz cx="6797675" cy="992822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14" autoAdjust="0"/>
  </p:normalViewPr>
  <p:slideViewPr>
    <p:cSldViewPr>
      <p:cViewPr>
        <p:scale>
          <a:sx n="70" d="100"/>
          <a:sy n="70" d="100"/>
        </p:scale>
        <p:origin x="-19" y="7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89" cy="496411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49900" y="1"/>
            <a:ext cx="2946189" cy="496411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r">
              <a:defRPr sz="1200"/>
            </a:lvl1pPr>
          </a:lstStyle>
          <a:p>
            <a:fld id="{09CC330E-945A-4EF4-93A0-F05FC0FE2A78}" type="datetimeFigureOut">
              <a:rPr lang="nb-NO" smtClean="0"/>
              <a:t>24.10.2016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1" y="9430224"/>
            <a:ext cx="2946189" cy="496411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49900" y="9430224"/>
            <a:ext cx="2946189" cy="496411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r">
              <a:defRPr sz="1200"/>
            </a:lvl1pPr>
          </a:lstStyle>
          <a:p>
            <a:fld id="{9C3C07CC-9F41-4AD2-AAE9-8670E988BAF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1627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r">
              <a:defRPr sz="1200"/>
            </a:lvl1pPr>
          </a:lstStyle>
          <a:p>
            <a:fld id="{922425D3-417E-4DBA-8DF6-435708FF1800}" type="datetimeFigureOut">
              <a:rPr lang="nb-NO" smtClean="0"/>
              <a:pPr/>
              <a:t>24.10.2016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7" tIns="45784" rIns="91567" bIns="45784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567" tIns="45784" rIns="91567" bIns="4578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r">
              <a:defRPr sz="1200"/>
            </a:lvl1pPr>
          </a:lstStyle>
          <a:p>
            <a:fld id="{95EE688E-03D6-425B-BBD5-0DB89AEF4076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079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I et magnetfelt er alltid krafta</a:t>
            </a:r>
            <a:r>
              <a:rPr lang="nb-NO" baseline="0" dirty="0" smtClean="0"/>
              <a:t> normalt på farten til ladningen. Ingen fart gir ingen kraft.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E688E-03D6-425B-BBD5-0DB89AEF4076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Først litt repetisjon</a:t>
            </a:r>
            <a:r>
              <a:rPr lang="nb-NO" baseline="0" dirty="0" smtClean="0"/>
              <a:t> fra mekanikk.</a:t>
            </a:r>
            <a:endParaRPr lang="nb-NO" dirty="0" smtClean="0"/>
          </a:p>
          <a:p>
            <a:r>
              <a:rPr lang="nb-NO" dirty="0" smtClean="0"/>
              <a:t>Frekvensen er uavhengig av radien.</a:t>
            </a:r>
          </a:p>
          <a:p>
            <a:r>
              <a:rPr lang="nb-NO" dirty="0" smtClean="0"/>
              <a:t>Kalles </a:t>
            </a:r>
            <a:r>
              <a:rPr lang="nb-NO" dirty="0" err="1" smtClean="0"/>
              <a:t>cyklotronfrekvensen</a:t>
            </a:r>
            <a:r>
              <a:rPr lang="nb-NO" dirty="0" smtClean="0"/>
              <a:t>.</a:t>
            </a:r>
          </a:p>
          <a:p>
            <a:r>
              <a:rPr lang="nb-NO" dirty="0" smtClean="0"/>
              <a:t>I </a:t>
            </a:r>
            <a:r>
              <a:rPr lang="nb-NO" dirty="0" err="1" smtClean="0"/>
              <a:t>cyklotroner</a:t>
            </a:r>
            <a:r>
              <a:rPr lang="nb-NO" baseline="0" dirty="0" smtClean="0"/>
              <a:t> mer energi 2 </a:t>
            </a:r>
            <a:r>
              <a:rPr lang="nb-NO" baseline="0" dirty="0" err="1" smtClean="0"/>
              <a:t>ggr</a:t>
            </a:r>
            <a:r>
              <a:rPr lang="nb-NO" baseline="0" dirty="0" smtClean="0"/>
              <a:t> pr runde, det øker energien, men ikke frekvensen er uavhengig av radien.</a:t>
            </a:r>
          </a:p>
          <a:p>
            <a:r>
              <a:rPr lang="nb-NO" baseline="0" dirty="0" smtClean="0"/>
              <a:t>Brukes i mikrobølgeovner.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E688E-03D6-425B-BBD5-0DB89AEF4076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Først litt repetisjon</a:t>
            </a:r>
            <a:r>
              <a:rPr lang="nb-NO" baseline="0" dirty="0" smtClean="0"/>
              <a:t> fra mekanikk.</a:t>
            </a:r>
            <a:endParaRPr lang="nb-NO" dirty="0" smtClean="0"/>
          </a:p>
          <a:p>
            <a:r>
              <a:rPr lang="nb-NO" dirty="0" smtClean="0"/>
              <a:t>Frekvensen er uavhengig av radien.</a:t>
            </a:r>
          </a:p>
          <a:p>
            <a:r>
              <a:rPr lang="nb-NO" dirty="0" smtClean="0"/>
              <a:t>Kalles </a:t>
            </a:r>
            <a:r>
              <a:rPr lang="nb-NO" dirty="0" err="1" smtClean="0"/>
              <a:t>cyklotronfrekvensen</a:t>
            </a:r>
            <a:r>
              <a:rPr lang="nb-NO" dirty="0" smtClean="0"/>
              <a:t>.</a:t>
            </a:r>
          </a:p>
          <a:p>
            <a:r>
              <a:rPr lang="nb-NO" dirty="0" smtClean="0"/>
              <a:t>I </a:t>
            </a:r>
            <a:r>
              <a:rPr lang="nb-NO" dirty="0" err="1" smtClean="0"/>
              <a:t>cyklotroner</a:t>
            </a:r>
            <a:r>
              <a:rPr lang="nb-NO" baseline="0" dirty="0" smtClean="0"/>
              <a:t> mer energi 2 </a:t>
            </a:r>
            <a:r>
              <a:rPr lang="nb-NO" baseline="0" dirty="0" err="1" smtClean="0"/>
              <a:t>ggr</a:t>
            </a:r>
            <a:r>
              <a:rPr lang="nb-NO" baseline="0" dirty="0" smtClean="0"/>
              <a:t> pr runde, det øker energien, men ikke frekvensen er uavhengig av radien.</a:t>
            </a:r>
          </a:p>
          <a:p>
            <a:r>
              <a:rPr lang="nb-NO" baseline="0" dirty="0" smtClean="0"/>
              <a:t>Brukes i mikrobølgeovner.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E688E-03D6-425B-BBD5-0DB89AEF4076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Magnetfeltet gjør ikke noe arbeid på ladningen,</a:t>
            </a:r>
            <a:r>
              <a:rPr lang="nb-NO" baseline="0" dirty="0" smtClean="0"/>
              <a:t> fart og kinetisk energi er konstant. Repeter Arbeid er prikkproduktet mellom kraft og vei.</a:t>
            </a:r>
          </a:p>
          <a:p>
            <a:r>
              <a:rPr lang="nb-NO" baseline="0" dirty="0" smtClean="0"/>
              <a:t>Bruk </a:t>
            </a:r>
            <a:r>
              <a:rPr lang="nb-NO" baseline="0" dirty="0" err="1" smtClean="0"/>
              <a:t>hh</a:t>
            </a:r>
            <a:r>
              <a:rPr lang="nb-NO" baseline="0" dirty="0" smtClean="0"/>
              <a:t> – regelen.</a:t>
            </a:r>
          </a:p>
          <a:p>
            <a:r>
              <a:rPr lang="nb-NO" baseline="0" dirty="0" smtClean="0"/>
              <a:t>Les i boka om nordlys ++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E688E-03D6-425B-BBD5-0DB89AEF4076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08B86-9F98-46EB-8AE8-F40C1B47BE4B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16B0-1A2A-436B-8EE6-DBFB299BEC93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059-D63F-4715-B603-E1DE292570CC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68E3-1118-4474-AA7E-9EB47EA7EA4F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4BABF-BE38-4D67-AB53-E0BD68D8B508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20F49-EAF9-40D1-B300-ACF91E21C52A}" type="datetime1">
              <a:rPr lang="nb-NO" smtClean="0"/>
              <a:t>24.10.2016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B473D-F6DD-4AD4-B633-D2F3BB1EE877}" type="datetime1">
              <a:rPr lang="nb-NO" smtClean="0"/>
              <a:t>24.10.2016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4A90-78A1-490C-B5EB-F83588168925}" type="datetime1">
              <a:rPr lang="nb-NO" smtClean="0"/>
              <a:t>24.10.2016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C329D-7C02-4ADE-872A-32CBBB4815A6}" type="datetime1">
              <a:rPr lang="nb-NO" smtClean="0"/>
              <a:t>24.10.2016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73150-DB11-49A8-89B9-8C4CB07A0C61}" type="datetime1">
              <a:rPr lang="nb-NO" smtClean="0"/>
              <a:t>24.10.2016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CAFF-C463-4F76-8FC9-885487718A99}" type="datetime1">
              <a:rPr lang="nb-NO" smtClean="0"/>
              <a:t>24.10.2016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6378E-F4D6-48A7-A7AB-E34CF3F1BB1F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B6C9C-2C47-4112-AD1C-022D2CC58170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31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47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4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4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0.wmf"/><Relationship Id="rId9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4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51.bin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6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6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3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9.wmf"/><Relationship Id="rId4" Type="http://schemas.openxmlformats.org/officeDocument/2006/relationships/image" Target="../media/image14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4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7.wmf"/><Relationship Id="rId4" Type="http://schemas.openxmlformats.org/officeDocument/2006/relationships/image" Target="../media/image20.png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oleObject" Target="../embeddings/oleObject1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2.wmf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3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9.wmf"/><Relationship Id="rId14" Type="http://schemas.openxmlformats.org/officeDocument/2006/relationships/image" Target="../media/image2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40772" y="908720"/>
            <a:ext cx="7745368" cy="1152128"/>
          </a:xfrm>
        </p:spPr>
        <p:txBody>
          <a:bodyPr>
            <a:noAutofit/>
          </a:bodyPr>
          <a:lstStyle/>
          <a:p>
            <a:r>
              <a:rPr lang="nb-NO" sz="3600" dirty="0" smtClean="0"/>
              <a:t>Ladninger i bevegelse i magnetfelt</a:t>
            </a:r>
            <a:endParaRPr lang="nb-NO" sz="3600" dirty="0"/>
          </a:p>
        </p:txBody>
      </p:sp>
      <p:sp>
        <p:nvSpPr>
          <p:cNvPr id="6" name="TekstSylinder 5"/>
          <p:cNvSpPr txBox="1"/>
          <p:nvPr/>
        </p:nvSpPr>
        <p:spPr>
          <a:xfrm>
            <a:off x="755576" y="2225824"/>
            <a:ext cx="41044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Krefter på ladde partikler i bevegelse i et magnetfelt</a:t>
            </a:r>
          </a:p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Noen teknologiske anvendelser som kombinerer både elektriske og magnetiske felt</a:t>
            </a:r>
          </a:p>
          <a:p>
            <a:endParaRPr lang="nb-NO" sz="2400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</a:t>
            </a:fld>
            <a:endParaRPr lang="nb-NO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222" y="2348880"/>
            <a:ext cx="3053185" cy="271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Elektroner beveger seg i et homogent magnetfelt. Ved tida </a:t>
            </a:r>
            <a:r>
              <a:rPr lang="nb-NO" sz="2000" i="1" dirty="0" smtClean="0"/>
              <a:t>t</a:t>
            </a:r>
            <a:r>
              <a:rPr lang="nb-NO" sz="2000" dirty="0" smtClean="0"/>
              <a:t> = </a:t>
            </a:r>
            <a:r>
              <a:rPr lang="nb-NO" sz="2000" i="1" dirty="0" smtClean="0"/>
              <a:t>t</a:t>
            </a:r>
            <a:r>
              <a:rPr lang="nb-NO" sz="2000" baseline="-25000" dirty="0" smtClean="0"/>
              <a:t>0</a:t>
            </a:r>
            <a:r>
              <a:rPr lang="nb-NO" sz="2000" dirty="0" smtClean="0"/>
              <a:t> er farten </a:t>
            </a:r>
          </a:p>
          <a:p>
            <a:pPr>
              <a:buNone/>
            </a:pPr>
            <a:r>
              <a:rPr lang="nb-NO" sz="2000" dirty="0" smtClean="0"/>
              <a:t>                                         Magnetfeltet er 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kraften på ladningen i </a:t>
            </a:r>
          </a:p>
          <a:p>
            <a:pPr marL="457200" indent="-457200">
              <a:buNone/>
            </a:pPr>
            <a:r>
              <a:rPr lang="nb-NO" sz="2000" dirty="0" smtClean="0"/>
              <a:t>	magnetfeltet.</a:t>
            </a:r>
          </a:p>
          <a:p>
            <a:pPr marL="457200" indent="-457200">
              <a:buNone/>
            </a:pPr>
            <a:r>
              <a:rPr lang="nb-NO" sz="2000" dirty="0" smtClean="0"/>
              <a:t>b)     Hvilken bane følger elektronet</a:t>
            </a:r>
          </a:p>
          <a:p>
            <a:pPr marL="457200" indent="-457200">
              <a:buNone/>
            </a:pPr>
            <a:r>
              <a:rPr lang="nb-NO" sz="2000" dirty="0" smtClean="0"/>
              <a:t>	 i magnetfeltet?</a:t>
            </a:r>
          </a:p>
          <a:p>
            <a:pPr marL="457200" indent="-457200">
              <a:buNone/>
            </a:pPr>
            <a:endParaRPr lang="nb-NO" sz="1000" dirty="0" smtClean="0"/>
          </a:p>
          <a:p>
            <a:pPr marL="457200" indent="-457200">
              <a:buNone/>
            </a:pPr>
            <a:r>
              <a:rPr lang="nb-NO" sz="2000" b="1" dirty="0" smtClean="0"/>
              <a:t>Løsning</a:t>
            </a:r>
          </a:p>
          <a:p>
            <a:pPr marL="457200" indent="-457200">
              <a:buNone/>
            </a:pPr>
            <a:r>
              <a:rPr lang="nb-NO" sz="2000" dirty="0" smtClean="0"/>
              <a:t>a)  Kraft på en ladning i et magnetfelt er:</a:t>
            </a:r>
          </a:p>
          <a:p>
            <a:pPr marL="457200" indent="-457200">
              <a:buNone/>
            </a:pPr>
            <a:r>
              <a:rPr lang="nb-NO" sz="2000" dirty="0" smtClean="0"/>
              <a:t>Innsatt retningene til fart og magnetfelt:</a:t>
            </a:r>
          </a:p>
          <a:p>
            <a:pPr marL="457200" indent="-457200">
              <a:buNone/>
            </a:pPr>
            <a:r>
              <a:rPr lang="nb-NO" sz="2000" dirty="0" smtClean="0"/>
              <a:t>Krafta er: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 marL="457200" indent="-457200">
              <a:buAutoNum type="alphaLcParenR" startAt="2"/>
            </a:pPr>
            <a:r>
              <a:rPr lang="nb-NO" sz="2000" dirty="0" smtClean="0"/>
              <a:t>Vi har også fart i </a:t>
            </a:r>
            <a:r>
              <a:rPr lang="nb-NO" sz="2000" i="1" dirty="0" smtClean="0"/>
              <a:t>z</a:t>
            </a:r>
            <a:r>
              <a:rPr lang="nb-NO" sz="2000" dirty="0" smtClean="0"/>
              <a:t>-retning som ikke påvirkes av magnetfeltet. </a:t>
            </a:r>
          </a:p>
          <a:p>
            <a:pPr marL="0" indent="0">
              <a:buNone/>
            </a:pPr>
            <a:r>
              <a:rPr lang="nb-NO" sz="2000" dirty="0">
                <a:sym typeface="Symbol"/>
              </a:rPr>
              <a:t>	</a:t>
            </a:r>
            <a:r>
              <a:rPr lang="nb-NO" sz="2000" dirty="0" smtClean="0">
                <a:sym typeface="Symbol"/>
              </a:rPr>
              <a:t> </a:t>
            </a:r>
            <a:r>
              <a:rPr lang="nb-NO" sz="2000" dirty="0" smtClean="0"/>
              <a:t>Skruebevegelse i retning positiv </a:t>
            </a:r>
            <a:r>
              <a:rPr lang="nb-NO" sz="2000" i="1" dirty="0" smtClean="0"/>
              <a:t>z</a:t>
            </a:r>
            <a:r>
              <a:rPr lang="nb-NO" sz="2000" dirty="0" smtClean="0"/>
              <a:t>-akse.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3003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10</a:t>
            </a:fld>
            <a:endParaRPr lang="nb-NO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430200"/>
              </p:ext>
            </p:extLst>
          </p:nvPr>
        </p:nvGraphicFramePr>
        <p:xfrm>
          <a:off x="647700" y="1277938"/>
          <a:ext cx="21939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19" name="Equation" r:id="rId3" imgW="1460160" imgH="228600" progId="Equation.DSMT4">
                  <p:embed/>
                </p:oleObj>
              </mc:Choice>
              <mc:Fallback>
                <p:oleObj name="Equation" r:id="rId3" imgW="146016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1277938"/>
                        <a:ext cx="21939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617022"/>
              </p:ext>
            </p:extLst>
          </p:nvPr>
        </p:nvGraphicFramePr>
        <p:xfrm>
          <a:off x="4514850" y="1277938"/>
          <a:ext cx="13366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0" name="Equation" r:id="rId5" imgW="888840" imgH="241200" progId="Equation.DSMT4">
                  <p:embed/>
                </p:oleObj>
              </mc:Choice>
              <mc:Fallback>
                <p:oleObj name="Equation" r:id="rId5" imgW="88884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1277938"/>
                        <a:ext cx="13366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4764398" y="3670779"/>
          <a:ext cx="1223963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1" name="Equation" r:id="rId7" imgW="812520" imgH="241200" progId="Equation.DSMT4">
                  <p:embed/>
                </p:oleObj>
              </mc:Choice>
              <mc:Fallback>
                <p:oleObj name="Equation" r:id="rId7" imgW="81252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4398" y="3670779"/>
                        <a:ext cx="1223963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940261"/>
              </p:ext>
            </p:extLst>
          </p:nvPr>
        </p:nvGraphicFramePr>
        <p:xfrm>
          <a:off x="4779963" y="4014788"/>
          <a:ext cx="175895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2" name="Equation" r:id="rId9" imgW="1168200" imgH="253800" progId="Equation.DSMT4">
                  <p:embed/>
                </p:oleObj>
              </mc:Choice>
              <mc:Fallback>
                <p:oleObj name="Equation" r:id="rId9" imgW="1168200" imgH="2538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9963" y="4014788"/>
                        <a:ext cx="1758950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586888"/>
              </p:ext>
            </p:extLst>
          </p:nvPr>
        </p:nvGraphicFramePr>
        <p:xfrm>
          <a:off x="6546850" y="4016375"/>
          <a:ext cx="1931988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3" name="Equation" r:id="rId11" imgW="1282680" imgH="253800" progId="Equation.DSMT4">
                  <p:embed/>
                </p:oleObj>
              </mc:Choice>
              <mc:Fallback>
                <p:oleObj name="Equation" r:id="rId11" imgW="1282680" imgH="253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4016375"/>
                        <a:ext cx="1931988" cy="38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135440"/>
              </p:ext>
            </p:extLst>
          </p:nvPr>
        </p:nvGraphicFramePr>
        <p:xfrm>
          <a:off x="1946275" y="4532313"/>
          <a:ext cx="43910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4" name="Equation" r:id="rId13" imgW="2895480" imgH="507960" progId="Equation.DSMT4">
                  <p:embed/>
                </p:oleObj>
              </mc:Choice>
              <mc:Fallback>
                <p:oleObj name="Equation" r:id="rId13" imgW="2895480" imgH="5079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275" y="4532313"/>
                        <a:ext cx="4391025" cy="7683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Rett pil 13"/>
          <p:cNvCxnSpPr/>
          <p:nvPr/>
        </p:nvCxnSpPr>
        <p:spPr>
          <a:xfrm>
            <a:off x="6081916" y="2925318"/>
            <a:ext cx="15864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ett pil 16"/>
          <p:cNvCxnSpPr/>
          <p:nvPr/>
        </p:nvCxnSpPr>
        <p:spPr>
          <a:xfrm flipV="1">
            <a:off x="6084168" y="1816320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Rett pil 15"/>
          <p:cNvCxnSpPr/>
          <p:nvPr/>
        </p:nvCxnSpPr>
        <p:spPr>
          <a:xfrm flipH="1">
            <a:off x="5436096" y="2930944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Sylinder 17"/>
          <p:cNvSpPr txBox="1"/>
          <p:nvPr/>
        </p:nvSpPr>
        <p:spPr>
          <a:xfrm>
            <a:off x="5508104" y="32588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x</a:t>
            </a:r>
            <a:endParaRPr lang="nb-NO" dirty="0"/>
          </a:p>
        </p:txBody>
      </p:sp>
      <p:sp>
        <p:nvSpPr>
          <p:cNvPr id="19" name="TekstSylinder 18"/>
          <p:cNvSpPr txBox="1"/>
          <p:nvPr/>
        </p:nvSpPr>
        <p:spPr>
          <a:xfrm>
            <a:off x="5796136" y="175293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z</a:t>
            </a:r>
            <a:endParaRPr lang="nb-NO" dirty="0"/>
          </a:p>
        </p:txBody>
      </p:sp>
      <p:sp>
        <p:nvSpPr>
          <p:cNvPr id="20" name="TekstSylinder 19"/>
          <p:cNvSpPr txBox="1"/>
          <p:nvPr/>
        </p:nvSpPr>
        <p:spPr>
          <a:xfrm>
            <a:off x="7452320" y="287056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y</a:t>
            </a:r>
            <a:endParaRPr lang="nb-NO" dirty="0"/>
          </a:p>
        </p:txBody>
      </p:sp>
      <p:cxnSp>
        <p:nvCxnSpPr>
          <p:cNvPr id="22" name="Rett pil 21"/>
          <p:cNvCxnSpPr/>
          <p:nvPr/>
        </p:nvCxnSpPr>
        <p:spPr>
          <a:xfrm flipV="1">
            <a:off x="7380312" y="2219864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Rett pil 22"/>
          <p:cNvCxnSpPr/>
          <p:nvPr/>
        </p:nvCxnSpPr>
        <p:spPr>
          <a:xfrm flipV="1">
            <a:off x="6372200" y="2202612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Rett pil 23"/>
          <p:cNvCxnSpPr/>
          <p:nvPr/>
        </p:nvCxnSpPr>
        <p:spPr>
          <a:xfrm flipV="1">
            <a:off x="5292080" y="221123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7524328" y="2420888"/>
          <a:ext cx="230187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5" name="Equation" r:id="rId15" imgW="152280" imgH="203040" progId="Equation.DSMT4">
                  <p:embed/>
                </p:oleObj>
              </mc:Choice>
              <mc:Fallback>
                <p:oleObj name="Equation" r:id="rId15" imgW="15228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2420888"/>
                        <a:ext cx="230187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Rett pil 26"/>
          <p:cNvCxnSpPr/>
          <p:nvPr/>
        </p:nvCxnSpPr>
        <p:spPr>
          <a:xfrm flipH="1" flipV="1">
            <a:off x="5554234" y="2547652"/>
            <a:ext cx="504056" cy="360040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6017786" y="28416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aphicFrame>
        <p:nvGraphicFramePr>
          <p:cNvPr id="28682" name="Object 10"/>
          <p:cNvGraphicFramePr>
            <a:graphicFrameLocks noChangeAspect="1"/>
          </p:cNvGraphicFramePr>
          <p:nvPr/>
        </p:nvGraphicFramePr>
        <p:xfrm>
          <a:off x="5676442" y="2365192"/>
          <a:ext cx="1714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6" name="Equation" r:id="rId17" imgW="114120" imgH="215640" progId="Equation.DSMT4">
                  <p:embed/>
                </p:oleObj>
              </mc:Choice>
              <mc:Fallback>
                <p:oleObj name="Equation" r:id="rId17" imgW="114120" imgH="2156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442" y="2365192"/>
                        <a:ext cx="1714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029702"/>
              </p:ext>
            </p:extLst>
          </p:nvPr>
        </p:nvGraphicFramePr>
        <p:xfrm>
          <a:off x="5186363" y="333375"/>
          <a:ext cx="34829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7" name="Equation" r:id="rId19" imgW="2336760" imgH="241200" progId="Equation.DSMT4">
                  <p:embed/>
                </p:oleObj>
              </mc:Choice>
              <mc:Fallback>
                <p:oleObj name="Equation" r:id="rId19" imgW="2336760" imgH="2412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6363" y="333375"/>
                        <a:ext cx="3482975" cy="360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Elektroner beveger seg i et homogent magnetfelt. Farten er </a:t>
            </a:r>
          </a:p>
          <a:p>
            <a:pPr>
              <a:buNone/>
            </a:pPr>
            <a:r>
              <a:rPr lang="nb-NO" sz="2000" dirty="0" smtClean="0"/>
              <a:t>Magnetfeltet er </a:t>
            </a:r>
          </a:p>
          <a:p>
            <a:pPr marL="457200" indent="-457200">
              <a:buFont typeface="+mj-lt"/>
              <a:buAutoNum type="alphaLcParenR" startAt="3"/>
            </a:pPr>
            <a:r>
              <a:rPr lang="nb-NO" sz="2000" dirty="0" smtClean="0"/>
              <a:t>Finn radien i ”skruen”.</a:t>
            </a:r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2000" b="1" dirty="0" smtClean="0"/>
              <a:t>Løsning</a:t>
            </a:r>
          </a:p>
          <a:p>
            <a:pPr marL="457200" indent="-457200">
              <a:buAutoNum type="alphaLcParenR" startAt="3"/>
            </a:pPr>
            <a:r>
              <a:rPr lang="nb-NO" sz="2000" dirty="0" smtClean="0"/>
              <a:t>Radien i sirkelbevegelsen finner vi ved å bruke Newtons 2. lov:</a:t>
            </a:r>
          </a:p>
          <a:p>
            <a:pPr marL="457200" indent="-457200">
              <a:buNone/>
            </a:pPr>
            <a:r>
              <a:rPr lang="nb-NO" sz="1000" dirty="0" smtClean="0"/>
              <a:t>	</a:t>
            </a:r>
          </a:p>
          <a:p>
            <a:pPr marL="457200" indent="-457200">
              <a:buNone/>
            </a:pPr>
            <a:r>
              <a:rPr lang="nb-NO" sz="2000" dirty="0" smtClean="0"/>
              <a:t>	                         der</a:t>
            </a:r>
          </a:p>
          <a:p>
            <a:pPr marL="457200" indent="-457200">
              <a:buNone/>
            </a:pPr>
            <a:r>
              <a:rPr lang="nb-NO" sz="2000" dirty="0" smtClean="0"/>
              <a:t>	</a:t>
            </a:r>
          </a:p>
          <a:p>
            <a:pPr marL="457200" indent="-457200">
              <a:buNone/>
            </a:pPr>
            <a:r>
              <a:rPr lang="nb-NO" sz="2000" dirty="0" smtClean="0"/>
              <a:t>	</a:t>
            </a:r>
          </a:p>
          <a:p>
            <a:pPr marL="457200" indent="-457200">
              <a:buNone/>
            </a:pPr>
            <a:r>
              <a:rPr lang="nb-NO" sz="2000" dirty="0"/>
              <a:t>	</a:t>
            </a:r>
            <a:endParaRPr lang="nb-NO" sz="2000" dirty="0" smtClean="0"/>
          </a:p>
          <a:p>
            <a:pPr marL="457200" indent="-457200">
              <a:buNone/>
            </a:pPr>
            <a:r>
              <a:rPr lang="nb-NO" sz="2000" dirty="0" smtClean="0"/>
              <a:t>	Innsatt tall: 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11</a:t>
            </a:fld>
            <a:endParaRPr lang="nb-NO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228694"/>
              </p:ext>
            </p:extLst>
          </p:nvPr>
        </p:nvGraphicFramePr>
        <p:xfrm>
          <a:off x="6764338" y="1035050"/>
          <a:ext cx="21367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4" name="Equation" r:id="rId3" imgW="1422360" imgH="253800" progId="Equation.DSMT4">
                  <p:embed/>
                </p:oleObj>
              </mc:Choice>
              <mc:Fallback>
                <p:oleObj name="Equation" r:id="rId3" imgW="1422360" imgH="253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4338" y="1035050"/>
                        <a:ext cx="21367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667614"/>
              </p:ext>
            </p:extLst>
          </p:nvPr>
        </p:nvGraphicFramePr>
        <p:xfrm>
          <a:off x="2197100" y="1400175"/>
          <a:ext cx="1260475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5" name="Equation" r:id="rId5" imgW="838080" imgH="241200" progId="Equation.DSMT4">
                  <p:embed/>
                </p:oleObj>
              </mc:Choice>
              <mc:Fallback>
                <p:oleObj name="Equation" r:id="rId5" imgW="8380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100" y="1400175"/>
                        <a:ext cx="1260475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207538"/>
              </p:ext>
            </p:extLst>
          </p:nvPr>
        </p:nvGraphicFramePr>
        <p:xfrm>
          <a:off x="3746500" y="1412875"/>
          <a:ext cx="3519488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6" name="Equation" r:id="rId7" imgW="2336760" imgH="241200" progId="Equation.DSMT4">
                  <p:embed/>
                </p:oleObj>
              </mc:Choice>
              <mc:Fallback>
                <p:oleObj name="Equation" r:id="rId7" imgW="233676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0" y="1412875"/>
                        <a:ext cx="3519488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338449"/>
              </p:ext>
            </p:extLst>
          </p:nvPr>
        </p:nvGraphicFramePr>
        <p:xfrm>
          <a:off x="1043608" y="3445970"/>
          <a:ext cx="1080120" cy="32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7" name="Equation" r:id="rId9" imgW="596880" imgH="177480" progId="Equation.DSMT4">
                  <p:embed/>
                </p:oleObj>
              </mc:Choice>
              <mc:Fallback>
                <p:oleObj name="Equation" r:id="rId9" imgW="59688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445970"/>
                        <a:ext cx="1080120" cy="3217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022269"/>
              </p:ext>
            </p:extLst>
          </p:nvPr>
        </p:nvGraphicFramePr>
        <p:xfrm>
          <a:off x="3347864" y="3284984"/>
          <a:ext cx="30321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8" name="Equation" r:id="rId11" imgW="1765080" imgH="419040" progId="Equation.DSMT4">
                  <p:embed/>
                </p:oleObj>
              </mc:Choice>
              <mc:Fallback>
                <p:oleObj name="Equation" r:id="rId11" imgW="1765080" imgH="419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3284984"/>
                        <a:ext cx="3032125" cy="720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588663"/>
              </p:ext>
            </p:extLst>
          </p:nvPr>
        </p:nvGraphicFramePr>
        <p:xfrm>
          <a:off x="3707904" y="4077072"/>
          <a:ext cx="232483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9" name="Equation" r:id="rId13" imgW="1434960" imgH="444240" progId="Equation.DSMT4">
                  <p:embed/>
                </p:oleObj>
              </mc:Choice>
              <mc:Fallback>
                <p:oleObj name="Equation" r:id="rId13" imgW="1434960" imgH="4442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4077072"/>
                        <a:ext cx="2324830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741226"/>
              </p:ext>
            </p:extLst>
          </p:nvPr>
        </p:nvGraphicFramePr>
        <p:xfrm>
          <a:off x="2411760" y="5157192"/>
          <a:ext cx="49530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0" name="Equation" r:id="rId15" imgW="3301920" imgH="444240" progId="Equation.DSMT4">
                  <p:embed/>
                </p:oleObj>
              </mc:Choice>
              <mc:Fallback>
                <p:oleObj name="Equation" r:id="rId15" imgW="3301920" imgH="4442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157192"/>
                        <a:ext cx="4953000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626098"/>
              </p:ext>
            </p:extLst>
          </p:nvPr>
        </p:nvGraphicFramePr>
        <p:xfrm>
          <a:off x="5257800" y="404813"/>
          <a:ext cx="348297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1" name="Equation" r:id="rId17" imgW="2336760" imgH="241200" progId="Equation.DSMT4">
                  <p:embed/>
                </p:oleObj>
              </mc:Choice>
              <mc:Fallback>
                <p:oleObj name="Equation" r:id="rId17" imgW="2336760" imgH="2412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04813"/>
                        <a:ext cx="3482975" cy="3603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Finn syklotronfrekvensen i eksemplet på side 5.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12</a:t>
            </a:fld>
            <a:endParaRPr lang="nb-NO"/>
          </a:p>
        </p:txBody>
      </p:sp>
      <p:pic>
        <p:nvPicPr>
          <p:cNvPr id="30727" name="Picture 7" descr="File:Zyklotron Prinzipskizze02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160" y="2636912"/>
            <a:ext cx="2730304" cy="2808312"/>
          </a:xfrm>
          <a:prstGeom prst="rect">
            <a:avLst/>
          </a:prstGeom>
          <a:noFill/>
        </p:spPr>
      </p:pic>
      <p:sp>
        <p:nvSpPr>
          <p:cNvPr id="12" name="TekstSylinder 11"/>
          <p:cNvSpPr txBox="1"/>
          <p:nvPr/>
        </p:nvSpPr>
        <p:spPr>
          <a:xfrm>
            <a:off x="5868144" y="551897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Skisse av en partikkel som akselereres i en syklotron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972815"/>
              </p:ext>
            </p:extLst>
          </p:nvPr>
        </p:nvGraphicFramePr>
        <p:xfrm>
          <a:off x="6156177" y="695535"/>
          <a:ext cx="1512168" cy="646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7" name="Equation" r:id="rId4" imgW="977760" imgH="419040" progId="Equation.DSMT4">
                  <p:embed/>
                </p:oleObj>
              </mc:Choice>
              <mc:Fallback>
                <p:oleObj name="Equation" r:id="rId4" imgW="977760" imgH="419040" progId="Equation.DSMT4">
                  <p:embed/>
                  <p:pic>
                    <p:nvPicPr>
                      <p:cNvPr id="0" name="Objek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7" y="695535"/>
                        <a:ext cx="1512168" cy="64669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Finn syklotronfrekvensen i eksemplet på side 5.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b="1" dirty="0" smtClean="0"/>
              <a:t>Løsning: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Syklotronfrekvensen: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13</a:t>
            </a:fld>
            <a:endParaRPr lang="nb-NO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699420"/>
              </p:ext>
            </p:extLst>
          </p:nvPr>
        </p:nvGraphicFramePr>
        <p:xfrm>
          <a:off x="2828925" y="1930400"/>
          <a:ext cx="50482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8" name="Equation" r:id="rId3" imgW="3365280" imgH="444240" progId="Equation.DSMT4">
                  <p:embed/>
                </p:oleObj>
              </mc:Choice>
              <mc:Fallback>
                <p:oleObj name="Equation" r:id="rId3" imgW="336528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1930400"/>
                        <a:ext cx="504825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323528" y="3068960"/>
            <a:ext cx="5406226" cy="21852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Det kan være nødvendig å regne med relativistisk masse. </a:t>
            </a:r>
          </a:p>
          <a:p>
            <a:endParaRPr lang="nb-NO" dirty="0" smtClean="0"/>
          </a:p>
          <a:p>
            <a:endParaRPr lang="nb-NO" dirty="0" smtClean="0"/>
          </a:p>
          <a:p>
            <a:endParaRPr lang="nb-NO" dirty="0" smtClean="0"/>
          </a:p>
          <a:p>
            <a:endParaRPr lang="nb-NO" sz="1000" dirty="0" smtClean="0"/>
          </a:p>
          <a:p>
            <a:r>
              <a:rPr lang="nb-NO" dirty="0" smtClean="0"/>
              <a:t>Her er                             og svaret vi fikk vil ikke endres.</a:t>
            </a:r>
          </a:p>
          <a:p>
            <a:r>
              <a:rPr lang="nb-NO" dirty="0" smtClean="0"/>
              <a:t> 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825401" y="3717032"/>
          <a:ext cx="173037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9" name="Equation" r:id="rId5" imgW="1155600" imgH="444240" progId="Equation.DSMT4">
                  <p:embed/>
                </p:oleObj>
              </mc:Choice>
              <mc:Fallback>
                <p:oleObj name="Equation" r:id="rId5" imgW="115560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401" y="3717032"/>
                        <a:ext cx="1730375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1115616" y="4483242"/>
          <a:ext cx="129222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0" name="Equation" r:id="rId7" imgW="863280" imgH="406080" progId="Equation.DSMT4">
                  <p:embed/>
                </p:oleObj>
              </mc:Choice>
              <mc:Fallback>
                <p:oleObj name="Equation" r:id="rId7" imgW="863280" imgH="4060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483242"/>
                        <a:ext cx="1292225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7" name="Picture 7" descr="File:Zyklotron Prinzipskizze02.sv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81160" y="2636912"/>
            <a:ext cx="2730304" cy="2808312"/>
          </a:xfrm>
          <a:prstGeom prst="rect">
            <a:avLst/>
          </a:prstGeom>
          <a:noFill/>
        </p:spPr>
      </p:pic>
      <p:sp>
        <p:nvSpPr>
          <p:cNvPr id="12" name="TekstSylinder 11"/>
          <p:cNvSpPr txBox="1"/>
          <p:nvPr/>
        </p:nvSpPr>
        <p:spPr>
          <a:xfrm>
            <a:off x="5868144" y="551897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Skisse av en partikkel som akselereres i en syklotron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4042792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Massespektrograf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Fartsvelger med både elektrisk og </a:t>
            </a:r>
          </a:p>
          <a:p>
            <a:pPr>
              <a:buNone/>
            </a:pPr>
            <a:r>
              <a:rPr lang="nb-NO" sz="2000" dirty="0" smtClean="0"/>
              <a:t>magnetisk felt. </a:t>
            </a:r>
          </a:p>
          <a:p>
            <a:pPr>
              <a:buNone/>
            </a:pPr>
            <a:r>
              <a:rPr lang="nb-NO" sz="2000" dirty="0" smtClean="0"/>
              <a:t>Hvordan kan en være sikker på at </a:t>
            </a:r>
          </a:p>
          <a:p>
            <a:pPr>
              <a:buNone/>
            </a:pPr>
            <a:r>
              <a:rPr lang="nb-NO" sz="2000" dirty="0" smtClean="0"/>
              <a:t>ioner som slipper gjennom S</a:t>
            </a:r>
            <a:r>
              <a:rPr lang="nb-NO" sz="2000" baseline="-25000" dirty="0" smtClean="0"/>
              <a:t>3</a:t>
            </a:r>
            <a:r>
              <a:rPr lang="nb-NO" sz="2000" dirty="0" smtClean="0"/>
              <a:t> ha </a:t>
            </a:r>
          </a:p>
          <a:p>
            <a:pPr>
              <a:buNone/>
            </a:pPr>
            <a:r>
              <a:rPr lang="nb-NO" sz="2000" dirty="0" smtClean="0"/>
              <a:t>samme fart?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Hva er farten?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Brukes f eks til å skille isotoper av </a:t>
            </a:r>
          </a:p>
          <a:p>
            <a:pPr>
              <a:buNone/>
            </a:pPr>
            <a:r>
              <a:rPr lang="nb-NO" sz="2000" dirty="0" smtClean="0"/>
              <a:t>samme grunnstoff.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Sirkelbevegelse i magnetfeltet etter </a:t>
            </a:r>
          </a:p>
          <a:p>
            <a:pPr>
              <a:buNone/>
            </a:pPr>
            <a:r>
              <a:rPr lang="nb-NO" sz="2000" dirty="0" smtClean="0"/>
              <a:t>S</a:t>
            </a:r>
            <a:r>
              <a:rPr lang="nb-NO" sz="2000" baseline="-25000" dirty="0" smtClean="0"/>
              <a:t>3</a:t>
            </a:r>
            <a:r>
              <a:rPr lang="nb-NO" sz="2000" dirty="0" smtClean="0"/>
              <a:t>.</a:t>
            </a:r>
          </a:p>
          <a:p>
            <a:pPr>
              <a:buNone/>
            </a:pPr>
            <a:r>
              <a:rPr lang="nb-NO" sz="2000" dirty="0" smtClean="0"/>
              <a:t>Hvorfor får ulike isotopene </a:t>
            </a:r>
          </a:p>
          <a:p>
            <a:pPr>
              <a:buNone/>
            </a:pPr>
            <a:r>
              <a:rPr lang="nb-NO" sz="2000" dirty="0" smtClean="0"/>
              <a:t>forskjellig bane? </a:t>
            </a:r>
          </a:p>
          <a:p>
            <a:pPr>
              <a:buNone/>
            </a:pPr>
            <a:endParaRPr lang="nb-NO" sz="2000" dirty="0" smtClean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14</a:t>
            </a:fld>
            <a:endParaRPr lang="nb-NO"/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9069" y="548680"/>
            <a:ext cx="449738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5410944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De elektriske feltet i fartsvelgeren i en masse-</a:t>
            </a:r>
          </a:p>
          <a:p>
            <a:pPr>
              <a:buNone/>
            </a:pPr>
            <a:r>
              <a:rPr lang="nb-NO" sz="2000" dirty="0" smtClean="0"/>
              <a:t>spektrograf er                          , og den magnetiske</a:t>
            </a:r>
          </a:p>
          <a:p>
            <a:pPr>
              <a:buNone/>
            </a:pPr>
            <a:r>
              <a:rPr lang="nb-NO" sz="2000" dirty="0" smtClean="0"/>
              <a:t>feltet er 0,600 T. Enverdige </a:t>
            </a:r>
            <a:r>
              <a:rPr lang="nb-NO" sz="2000" dirty="0" err="1" smtClean="0"/>
              <a:t>neon-ioner</a:t>
            </a:r>
            <a:r>
              <a:rPr lang="nb-NO" sz="2000" dirty="0" smtClean="0"/>
              <a:t> som slipper </a:t>
            </a:r>
          </a:p>
          <a:p>
            <a:pPr>
              <a:buNone/>
            </a:pPr>
            <a:r>
              <a:rPr lang="nb-NO" sz="2000" dirty="0" smtClean="0"/>
              <a:t>gjennom fartsvelgeren, går i en sirkelbane med </a:t>
            </a:r>
          </a:p>
          <a:p>
            <a:pPr>
              <a:buNone/>
            </a:pPr>
            <a:r>
              <a:rPr lang="nb-NO" sz="2000" dirty="0" smtClean="0"/>
              <a:t>radien 0,727 m.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farten til de ionene som slipper gjennom fartsvelgeren.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massen til ionene. 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Hva blir radien til et enverdig </a:t>
            </a:r>
            <a:r>
              <a:rPr lang="nb-NO" sz="2000" dirty="0" err="1" smtClean="0"/>
              <a:t>neonion</a:t>
            </a:r>
            <a:r>
              <a:rPr lang="nb-NO" sz="2000" dirty="0" smtClean="0"/>
              <a:t> med massen 22,0 u? Tror du at det vil være mulig å skille de to isotopene?</a:t>
            </a:r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15</a:t>
            </a:fld>
            <a:endParaRPr lang="nb-N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4664"/>
            <a:ext cx="2952328" cy="50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550830"/>
              </p:ext>
            </p:extLst>
          </p:nvPr>
        </p:nvGraphicFramePr>
        <p:xfrm>
          <a:off x="2066925" y="1196752"/>
          <a:ext cx="1388094" cy="387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Equation" r:id="rId4" imgW="863280" imgH="241200" progId="Equation.DSMT4">
                  <p:embed/>
                </p:oleObj>
              </mc:Choice>
              <mc:Fallback>
                <p:oleObj name="Equation" r:id="rId4" imgW="8632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25" y="1196752"/>
                        <a:ext cx="1388094" cy="38757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255660"/>
              </p:ext>
            </p:extLst>
          </p:nvPr>
        </p:nvGraphicFramePr>
        <p:xfrm>
          <a:off x="1019175" y="4959350"/>
          <a:ext cx="1671638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Equation" r:id="rId6" imgW="1117440" imgH="457200" progId="Equation.DSMT4">
                  <p:embed/>
                </p:oleObj>
              </mc:Choice>
              <mc:Fallback>
                <p:oleObj name="Equation" r:id="rId6" imgW="111744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4959350"/>
                        <a:ext cx="1671638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1845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I fartsvelgeren er den elektriske kraften like stor som den magnetiske kraften og de virker i hver sin retning. </a:t>
            </a:r>
          </a:p>
          <a:p>
            <a:pPr marL="457200" indent="-457200">
              <a:buAutoNum type="alphaLcParenR"/>
            </a:pPr>
            <a:endParaRPr lang="nb-NO" sz="2000" dirty="0" smtClean="0"/>
          </a:p>
          <a:p>
            <a:pPr marL="457200" indent="-457200">
              <a:buAutoNum type="alphaLcParenR"/>
            </a:pPr>
            <a:endParaRPr lang="nb-NO" sz="2000" dirty="0" smtClean="0"/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2000" dirty="0" smtClean="0"/>
              <a:t>	</a:t>
            </a:r>
          </a:p>
          <a:p>
            <a:pPr marL="457200" indent="-457200">
              <a:buFont typeface="+mj-lt"/>
              <a:buAutoNum type="alphaLcParenR" startAt="2"/>
            </a:pPr>
            <a:r>
              <a:rPr lang="nb-NO" sz="2000" dirty="0" smtClean="0"/>
              <a:t>Etter spalten S</a:t>
            </a:r>
            <a:r>
              <a:rPr lang="nb-NO" sz="2000" baseline="-25000" dirty="0" smtClean="0"/>
              <a:t>3</a:t>
            </a:r>
            <a:r>
              <a:rPr lang="nb-NO" sz="2000" dirty="0" smtClean="0"/>
              <a:t> er det bare en magnetisk kraft. Ionet går med konstant banefart i en sirkelbane med radius </a:t>
            </a:r>
            <a:r>
              <a:rPr lang="nb-NO" sz="2000" i="1" dirty="0" smtClean="0"/>
              <a:t>R</a:t>
            </a:r>
            <a:r>
              <a:rPr lang="nb-NO" sz="2000" i="1" baseline="-25000" dirty="0" smtClean="0"/>
              <a:t>1</a:t>
            </a:r>
            <a:r>
              <a:rPr lang="nb-NO" sz="2000" dirty="0" smtClean="0"/>
              <a:t>, og akselerasjonen er </a:t>
            </a:r>
            <a:r>
              <a:rPr lang="nb-NO" sz="2000" i="1" dirty="0" smtClean="0"/>
              <a:t>v</a:t>
            </a:r>
            <a:r>
              <a:rPr lang="nb-NO" sz="2000" i="1" baseline="30000" dirty="0" smtClean="0"/>
              <a:t>2</a:t>
            </a:r>
            <a:r>
              <a:rPr lang="nb-NO" sz="2000" i="1" dirty="0" smtClean="0"/>
              <a:t>/ R</a:t>
            </a:r>
            <a:r>
              <a:rPr lang="nb-NO" sz="2000" i="1" baseline="-25000" dirty="0" smtClean="0"/>
              <a:t>1</a:t>
            </a:r>
            <a:r>
              <a:rPr lang="nb-NO" sz="2000" i="1" dirty="0" smtClean="0"/>
              <a:t>. </a:t>
            </a:r>
            <a:r>
              <a:rPr lang="nb-NO" sz="2000" dirty="0" smtClean="0"/>
              <a:t>Newtons 2. lov gir:</a:t>
            </a:r>
          </a:p>
          <a:p>
            <a:pPr marL="457200" indent="-457200">
              <a:buNone/>
            </a:pPr>
            <a:r>
              <a:rPr lang="nb-NO" sz="2000" dirty="0" smtClean="0"/>
              <a:t> </a:t>
            </a:r>
            <a:endParaRPr lang="nb-NO" sz="1000" dirty="0" smtClean="0"/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2000" dirty="0" smtClean="0"/>
              <a:t>	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16</a:t>
            </a:fld>
            <a:endParaRPr lang="nb-NO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115616" y="1740938"/>
          <a:ext cx="777875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0" name="Equation" r:id="rId3" imgW="520560" imgH="228600" progId="Equation.DSMT4">
                  <p:embed/>
                </p:oleObj>
              </mc:Choice>
              <mc:Fallback>
                <p:oleObj name="Equation" r:id="rId3" imgW="52056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740938"/>
                        <a:ext cx="777875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979712" y="1764190"/>
          <a:ext cx="122396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1" name="Equation" r:id="rId5" imgW="812520" imgH="203040" progId="Equation.DSMT4">
                  <p:embed/>
                </p:oleObj>
              </mc:Choice>
              <mc:Fallback>
                <p:oleObj name="Equation" r:id="rId5" imgW="81252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764190"/>
                        <a:ext cx="1223963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266545"/>
              </p:ext>
            </p:extLst>
          </p:nvPr>
        </p:nvGraphicFramePr>
        <p:xfrm>
          <a:off x="2109788" y="2235200"/>
          <a:ext cx="38036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2" name="Equation" r:id="rId7" imgW="2539800" imgH="457200" progId="Equation.DSMT4">
                  <p:embed/>
                </p:oleObj>
              </mc:Choice>
              <mc:Fallback>
                <p:oleObj name="Equation" r:id="rId7" imgW="25398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9788" y="2235200"/>
                        <a:ext cx="3803650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1062577" y="4048393"/>
          <a:ext cx="2292350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3" name="Equation" r:id="rId9" imgW="1523880" imgH="457200" progId="Equation.DSMT4">
                  <p:embed/>
                </p:oleObj>
              </mc:Choice>
              <mc:Fallback>
                <p:oleObj name="Equation" r:id="rId9" imgW="1523880" imgH="457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577" y="4048393"/>
                        <a:ext cx="2292350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167363"/>
              </p:ext>
            </p:extLst>
          </p:nvPr>
        </p:nvGraphicFramePr>
        <p:xfrm>
          <a:off x="1125538" y="4841875"/>
          <a:ext cx="3992562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4" name="Equation" r:id="rId11" imgW="2654280" imgH="736560" progId="Equation.DSMT4">
                  <p:embed/>
                </p:oleObj>
              </mc:Choice>
              <mc:Fallback>
                <p:oleObj name="Equation" r:id="rId11" imgW="2654280" imgH="7365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4841875"/>
                        <a:ext cx="3992562" cy="1108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kstSylinder 10"/>
          <p:cNvSpPr txBox="1"/>
          <p:nvPr/>
        </p:nvSpPr>
        <p:spPr>
          <a:xfrm>
            <a:off x="3419872" y="41835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Vi løser </a:t>
            </a:r>
            <a:r>
              <a:rPr lang="nb-NO" dirty="0" err="1" smtClean="0"/>
              <a:t>mhp</a:t>
            </a:r>
            <a:r>
              <a:rPr lang="nb-NO" dirty="0" smtClean="0"/>
              <a:t> massen og får:</a:t>
            </a:r>
            <a:endParaRPr lang="nb-NO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6228184" y="4509120"/>
            <a:ext cx="237626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I Fysikk 2 får elevene i oppgave å finne neonnukliden i tabell:</a:t>
            </a:r>
          </a:p>
          <a:p>
            <a:endParaRPr lang="nb-NO" dirty="0" smtClean="0"/>
          </a:p>
          <a:p>
            <a:endParaRPr lang="nb-NO" dirty="0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/>
        </p:nvGraphicFramePr>
        <p:xfrm>
          <a:off x="6419372" y="5440139"/>
          <a:ext cx="4794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Equation" r:id="rId13" imgW="317160" imgH="241200" progId="Equation.DSMT4">
                  <p:embed/>
                </p:oleObj>
              </mc:Choice>
              <mc:Fallback>
                <p:oleObj name="Equation" r:id="rId13" imgW="317160" imgH="241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9372" y="5440139"/>
                        <a:ext cx="479425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457200" indent="-457200">
              <a:buAutoNum type="alphaLcParenR" startAt="3"/>
            </a:pPr>
            <a:r>
              <a:rPr lang="nb-NO" sz="2000" dirty="0" smtClean="0"/>
              <a:t>Samme resonnement som i b, men vi løser likningen </a:t>
            </a:r>
            <a:r>
              <a:rPr lang="nb-NO" sz="2000" dirty="0" err="1" smtClean="0"/>
              <a:t>mhp</a:t>
            </a:r>
            <a:r>
              <a:rPr lang="nb-NO" sz="2000" dirty="0" smtClean="0"/>
              <a:t> radien, </a:t>
            </a:r>
            <a:r>
              <a:rPr lang="nb-NO" sz="2000" i="1" dirty="0" smtClean="0"/>
              <a:t>R</a:t>
            </a:r>
            <a:r>
              <a:rPr lang="nb-NO" sz="2000" i="1" baseline="-25000" dirty="0" smtClean="0"/>
              <a:t>2</a:t>
            </a:r>
            <a:r>
              <a:rPr lang="nb-NO" sz="2000" dirty="0" smtClean="0"/>
              <a:t>.</a:t>
            </a:r>
          </a:p>
          <a:p>
            <a:pPr marL="457200" indent="-457200">
              <a:buAutoNum type="alphaLcParenR" startAt="3"/>
            </a:pPr>
            <a:endParaRPr lang="nb-NO" sz="2000" dirty="0" smtClean="0"/>
          </a:p>
          <a:p>
            <a:pPr marL="457200" indent="-457200">
              <a:buAutoNum type="alphaLcParenR" startAt="3"/>
            </a:pPr>
            <a:endParaRPr lang="nb-NO" sz="2000" dirty="0" smtClean="0"/>
          </a:p>
          <a:p>
            <a:pPr marL="457200" indent="-457200">
              <a:buAutoNum type="alphaLcParenR" startAt="3"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2000" dirty="0" smtClean="0"/>
              <a:t>	Vi får:</a:t>
            </a:r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2000" dirty="0" smtClean="0"/>
              <a:t>	Avstanden mellom radiene er 3,4 cm. Det bør være mulig å skille de to isotopene.         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17</a:t>
            </a:fld>
            <a:endParaRPr lang="nb-NO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125538" y="1119341"/>
          <a:ext cx="22733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3" imgW="1511280" imgH="457200" progId="Equation.DSMT4">
                  <p:embed/>
                </p:oleObj>
              </mc:Choice>
              <mc:Fallback>
                <p:oleObj name="Equation" r:id="rId3" imgW="151128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538" y="1119341"/>
                        <a:ext cx="2273300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147883"/>
              </p:ext>
            </p:extLst>
          </p:nvPr>
        </p:nvGraphicFramePr>
        <p:xfrm>
          <a:off x="1892300" y="1887538"/>
          <a:ext cx="4738688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Equation" r:id="rId5" imgW="3149280" imgH="457200" progId="Equation.DSMT4">
                  <p:embed/>
                </p:oleObj>
              </mc:Choice>
              <mc:Fallback>
                <p:oleObj name="Equation" r:id="rId5" imgW="3149280" imgH="457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1887538"/>
                        <a:ext cx="4738688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Hvordan er banen til en partikkel når krafta står normalt på fartsretningen?</a:t>
            </a:r>
            <a:endParaRPr lang="nb-NO" sz="2000" dirty="0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2482" y="1196752"/>
            <a:ext cx="19875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284984"/>
            <a:ext cx="2905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Sylinder 6"/>
          <p:cNvSpPr txBox="1"/>
          <p:nvPr/>
        </p:nvSpPr>
        <p:spPr>
          <a:xfrm>
            <a:off x="1763688" y="522920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Kraftkomponenten som fører til endring av retningen</a:t>
            </a:r>
            <a:endParaRPr lang="nb-NO" dirty="0"/>
          </a:p>
        </p:txBody>
      </p:sp>
      <p:cxnSp>
        <p:nvCxnSpPr>
          <p:cNvPr id="9" name="Rett pil 8"/>
          <p:cNvCxnSpPr/>
          <p:nvPr/>
        </p:nvCxnSpPr>
        <p:spPr>
          <a:xfrm flipV="1">
            <a:off x="2411760" y="4725144"/>
            <a:ext cx="0" cy="504056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3275856" y="4420344"/>
          <a:ext cx="2476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5" imgW="164880" imgH="203040" progId="Equation.DSMT4">
                  <p:embed/>
                </p:oleObj>
              </mc:Choice>
              <mc:Fallback>
                <p:oleObj name="Equation" r:id="rId5" imgW="16488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420344"/>
                        <a:ext cx="2476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251520" y="285293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Kraftkomponenten som fører til fartsendring</a:t>
            </a:r>
            <a:endParaRPr lang="nb-NO" dirty="0"/>
          </a:p>
        </p:txBody>
      </p:sp>
      <p:cxnSp>
        <p:nvCxnSpPr>
          <p:cNvPr id="14" name="Rett pil 13"/>
          <p:cNvCxnSpPr/>
          <p:nvPr/>
        </p:nvCxnSpPr>
        <p:spPr>
          <a:xfrm>
            <a:off x="1619672" y="3356992"/>
            <a:ext cx="504056" cy="576064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2173" y="1124744"/>
            <a:ext cx="29622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kstSylinder 15"/>
          <p:cNvSpPr txBox="1"/>
          <p:nvPr/>
        </p:nvSpPr>
        <p:spPr>
          <a:xfrm>
            <a:off x="7020272" y="35730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Rettet inn mot sentrum til sirkelen</a:t>
            </a:r>
            <a:endParaRPr lang="nb-NO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420694" y="2636838"/>
          <a:ext cx="2476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8" imgW="164880" imgH="203040" progId="Equation.DSMT4">
                  <p:embed/>
                </p:oleObj>
              </mc:Choice>
              <mc:Fallback>
                <p:oleObj name="Equation" r:id="rId8" imgW="1648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0694" y="2636838"/>
                        <a:ext cx="2476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Plassholder for bunntekst 1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19" name="Plassholder for lysbildenumm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2</a:t>
            </a:fld>
            <a:endParaRPr lang="nb-NO"/>
          </a:p>
        </p:txBody>
      </p:sp>
      <p:sp>
        <p:nvSpPr>
          <p:cNvPr id="15" name="TekstSylinder 14"/>
          <p:cNvSpPr txBox="1"/>
          <p:nvPr/>
        </p:nvSpPr>
        <p:spPr>
          <a:xfrm>
            <a:off x="3635896" y="4077072"/>
            <a:ext cx="230425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Både normalkomponent og parallellkomponent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6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5050904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Kraft på en ladd partikkel fra et magnetfelt: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u="sng" dirty="0" smtClean="0"/>
          </a:p>
          <a:p>
            <a:pPr>
              <a:buNone/>
            </a:pPr>
            <a:endParaRPr lang="nb-NO" sz="2000" u="sng" dirty="0" smtClean="0"/>
          </a:p>
          <a:p>
            <a:pPr>
              <a:buNone/>
            </a:pPr>
            <a:endParaRPr lang="nb-NO" sz="2000" u="sng" dirty="0" smtClean="0"/>
          </a:p>
          <a:p>
            <a:pPr>
              <a:buNone/>
            </a:pPr>
            <a:endParaRPr lang="nb-NO" sz="2000" u="sng" dirty="0" smtClean="0"/>
          </a:p>
          <a:p>
            <a:pPr>
              <a:buNone/>
            </a:pPr>
            <a:endParaRPr lang="nb-NO" sz="2000" u="sng" dirty="0" smtClean="0"/>
          </a:p>
          <a:p>
            <a:pPr>
              <a:buNone/>
            </a:pPr>
            <a:r>
              <a:rPr lang="nb-NO" sz="2000" dirty="0" smtClean="0"/>
              <a:t>Vi finner radien i sirkelbanen når           :</a:t>
            </a:r>
          </a:p>
          <a:p>
            <a:pPr>
              <a:buNone/>
            </a:pPr>
            <a:endParaRPr lang="nb-NO" sz="1000" u="sng" dirty="0" smtClean="0"/>
          </a:p>
          <a:p>
            <a:pPr>
              <a:buNone/>
            </a:pPr>
            <a:r>
              <a:rPr lang="nb-NO" sz="2000" dirty="0" smtClean="0"/>
              <a:t>Sirkelbevegelse: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Krafta fra magnetfeltet på ladningen:</a:t>
            </a:r>
          </a:p>
          <a:p>
            <a:pPr>
              <a:buNone/>
            </a:pPr>
            <a:r>
              <a:rPr lang="nb-NO" sz="2000" dirty="0" smtClean="0"/>
              <a:t>Dette er den eneste krafta som virker: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Dermed blir radien i  sirkelbanen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029484"/>
            <a:ext cx="2675012" cy="291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605598"/>
              </p:ext>
            </p:extLst>
          </p:nvPr>
        </p:nvGraphicFramePr>
        <p:xfrm>
          <a:off x="2339752" y="3311012"/>
          <a:ext cx="10287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Equation" r:id="rId5" imgW="685800" imgH="419040" progId="Equation.DSMT4">
                  <p:embed/>
                </p:oleObj>
              </mc:Choice>
              <mc:Fallback>
                <p:oleObj name="Equation" r:id="rId5" imgW="685800" imgH="419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311012"/>
                        <a:ext cx="10287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9140"/>
              </p:ext>
            </p:extLst>
          </p:nvPr>
        </p:nvGraphicFramePr>
        <p:xfrm>
          <a:off x="4649917" y="3939662"/>
          <a:ext cx="838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Equation" r:id="rId7" imgW="558720" imgH="253800" progId="Equation.DSMT4">
                  <p:embed/>
                </p:oleObj>
              </mc:Choice>
              <mc:Fallback>
                <p:oleObj name="Equation" r:id="rId7" imgW="55872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9917" y="3939662"/>
                        <a:ext cx="8382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484654"/>
              </p:ext>
            </p:extLst>
          </p:nvPr>
        </p:nvGraphicFramePr>
        <p:xfrm>
          <a:off x="1691680" y="4653136"/>
          <a:ext cx="14097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Equation" r:id="rId9" imgW="939600" imgH="419040" progId="Equation.DSMT4">
                  <p:embed/>
                </p:oleObj>
              </mc:Choice>
              <mc:Fallback>
                <p:oleObj name="Equation" r:id="rId9" imgW="939600" imgH="419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653136"/>
                        <a:ext cx="14097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94486"/>
              </p:ext>
            </p:extLst>
          </p:nvPr>
        </p:nvGraphicFramePr>
        <p:xfrm>
          <a:off x="4283968" y="5229200"/>
          <a:ext cx="947000" cy="808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Equation" r:id="rId11" imgW="520560" imgH="444240" progId="Equation.DSMT4">
                  <p:embed/>
                </p:oleObj>
              </mc:Choice>
              <mc:Fallback>
                <p:oleObj name="Equation" r:id="rId11" imgW="520560" imgH="4442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5229200"/>
                        <a:ext cx="947000" cy="80841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63917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3</a:t>
            </a:fld>
            <a:endParaRPr lang="nb-NO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600055"/>
              </p:ext>
            </p:extLst>
          </p:nvPr>
        </p:nvGraphicFramePr>
        <p:xfrm>
          <a:off x="5214938" y="476250"/>
          <a:ext cx="938212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Equation" r:id="rId13" imgW="622080" imgH="241200" progId="Equation.DSMT4">
                  <p:embed/>
                </p:oleObj>
              </mc:Choice>
              <mc:Fallback>
                <p:oleObj name="Equation" r:id="rId13" imgW="622080" imgH="241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38" y="476250"/>
                        <a:ext cx="938212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kstSylinder 13"/>
          <p:cNvSpPr txBox="1"/>
          <p:nvPr/>
        </p:nvSpPr>
        <p:spPr>
          <a:xfrm>
            <a:off x="539552" y="1029484"/>
            <a:ext cx="446449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nb-NO" i="1" dirty="0" smtClean="0"/>
              <a:t>En ladd partikkel som beveger seg i et </a:t>
            </a:r>
          </a:p>
          <a:p>
            <a:pPr>
              <a:buNone/>
            </a:pPr>
            <a:r>
              <a:rPr lang="nb-NO" i="1" dirty="0" smtClean="0"/>
              <a:t>magnetfelt </a:t>
            </a:r>
            <a:r>
              <a:rPr lang="nb-NO" i="1" dirty="0"/>
              <a:t> </a:t>
            </a:r>
            <a:r>
              <a:rPr lang="nb-NO" i="1" dirty="0" smtClean="0"/>
              <a:t>og ikke påvirkes av noen andre </a:t>
            </a:r>
          </a:p>
          <a:p>
            <a:pPr>
              <a:buNone/>
            </a:pPr>
            <a:r>
              <a:rPr lang="nb-NO" i="1" dirty="0" smtClean="0"/>
              <a:t>krefter, beveger seg med konstant fart i en </a:t>
            </a:r>
          </a:p>
          <a:p>
            <a:pPr>
              <a:buNone/>
            </a:pPr>
            <a:r>
              <a:rPr lang="nb-NO" i="1" dirty="0" smtClean="0"/>
              <a:t>sirkelbane.</a:t>
            </a:r>
            <a:endParaRPr lang="nb-NO" dirty="0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239470"/>
              </p:ext>
            </p:extLst>
          </p:nvPr>
        </p:nvGraphicFramePr>
        <p:xfrm>
          <a:off x="3923927" y="2852936"/>
          <a:ext cx="5334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Equation" r:id="rId15" imgW="355320" imgH="203040" progId="Equation.DSMT4">
                  <p:embed/>
                </p:oleObj>
              </mc:Choice>
              <mc:Fallback>
                <p:oleObj name="Equation" r:id="rId15" imgW="35532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7" y="2852936"/>
                        <a:ext cx="5334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837950"/>
              </p:ext>
            </p:extLst>
          </p:nvPr>
        </p:nvGraphicFramePr>
        <p:xfrm>
          <a:off x="4644007" y="4365104"/>
          <a:ext cx="720081" cy="29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" name="Equation" r:id="rId17" imgW="469800" imgH="190440" progId="Equation.DSMT4">
                  <p:embed/>
                </p:oleObj>
              </mc:Choice>
              <mc:Fallback>
                <p:oleObj name="Equation" r:id="rId17" imgW="46980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644007" y="4365104"/>
                        <a:ext cx="720081" cy="29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kstSylinder 3"/>
          <p:cNvSpPr txBox="1"/>
          <p:nvPr/>
        </p:nvSpPr>
        <p:spPr>
          <a:xfrm rot="20695175">
            <a:off x="3949938" y="1719321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>
                <a:solidFill>
                  <a:srgbClr val="C00000"/>
                </a:solidFill>
              </a:rPr>
              <a:t>Hvorfor?</a:t>
            </a:r>
            <a:endParaRPr lang="nb-NO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5626968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800" b="1" dirty="0" smtClean="0"/>
              <a:t>Litt repetisjon fra mekanikk </a:t>
            </a:r>
            <a:r>
              <a:rPr lang="nb-NO" sz="2000" dirty="0" smtClean="0"/>
              <a:t>*</a:t>
            </a:r>
          </a:p>
          <a:p>
            <a:pPr>
              <a:buNone/>
            </a:pPr>
            <a:r>
              <a:rPr lang="nb-NO" sz="2000" dirty="0" smtClean="0"/>
              <a:t>Et stivt legeme er festet i punktet O og roterer. </a:t>
            </a:r>
          </a:p>
          <a:p>
            <a:pPr>
              <a:buNone/>
            </a:pPr>
            <a:r>
              <a:rPr lang="nb-NO" sz="2000" dirty="0" smtClean="0"/>
              <a:t>Et punkt P beskriver da en sirkelbevegelse.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Til enhver tid har P tilbakelagt distansen (sirkelbuen)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Vi deriverer begge sider:</a:t>
            </a:r>
          </a:p>
          <a:p>
            <a:pPr>
              <a:buNone/>
            </a:pPr>
            <a:r>
              <a:rPr lang="nb-NO" sz="2000" dirty="0" smtClean="0"/>
              <a:t>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Vi finner vinkelfarten: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 </a:t>
            </a:r>
            <a:endParaRPr lang="nb-NO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179500"/>
            <a:ext cx="2741555" cy="2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933210"/>
              </p:ext>
            </p:extLst>
          </p:nvPr>
        </p:nvGraphicFramePr>
        <p:xfrm>
          <a:off x="1604948" y="2189652"/>
          <a:ext cx="840471" cy="318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2" name="Equation" r:id="rId5" imgW="469800" imgH="177480" progId="Equation.DSMT4">
                  <p:embed/>
                </p:oleObj>
              </mc:Choice>
              <mc:Fallback>
                <p:oleObj name="Equation" r:id="rId5" imgW="469800" imgH="177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948" y="2189652"/>
                        <a:ext cx="840471" cy="3180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6942638" y="570737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* Y&amp;F </a:t>
            </a:r>
            <a:r>
              <a:rPr lang="nb-NO" dirty="0" err="1" smtClean="0"/>
              <a:t>kap</a:t>
            </a:r>
            <a:r>
              <a:rPr lang="nb-NO" dirty="0" smtClean="0"/>
              <a:t> 9.3</a:t>
            </a:r>
            <a:endParaRPr lang="nb-NO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819729"/>
              </p:ext>
            </p:extLst>
          </p:nvPr>
        </p:nvGraphicFramePr>
        <p:xfrm>
          <a:off x="2627784" y="3112236"/>
          <a:ext cx="1296144" cy="699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3" name="Equation" r:id="rId7" imgW="799920" imgH="431640" progId="Equation.DSMT4">
                  <p:embed/>
                </p:oleObj>
              </mc:Choice>
              <mc:Fallback>
                <p:oleObj name="Equation" r:id="rId7" imgW="799920" imgH="431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112236"/>
                        <a:ext cx="1296144" cy="69950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Rett pil 10"/>
          <p:cNvCxnSpPr/>
          <p:nvPr/>
        </p:nvCxnSpPr>
        <p:spPr>
          <a:xfrm flipV="1">
            <a:off x="2051720" y="3284984"/>
            <a:ext cx="576064" cy="238902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kstSylinder 11"/>
          <p:cNvSpPr txBox="1"/>
          <p:nvPr/>
        </p:nvSpPr>
        <p:spPr>
          <a:xfrm>
            <a:off x="640438" y="3501008"/>
            <a:ext cx="1440160" cy="369332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Banefarten, </a:t>
            </a:r>
            <a:r>
              <a:rPr lang="nb-NO" i="1" dirty="0" smtClean="0"/>
              <a:t>v</a:t>
            </a:r>
            <a:endParaRPr lang="nb-NO" i="1" dirty="0"/>
          </a:p>
        </p:txBody>
      </p:sp>
      <p:cxnSp>
        <p:nvCxnSpPr>
          <p:cNvPr id="14" name="Rett pil 13"/>
          <p:cNvCxnSpPr/>
          <p:nvPr/>
        </p:nvCxnSpPr>
        <p:spPr>
          <a:xfrm flipH="1">
            <a:off x="3923928" y="2708920"/>
            <a:ext cx="792088" cy="504056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kstSylinder 17"/>
          <p:cNvSpPr txBox="1"/>
          <p:nvPr/>
        </p:nvSpPr>
        <p:spPr>
          <a:xfrm>
            <a:off x="4361602" y="2323002"/>
            <a:ext cx="1647932" cy="369332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Vinkelfarten, </a:t>
            </a:r>
            <a:r>
              <a:rPr lang="el-GR" i="1" dirty="0" smtClean="0"/>
              <a:t>ω</a:t>
            </a:r>
            <a:endParaRPr lang="nb-NO" i="1" dirty="0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940939"/>
              </p:ext>
            </p:extLst>
          </p:nvPr>
        </p:nvGraphicFramePr>
        <p:xfrm>
          <a:off x="1619672" y="4782958"/>
          <a:ext cx="1162337" cy="31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4" name="Equation" r:id="rId9" imgW="660240" imgH="177480" progId="Equation.DSMT4">
                  <p:embed/>
                </p:oleObj>
              </mc:Choice>
              <mc:Fallback>
                <p:oleObj name="Equation" r:id="rId9" imgW="66024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782958"/>
                        <a:ext cx="1162337" cy="3129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/>
        </p:nvGraphicFramePr>
        <p:xfrm>
          <a:off x="7511752" y="2316163"/>
          <a:ext cx="2286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5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1752" y="2316163"/>
                        <a:ext cx="228600" cy="24765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lassholder for bunntekst 2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25" name="Plassholder for lysbildenumm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4</a:t>
            </a:fld>
            <a:endParaRPr lang="nb-NO"/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259009"/>
              </p:ext>
            </p:extLst>
          </p:nvPr>
        </p:nvGraphicFramePr>
        <p:xfrm>
          <a:off x="3127015" y="4586508"/>
          <a:ext cx="796913" cy="70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6" name="Equation" r:id="rId13" imgW="444240" imgH="393480" progId="Equation.DSMT4">
                  <p:embed/>
                </p:oleObj>
              </mc:Choice>
              <mc:Fallback>
                <p:oleObj name="Equation" r:id="rId13" imgW="44424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015" y="4586508"/>
                        <a:ext cx="796913" cy="7058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kstSylinder 29"/>
          <p:cNvSpPr txBox="1"/>
          <p:nvPr/>
        </p:nvSpPr>
        <p:spPr>
          <a:xfrm>
            <a:off x="6660232" y="4293096"/>
            <a:ext cx="15841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nb-NO" dirty="0" smtClean="0"/>
              <a:t> er vinkelen i radianer.</a:t>
            </a:r>
            <a:endParaRPr lang="nb-NO" dirty="0"/>
          </a:p>
        </p:txBody>
      </p:sp>
      <p:sp>
        <p:nvSpPr>
          <p:cNvPr id="27" name="TekstSylinder 26"/>
          <p:cNvSpPr txBox="1"/>
          <p:nvPr/>
        </p:nvSpPr>
        <p:spPr>
          <a:xfrm>
            <a:off x="7812360" y="69269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Tilbakelagt strekning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77152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Vinkelfarten:		Radien: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Vinkelfarten for ladd partikkel i et homogent  </a:t>
            </a:r>
          </a:p>
          <a:p>
            <a:pPr>
              <a:buNone/>
            </a:pPr>
            <a:r>
              <a:rPr lang="nb-NO" sz="2000" dirty="0" smtClean="0"/>
              <a:t>magnetfelt normalt på farten:</a:t>
            </a:r>
          </a:p>
          <a:p>
            <a:pPr>
              <a:buNone/>
            </a:pPr>
            <a:r>
              <a:rPr lang="nb-NO" sz="2000" dirty="0" smtClean="0"/>
              <a:t>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Frekvensen er antall runder per tidsenhet:</a:t>
            </a:r>
          </a:p>
          <a:p>
            <a:pPr>
              <a:buNone/>
            </a:pPr>
            <a:r>
              <a:rPr lang="nb-NO" sz="20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 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238432"/>
              </p:ext>
            </p:extLst>
          </p:nvPr>
        </p:nvGraphicFramePr>
        <p:xfrm>
          <a:off x="1331640" y="2427578"/>
          <a:ext cx="13525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19" name="Equation" r:id="rId4" imgW="901440" imgH="444240" progId="Equation.DSMT4">
                  <p:embed/>
                </p:oleObj>
              </mc:Choice>
              <mc:Fallback>
                <p:oleObj name="Equation" r:id="rId4" imgW="901440" imgH="4442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427578"/>
                        <a:ext cx="1352550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43253"/>
              </p:ext>
            </p:extLst>
          </p:nvPr>
        </p:nvGraphicFramePr>
        <p:xfrm>
          <a:off x="2924267" y="4221088"/>
          <a:ext cx="1986384" cy="849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20" name="Equation" r:id="rId6" imgW="977760" imgH="419040" progId="Equation.DSMT4">
                  <p:embed/>
                </p:oleObj>
              </mc:Choice>
              <mc:Fallback>
                <p:oleObj name="Equation" r:id="rId6" imgW="977760" imgH="419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4267" y="4221088"/>
                        <a:ext cx="1986384" cy="84988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lassholder for bunntekst 2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1966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25" name="Plassholder for lysbildenumm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5</a:t>
            </a:fld>
            <a:endParaRPr lang="nb-NO"/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531271"/>
              </p:ext>
            </p:extLst>
          </p:nvPr>
        </p:nvGraphicFramePr>
        <p:xfrm>
          <a:off x="2051720" y="670453"/>
          <a:ext cx="6667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21" name="Equation" r:id="rId8" imgW="444240" imgH="393480" progId="Equation.DSMT4">
                  <p:embed/>
                </p:oleObj>
              </mc:Choice>
              <mc:Fallback>
                <p:oleObj name="Equation" r:id="rId8" imgW="44424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670453"/>
                        <a:ext cx="666750" cy="5905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627907"/>
              </p:ext>
            </p:extLst>
          </p:nvPr>
        </p:nvGraphicFramePr>
        <p:xfrm>
          <a:off x="2990461" y="2445158"/>
          <a:ext cx="876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22" name="Equation" r:id="rId10" imgW="583920" imgH="431640" progId="Equation.DSMT4">
                  <p:embed/>
                </p:oleObj>
              </mc:Choice>
              <mc:Fallback>
                <p:oleObj name="Equation" r:id="rId10" imgW="583920" imgH="431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0461" y="2445158"/>
                        <a:ext cx="876300" cy="647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kstSylinder 31"/>
          <p:cNvSpPr txBox="1"/>
          <p:nvPr/>
        </p:nvSpPr>
        <p:spPr>
          <a:xfrm>
            <a:off x="467544" y="4186253"/>
            <a:ext cx="2304256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b="1" i="1" dirty="0" smtClean="0"/>
              <a:t>Syklotronfrekvensen  </a:t>
            </a:r>
            <a:r>
              <a:rPr lang="nb-NO" dirty="0" smtClean="0"/>
              <a:t>                           </a:t>
            </a:r>
            <a:endParaRPr lang="nb-NO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43868" y="965728"/>
            <a:ext cx="2675012" cy="291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157052"/>
              </p:ext>
            </p:extLst>
          </p:nvPr>
        </p:nvGraphicFramePr>
        <p:xfrm>
          <a:off x="4211960" y="685697"/>
          <a:ext cx="720080" cy="56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23" name="Equation" r:id="rId13" imgW="571320" imgH="444240" progId="Equation.DSMT4">
                  <p:embed/>
                </p:oleObj>
              </mc:Choice>
              <mc:Fallback>
                <p:oleObj name="Equation" r:id="rId13" imgW="57132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211960" y="685697"/>
                        <a:ext cx="720080" cy="560062"/>
                      </a:xfrm>
                      <a:prstGeom prst="rect">
                        <a:avLst/>
                      </a:prstGeom>
                      <a:ln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Fra partikkelfysikkverden</a:t>
            </a:r>
            <a:endParaRPr lang="nb-NO" sz="36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6</a:t>
            </a:fld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4294967295"/>
          </p:nvPr>
        </p:nvSpPr>
        <p:spPr>
          <a:xfrm>
            <a:off x="4310063" y="1360488"/>
            <a:ext cx="4654425" cy="55768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Gammastråling kolliderer med et elektron</a:t>
            </a:r>
          </a:p>
          <a:p>
            <a:pPr>
              <a:buNone/>
            </a:pPr>
            <a:r>
              <a:rPr lang="nb-NO" sz="2000" dirty="0" smtClean="0"/>
              <a:t>i et hydrogenatom. </a:t>
            </a:r>
          </a:p>
          <a:p>
            <a:pPr>
              <a:buNone/>
            </a:pPr>
            <a:r>
              <a:rPr lang="nb-NO" sz="2000" dirty="0" smtClean="0"/>
              <a:t>Kollisjonen skjer i et homogent magnetfelt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Elektronet slynges mot høyre med høy </a:t>
            </a:r>
          </a:p>
          <a:p>
            <a:pPr>
              <a:buNone/>
            </a:pPr>
            <a:r>
              <a:rPr lang="nb-NO" sz="2000" dirty="0" smtClean="0"/>
              <a:t>fart. </a:t>
            </a:r>
          </a:p>
          <a:p>
            <a:pPr>
              <a:buNone/>
            </a:pPr>
            <a:r>
              <a:rPr lang="nb-NO" sz="2000" dirty="0" smtClean="0"/>
              <a:t>Noe av energien i støtet fører til at det </a:t>
            </a:r>
          </a:p>
          <a:p>
            <a:pPr>
              <a:buNone/>
            </a:pPr>
            <a:r>
              <a:rPr lang="nb-NO" sz="2000" dirty="0" smtClean="0"/>
              <a:t>dannes et elektron og et positron.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Hvilken av spiralene skyldes det positive</a:t>
            </a:r>
          </a:p>
          <a:p>
            <a:pPr>
              <a:buNone/>
            </a:pPr>
            <a:r>
              <a:rPr lang="nb-NO" sz="2000" dirty="0" smtClean="0"/>
              <a:t> positronet og hvilken elektronet?</a:t>
            </a:r>
            <a:endParaRPr lang="nb-NO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563" y="1556792"/>
            <a:ext cx="325742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2609455" y="3814567"/>
            <a:ext cx="1008112" cy="104917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Rektangel 8"/>
          <p:cNvSpPr/>
          <p:nvPr/>
        </p:nvSpPr>
        <p:spPr>
          <a:xfrm>
            <a:off x="1709543" y="1880828"/>
            <a:ext cx="1134265" cy="12241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Rektangel 9"/>
          <p:cNvSpPr/>
          <p:nvPr/>
        </p:nvSpPr>
        <p:spPr>
          <a:xfrm>
            <a:off x="2339752" y="1556792"/>
            <a:ext cx="1008112" cy="64807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ktangel 10"/>
          <p:cNvSpPr/>
          <p:nvPr/>
        </p:nvSpPr>
        <p:spPr>
          <a:xfrm>
            <a:off x="1205487" y="4143662"/>
            <a:ext cx="1008112" cy="72008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Rektangel 11"/>
          <p:cNvSpPr/>
          <p:nvPr/>
        </p:nvSpPr>
        <p:spPr>
          <a:xfrm>
            <a:off x="1709543" y="3336038"/>
            <a:ext cx="948081" cy="95705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1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79296" cy="1143000"/>
          </a:xfrm>
        </p:spPr>
        <p:txBody>
          <a:bodyPr>
            <a:normAutofit/>
          </a:bodyPr>
          <a:lstStyle/>
          <a:p>
            <a:pPr algn="l"/>
            <a:r>
              <a:rPr lang="nb-NO" sz="3200" dirty="0" smtClean="0"/>
              <a:t>Hva om farten ikke står vinkelrett på magnetfeltet?</a:t>
            </a:r>
            <a:endParaRPr lang="nb-NO" sz="32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7</a:t>
            </a:fld>
            <a:endParaRPr lang="nb-NO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34" y="1844824"/>
            <a:ext cx="758993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04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8</a:t>
            </a:fld>
            <a:endParaRPr lang="nb-NO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207" y="1268760"/>
            <a:ext cx="4072590" cy="348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Sylinder 5"/>
          <p:cNvSpPr txBox="1"/>
          <p:nvPr/>
        </p:nvSpPr>
        <p:spPr>
          <a:xfrm>
            <a:off x="4577796" y="908720"/>
            <a:ext cx="4242675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nb-NO" sz="2000" dirty="0"/>
              <a:t>Komponenten normalt på dreier bare retningen, forårsaker </a:t>
            </a:r>
            <a:r>
              <a:rPr lang="nb-NO" sz="2000" dirty="0" smtClean="0"/>
              <a:t>sirkelbevegelse.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Kraft vinkelrett på, gjør ikke arbeid. Dvs. farten normalt på er konstant, og dermed er kraften konstant også. </a:t>
            </a:r>
            <a:endParaRPr lang="nb-NO" sz="2000" dirty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/>
              <a:t>Fartskomponenten parallelt forårsaker ingen </a:t>
            </a:r>
            <a:r>
              <a:rPr lang="nb-NO" sz="2000" dirty="0" smtClean="0"/>
              <a:t>kraft, dvs. den holder </a:t>
            </a:r>
            <a:r>
              <a:rPr lang="nb-NO" sz="2000" dirty="0"/>
              <a:t>seg konstant.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/>
              <a:t>Resultat: </a:t>
            </a: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utstrukket </a:t>
            </a:r>
            <a:r>
              <a:rPr lang="nb-NO" sz="2000" dirty="0"/>
              <a:t>sirkelbevegelse, </a:t>
            </a:r>
          </a:p>
          <a:p>
            <a:pPr>
              <a:buNone/>
            </a:pPr>
            <a:r>
              <a:rPr lang="nb-NO" sz="2400" dirty="0" smtClean="0"/>
              <a:t>	</a:t>
            </a:r>
          </a:p>
          <a:p>
            <a:pPr>
              <a:buNone/>
            </a:pPr>
            <a:r>
              <a:rPr lang="nb-NO" sz="2400" dirty="0"/>
              <a:t>	</a:t>
            </a:r>
            <a:r>
              <a:rPr lang="nb-NO" sz="3200" dirty="0" smtClean="0"/>
              <a:t>skruelinje</a:t>
            </a:r>
            <a:endParaRPr lang="nb-NO" sz="3200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7093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Elektroner beveger seg i et homogent magnetfelt. Ved tida </a:t>
            </a:r>
            <a:r>
              <a:rPr lang="nb-NO" sz="2000" i="1" dirty="0" smtClean="0"/>
              <a:t>t </a:t>
            </a:r>
            <a:r>
              <a:rPr lang="nb-NO" sz="2000" dirty="0" smtClean="0"/>
              <a:t>= </a:t>
            </a:r>
            <a:r>
              <a:rPr lang="nb-NO" sz="2000" i="1" dirty="0" smtClean="0"/>
              <a:t>t</a:t>
            </a:r>
            <a:r>
              <a:rPr lang="nb-NO" sz="2000" baseline="-25000" dirty="0" smtClean="0"/>
              <a:t>0</a:t>
            </a:r>
            <a:r>
              <a:rPr lang="nb-NO" sz="2000" dirty="0" smtClean="0"/>
              <a:t> er farten </a:t>
            </a:r>
          </a:p>
          <a:p>
            <a:pPr>
              <a:buNone/>
            </a:pPr>
            <a:r>
              <a:rPr lang="nb-NO" sz="2000" dirty="0" smtClean="0"/>
              <a:t>                                         Magnetfeltet er 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kraften på ladningen i magnetfeltet.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Hvilken bane følger elektronet i magnetfeltet?</a:t>
            </a:r>
          </a:p>
          <a:p>
            <a:pPr marL="457200" indent="-457200">
              <a:buNone/>
            </a:pPr>
            <a:endParaRPr lang="nb-NO" sz="2000" dirty="0" smtClean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6C9C-2C47-4112-AD1C-022D2CC58170}" type="slidenum">
              <a:rPr lang="nb-NO" smtClean="0"/>
              <a:pPr/>
              <a:t>9</a:t>
            </a:fld>
            <a:endParaRPr lang="nb-NO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806427"/>
              </p:ext>
            </p:extLst>
          </p:nvPr>
        </p:nvGraphicFramePr>
        <p:xfrm>
          <a:off x="590550" y="1417638"/>
          <a:ext cx="21558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1" name="Equation" r:id="rId3" imgW="1434960" imgH="228600" progId="Equation.DSMT4">
                  <p:embed/>
                </p:oleObj>
              </mc:Choice>
              <mc:Fallback>
                <p:oleObj name="Equation" r:id="rId3" imgW="143496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50" y="1417638"/>
                        <a:ext cx="21558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58002"/>
              </p:ext>
            </p:extLst>
          </p:nvPr>
        </p:nvGraphicFramePr>
        <p:xfrm>
          <a:off x="4564063" y="1422400"/>
          <a:ext cx="129857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2" name="Equation" r:id="rId5" imgW="863280" imgH="241200" progId="Equation.DSMT4">
                  <p:embed/>
                </p:oleObj>
              </mc:Choice>
              <mc:Fallback>
                <p:oleObj name="Equation" r:id="rId5" imgW="8632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063" y="1422400"/>
                        <a:ext cx="129857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298051"/>
              </p:ext>
            </p:extLst>
          </p:nvPr>
        </p:nvGraphicFramePr>
        <p:xfrm>
          <a:off x="5372100" y="2636838"/>
          <a:ext cx="348297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3" name="Equation" r:id="rId7" imgW="2336760" imgH="241200" progId="Equation.DSMT4">
                  <p:embed/>
                </p:oleObj>
              </mc:Choice>
              <mc:Fallback>
                <p:oleObj name="Equation" r:id="rId7" imgW="233676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2636838"/>
                        <a:ext cx="3482975" cy="3603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950</Words>
  <Application>Microsoft Office PowerPoint</Application>
  <PresentationFormat>Skjermfremvisning (4:3)</PresentationFormat>
  <Paragraphs>240</Paragraphs>
  <Slides>17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2</vt:i4>
      </vt:variant>
      <vt:variant>
        <vt:lpstr>Lysbildetitler</vt:lpstr>
      </vt:variant>
      <vt:variant>
        <vt:i4>17</vt:i4>
      </vt:variant>
    </vt:vector>
  </HeadingPairs>
  <TitlesOfParts>
    <vt:vector size="20" baseType="lpstr">
      <vt:lpstr>Office-tema</vt:lpstr>
      <vt:lpstr>Equation</vt:lpstr>
      <vt:lpstr>MathType 6.0 Equation</vt:lpstr>
      <vt:lpstr>Ladninger i bevegelse i magnetfelt</vt:lpstr>
      <vt:lpstr>PowerPoint-presentasjon</vt:lpstr>
      <vt:lpstr>PowerPoint-presentasjon</vt:lpstr>
      <vt:lpstr>PowerPoint-presentasjon</vt:lpstr>
      <vt:lpstr>PowerPoint-presentasjon</vt:lpstr>
      <vt:lpstr>Fra partikkelfysikkverden</vt:lpstr>
      <vt:lpstr>Hva om farten ikke står vinkelrett på magnetfeltet?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jorungr</dc:creator>
  <cp:lastModifiedBy>Astrid Johansen</cp:lastModifiedBy>
  <cp:revision>38</cp:revision>
  <cp:lastPrinted>2016-10-22T10:10:05Z</cp:lastPrinted>
  <dcterms:created xsi:type="dcterms:W3CDTF">2012-09-06T08:40:17Z</dcterms:created>
  <dcterms:modified xsi:type="dcterms:W3CDTF">2016-10-24T13:07:23Z</dcterms:modified>
</cp:coreProperties>
</file>