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7" r:id="rId2"/>
    <p:sldId id="270" r:id="rId3"/>
    <p:sldId id="271" r:id="rId4"/>
    <p:sldId id="272" r:id="rId5"/>
    <p:sldId id="273" r:id="rId6"/>
    <p:sldId id="269" r:id="rId7"/>
    <p:sldId id="274" r:id="rId8"/>
    <p:sldId id="263" r:id="rId9"/>
    <p:sldId id="275" r:id="rId10"/>
    <p:sldId id="276" r:id="rId11"/>
    <p:sldId id="277" r:id="rId12"/>
    <p:sldId id="278" r:id="rId13"/>
    <p:sldId id="279" r:id="rId14"/>
    <p:sldId id="284" r:id="rId15"/>
    <p:sldId id="283" r:id="rId16"/>
    <p:sldId id="266" r:id="rId17"/>
    <p:sldId id="281" r:id="rId18"/>
  </p:sldIdLst>
  <p:sldSz cx="9144000" cy="6858000" type="screen4x3"/>
  <p:notesSz cx="6794500" cy="9906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48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322" autoAdjust="0"/>
  </p:normalViewPr>
  <p:slideViewPr>
    <p:cSldViewPr>
      <p:cViewPr varScale="1">
        <p:scale>
          <a:sx n="66" d="100"/>
          <a:sy n="66" d="100"/>
        </p:scale>
        <p:origin x="-1406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image" Target="../media/image30.wmf"/><Relationship Id="rId7" Type="http://schemas.openxmlformats.org/officeDocument/2006/relationships/image" Target="../media/image34.wmf"/><Relationship Id="rId2" Type="http://schemas.openxmlformats.org/officeDocument/2006/relationships/image" Target="../media/image29.wmf"/><Relationship Id="rId1" Type="http://schemas.openxmlformats.org/officeDocument/2006/relationships/image" Target="../media/image27.wmf"/><Relationship Id="rId6" Type="http://schemas.openxmlformats.org/officeDocument/2006/relationships/image" Target="../media/image33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7" Type="http://schemas.openxmlformats.org/officeDocument/2006/relationships/image" Target="../media/image25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6" Type="http://schemas.openxmlformats.org/officeDocument/2006/relationships/image" Target="../media/image45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D453A5-5A60-4EAD-85E7-4AFED0C002DD}" type="datetimeFigureOut">
              <a:rPr lang="nb-NO" smtClean="0"/>
              <a:pPr/>
              <a:t>21.10.2016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3"/>
          </p:nvPr>
        </p:nvSpPr>
        <p:spPr>
          <a:xfrm>
            <a:off x="384810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8A777A-1820-479B-9B51-4FB44D1A1E38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799775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6DA866-6710-4BBE-87C1-1E6287977932}" type="datetimeFigureOut">
              <a:rPr lang="nb-NO" smtClean="0"/>
              <a:pPr/>
              <a:t>21.10.2016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36E6C5-AFEC-4546-B7DE-2F0654224D29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55420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Vi skal nå se</a:t>
            </a:r>
            <a:r>
              <a:rPr lang="nb-NO" baseline="0" dirty="0" smtClean="0"/>
              <a:t> på hva som skjer når det blir en elektromotorisk spenning i et ledende materiale som beveger seg i et magnetfelt</a:t>
            </a:r>
          </a:p>
          <a:p>
            <a:r>
              <a:rPr lang="nb-NO" baseline="0" dirty="0" smtClean="0"/>
              <a:t>Staven her beveger seg med farten v mot høyre. Lengden er L og magnetfeltet er homogent og konstant rettet inn i planet.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6E6C5-AFEC-4546-B7DE-2F0654224D29}" type="slidenum">
              <a:rPr lang="nb-NO" smtClean="0"/>
              <a:pPr/>
              <a:t>1</a:t>
            </a:fld>
            <a:endParaRPr lang="nb-NO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Dersom lederen er i ro,</a:t>
            </a:r>
            <a:r>
              <a:rPr lang="nb-NO" baseline="0" dirty="0" smtClean="0"/>
              <a:t> må en bruke den første formen for </a:t>
            </a:r>
            <a:r>
              <a:rPr lang="nb-NO" baseline="0" dirty="0" err="1" smtClean="0"/>
              <a:t>Faradays</a:t>
            </a:r>
            <a:r>
              <a:rPr lang="nb-NO" baseline="0" dirty="0" smtClean="0"/>
              <a:t> lov.</a:t>
            </a:r>
          </a:p>
          <a:p>
            <a:r>
              <a:rPr lang="nb-NO" baseline="0" dirty="0" smtClean="0"/>
              <a:t>Magnetfeltet trenger ikke være homogent, men på </a:t>
            </a:r>
            <a:r>
              <a:rPr lang="nb-NO" baseline="0" dirty="0" err="1" smtClean="0"/>
              <a:t>hert</a:t>
            </a:r>
            <a:r>
              <a:rPr lang="nb-NO" baseline="0" dirty="0" smtClean="0"/>
              <a:t> </a:t>
            </a:r>
            <a:r>
              <a:rPr lang="nb-NO" baseline="0" dirty="0" err="1" smtClean="0"/>
              <a:t>enket</a:t>
            </a:r>
            <a:r>
              <a:rPr lang="nb-NO" baseline="0" dirty="0" smtClean="0"/>
              <a:t> punkt så kan det ikke endre seg over tid.</a:t>
            </a:r>
          </a:p>
          <a:p>
            <a:r>
              <a:rPr lang="nb-NO" baseline="0" dirty="0" smtClean="0"/>
              <a:t>Vi går litt videre i neste forelesning, men først et par eksempler.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6E6C5-AFEC-4546-B7DE-2F0654224D29}" type="slidenum">
              <a:rPr lang="nb-NO" smtClean="0"/>
              <a:pPr/>
              <a:t>10</a:t>
            </a:fld>
            <a:endParaRPr lang="nb-NO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Les oppgaven. 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6E6C5-AFEC-4546-B7DE-2F0654224D29}" type="slidenum">
              <a:rPr lang="nb-NO" smtClean="0"/>
              <a:pPr/>
              <a:t>11</a:t>
            </a:fld>
            <a:endParaRPr lang="nb-NO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Denne går vi gjennom sammen. </a:t>
            </a:r>
          </a:p>
          <a:p>
            <a:r>
              <a:rPr lang="nb-NO" dirty="0" smtClean="0"/>
              <a:t>Her</a:t>
            </a:r>
            <a:r>
              <a:rPr lang="nb-NO" baseline="0" dirty="0" smtClean="0"/>
              <a:t> er det ei skive av et ledende materiale som roterer i et homogent magnetfelt. Skiva ligger i </a:t>
            </a:r>
            <a:r>
              <a:rPr lang="nb-NO" baseline="0" dirty="0" err="1" smtClean="0"/>
              <a:t>xy</a:t>
            </a:r>
            <a:r>
              <a:rPr lang="nb-NO" baseline="0" dirty="0" smtClean="0"/>
              <a:t> – planet og roterer med konstant vinkelhastighet om z – aksen.</a:t>
            </a:r>
          </a:p>
          <a:p>
            <a:r>
              <a:rPr lang="nb-NO" baseline="0" dirty="0" smtClean="0"/>
              <a:t>Les spørsmålene.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6E6C5-AFEC-4546-B7DE-2F0654224D29}" type="slidenum">
              <a:rPr lang="nb-NO" smtClean="0"/>
              <a:pPr/>
              <a:t>13</a:t>
            </a:fld>
            <a:endParaRPr lang="nb-NO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Denne går vi gjennom sammen. </a:t>
            </a:r>
          </a:p>
          <a:p>
            <a:r>
              <a:rPr lang="nb-NO" dirty="0" smtClean="0"/>
              <a:t>Her</a:t>
            </a:r>
            <a:r>
              <a:rPr lang="nb-NO" baseline="0" dirty="0" smtClean="0"/>
              <a:t> er det ei skive av et ledende materiale som roterer i et homogent magnetfelt. Skiva ligger i </a:t>
            </a:r>
            <a:r>
              <a:rPr lang="nb-NO" baseline="0" dirty="0" err="1" smtClean="0"/>
              <a:t>xy</a:t>
            </a:r>
            <a:r>
              <a:rPr lang="nb-NO" baseline="0" dirty="0" smtClean="0"/>
              <a:t> – planet og roterer med konstant vinkelhastighet om z – aksen.</a:t>
            </a:r>
          </a:p>
          <a:p>
            <a:r>
              <a:rPr lang="nb-NO" baseline="0" dirty="0" smtClean="0"/>
              <a:t>Les spørsmålene.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6E6C5-AFEC-4546-B7DE-2F0654224D29}" type="slidenum">
              <a:rPr lang="nb-NO" smtClean="0"/>
              <a:pPr/>
              <a:t>14</a:t>
            </a:fld>
            <a:endParaRPr lang="nb-NO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Videre</a:t>
            </a:r>
            <a:r>
              <a:rPr lang="nb-NO" baseline="0" dirty="0" smtClean="0"/>
              <a:t> skal vi finne indusert ems mellom sentrum av skiva og ytterkanten.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6E6C5-AFEC-4546-B7DE-2F0654224D29}" type="slidenum">
              <a:rPr lang="nb-NO" smtClean="0"/>
              <a:pPr/>
              <a:t>15</a:t>
            </a:fld>
            <a:endParaRPr lang="nb-NO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Kraft på</a:t>
            </a:r>
            <a:r>
              <a:rPr lang="nb-NO" baseline="0" dirty="0" smtClean="0"/>
              <a:t> positiv ladning er radielt utover så dette må også være strømretningen. </a:t>
            </a:r>
            <a:r>
              <a:rPr lang="nb-NO" baseline="0" dirty="0" err="1" smtClean="0"/>
              <a:t>Dvs</a:t>
            </a:r>
            <a:r>
              <a:rPr lang="nb-NO" baseline="0" dirty="0" smtClean="0"/>
              <a:t> mot klokka i ytre krets.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6E6C5-AFEC-4546-B7DE-2F0654224D29}" type="slidenum">
              <a:rPr lang="nb-NO" smtClean="0"/>
              <a:pPr/>
              <a:t>16</a:t>
            </a:fld>
            <a:endParaRPr lang="nb-NO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Vi ser på et lite element dr i avstanden r fra sentrum. Indusert ems for</a:t>
            </a:r>
            <a:r>
              <a:rPr lang="nb-NO" baseline="0" dirty="0" smtClean="0"/>
              <a:t> ledende materiale som beveger seg i et magnetfelt er gitt av uttrykket.</a:t>
            </a:r>
            <a:endParaRPr lang="nb-NO" dirty="0" smtClean="0"/>
          </a:p>
          <a:p>
            <a:pPr marL="228600" indent="-228600">
              <a:buAutoNum type="arabicPeriod"/>
            </a:pPr>
            <a:r>
              <a:rPr lang="nb-NO" dirty="0" smtClean="0"/>
              <a:t>Kraft per ladningsenhet</a:t>
            </a:r>
            <a:r>
              <a:rPr lang="nb-NO" baseline="0" dirty="0" smtClean="0"/>
              <a:t> er….</a:t>
            </a:r>
          </a:p>
          <a:p>
            <a:pPr marL="228600" indent="-228600">
              <a:buAutoNum type="arabicPeriod"/>
            </a:pPr>
            <a:r>
              <a:rPr lang="nb-NO" baseline="0" dirty="0" smtClean="0"/>
              <a:t>Indusert ems er </a:t>
            </a:r>
            <a:r>
              <a:rPr lang="nb-NO" baseline="0" dirty="0" err="1" smtClean="0"/>
              <a:t>da…hvor</a:t>
            </a:r>
            <a:r>
              <a:rPr lang="nb-NO" baseline="0" dirty="0" smtClean="0"/>
              <a:t> dl – vektor her er dr.</a:t>
            </a:r>
          </a:p>
          <a:p>
            <a:pPr marL="228600" indent="-228600">
              <a:buAutoNum type="arabicPeriod"/>
            </a:pPr>
            <a:r>
              <a:rPr lang="nb-NO" baseline="0" dirty="0" smtClean="0"/>
              <a:t>Videre er farten til dr normalt på magnetfeltet og lik (omega x r).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6E6C5-AFEC-4546-B7DE-2F0654224D29}" type="slidenum">
              <a:rPr lang="nb-NO" smtClean="0"/>
              <a:pPr/>
              <a:t>17</a:t>
            </a:fld>
            <a:endParaRPr lang="nb-NO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I</a:t>
            </a:r>
            <a:r>
              <a:rPr lang="nb-NO" baseline="0" dirty="0" smtClean="0"/>
              <a:t> et ledende materiale er det ladninger som det virker krefter på når de beveger seg i et magnetfelt. </a:t>
            </a:r>
          </a:p>
          <a:p>
            <a:r>
              <a:rPr lang="nb-NO" baseline="0" dirty="0" smtClean="0"/>
              <a:t>Kraften er ladningen multiplisert med kryssproduktet av farten og magnetfeltet.</a:t>
            </a:r>
          </a:p>
          <a:p>
            <a:r>
              <a:rPr lang="nb-NO" baseline="0" dirty="0" smtClean="0"/>
              <a:t>Her er farten normalt på feltet og tallverdien er </a:t>
            </a:r>
            <a:r>
              <a:rPr lang="nb-NO" baseline="0" dirty="0" err="1" smtClean="0"/>
              <a:t>qvB</a:t>
            </a:r>
            <a:r>
              <a:rPr lang="nb-NO" baseline="0" dirty="0" smtClean="0"/>
              <a:t>.</a:t>
            </a:r>
          </a:p>
          <a:p>
            <a:r>
              <a:rPr lang="nb-NO" baseline="0" dirty="0" smtClean="0"/>
              <a:t>Retningen til den magnetiske kraften på en positiv ladning finner vi med høyrehåndsregelen.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6E6C5-AFEC-4546-B7DE-2F0654224D29}" type="slidenum">
              <a:rPr lang="nb-NO" smtClean="0"/>
              <a:pPr/>
              <a:t>2</a:t>
            </a:fld>
            <a:endParaRPr lang="nb-NO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Det blir et positivt overskudd av ladninger</a:t>
            </a:r>
            <a:r>
              <a:rPr lang="nb-NO" baseline="0" dirty="0" smtClean="0"/>
              <a:t> øverst i staven og dermed av negative ladninger nederst i staven.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6E6C5-AFEC-4546-B7DE-2F0654224D29}" type="slidenum">
              <a:rPr lang="nb-NO" smtClean="0"/>
              <a:pPr/>
              <a:t>3</a:t>
            </a:fld>
            <a:endParaRPr lang="nb-NO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dirty="0" smtClean="0"/>
              <a:t>Dette fører til et elektrisk felt nedover og dermed også en elektrisk kraft på ladninger.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6E6C5-AFEC-4546-B7DE-2F0654224D29}" type="slidenum">
              <a:rPr lang="nb-NO" smtClean="0"/>
              <a:pPr/>
              <a:t>4</a:t>
            </a:fld>
            <a:endParaRPr lang="nb-NO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Etter</a:t>
            </a:r>
            <a:r>
              <a:rPr lang="nb-NO" baseline="0" dirty="0" smtClean="0"/>
              <a:t> ei stund er det blitt likevekt og ladningene er i ro. </a:t>
            </a:r>
          </a:p>
          <a:p>
            <a:r>
              <a:rPr lang="nb-NO" baseline="0" dirty="0" smtClean="0"/>
              <a:t>Hva vet vi da om kreftene som virker på ladningene?</a:t>
            </a:r>
          </a:p>
          <a:p>
            <a:pPr marL="228600" indent="-228600">
              <a:buAutoNum type="arabicPeriod"/>
            </a:pPr>
            <a:r>
              <a:rPr lang="nb-NO" baseline="0" dirty="0" smtClean="0"/>
              <a:t>Ja, de er like store og motsatt rettet.</a:t>
            </a:r>
          </a:p>
          <a:p>
            <a:pPr marL="228600" indent="-228600">
              <a:buAutoNum type="arabicPeriod"/>
            </a:pPr>
            <a:r>
              <a:rPr lang="nb-NO" baseline="0" dirty="0" smtClean="0"/>
              <a:t>Vi finner sammenhengen</a:t>
            </a:r>
          </a:p>
          <a:p>
            <a:pPr marL="228600" indent="-228600">
              <a:buAutoNum type="arabicPeriod"/>
            </a:pPr>
            <a:r>
              <a:rPr lang="nb-NO" baseline="0" dirty="0" smtClean="0"/>
              <a:t>Og at det elektriske feltet er lik farten multiplisert med det magnetiske feltet.</a:t>
            </a:r>
          </a:p>
          <a:p>
            <a:pPr marL="228600" indent="-228600">
              <a:buAutoNum type="arabicPeriod"/>
            </a:pPr>
            <a:r>
              <a:rPr lang="nb-NO" baseline="0" dirty="0" smtClean="0"/>
              <a:t>Hva er da potensialforskjellen i staven?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6E6C5-AFEC-4546-B7DE-2F0654224D29}" type="slidenum">
              <a:rPr lang="nb-NO" smtClean="0"/>
              <a:pPr/>
              <a:t>5</a:t>
            </a:fld>
            <a:endParaRPr lang="nb-NO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Vi repeterer definisjonen</a:t>
            </a:r>
            <a:r>
              <a:rPr lang="nb-NO" baseline="0" dirty="0" smtClean="0"/>
              <a:t> på elektrisk potensial.</a:t>
            </a:r>
          </a:p>
          <a:p>
            <a:r>
              <a:rPr lang="nb-NO" baseline="0" dirty="0" smtClean="0"/>
              <a:t>Potensialforskjellen mellom to punkter i et elektrisk felt er lik integralet mellom de to punktene av prikkproduktet mellom feltet og dl  vektor.</a:t>
            </a:r>
          </a:p>
          <a:p>
            <a:pPr marL="228600" indent="-228600">
              <a:buAutoNum type="arabicPeriod"/>
            </a:pPr>
            <a:r>
              <a:rPr lang="nb-NO" baseline="0" dirty="0" smtClean="0"/>
              <a:t>Ved den positive ladningen her så øker potensialet når vi flytter oss innover</a:t>
            </a:r>
          </a:p>
          <a:p>
            <a:pPr marL="228600" indent="-228600">
              <a:buAutoNum type="arabicPeriod"/>
            </a:pPr>
            <a:r>
              <a:rPr lang="nb-NO" baseline="0" dirty="0" smtClean="0"/>
              <a:t>Det avtar når vi flytter oss utover.</a:t>
            </a:r>
          </a:p>
          <a:p>
            <a:pPr marL="228600" indent="-228600">
              <a:buAutoNum type="arabicPeriod"/>
            </a:pPr>
            <a:r>
              <a:rPr lang="nb-NO" baseline="0" dirty="0" smtClean="0"/>
              <a:t>Potensialet avtar når en beveger seg i retningen til det elektriske feltet.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6E6C5-AFEC-4546-B7DE-2F0654224D29}" type="slidenum">
              <a:rPr lang="nb-NO" smtClean="0"/>
              <a:pPr/>
              <a:t>6</a:t>
            </a:fld>
            <a:endParaRPr lang="nb-NO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Vi finner potensialforskjellen</a:t>
            </a:r>
            <a:r>
              <a:rPr lang="nb-NO" baseline="0" dirty="0" smtClean="0"/>
              <a:t> mellom øverste og nederste punkt i staven, a og b. Hor er det største potensialet?</a:t>
            </a:r>
          </a:p>
          <a:p>
            <a:pPr marL="228600" indent="-228600">
              <a:buAutoNum type="arabicPeriod"/>
            </a:pPr>
            <a:r>
              <a:rPr lang="nb-NO" baseline="0" dirty="0" smtClean="0"/>
              <a:t>Her er feltet parallelt med dl – vektor langs hele integrasjonen.</a:t>
            </a:r>
          </a:p>
          <a:p>
            <a:pPr marL="228600" indent="-228600">
              <a:buAutoNum type="arabicPeriod"/>
            </a:pPr>
            <a:r>
              <a:rPr lang="nb-NO" baseline="0" dirty="0" smtClean="0"/>
              <a:t>Vi integrerer </a:t>
            </a:r>
          </a:p>
          <a:p>
            <a:pPr marL="228600" indent="-228600">
              <a:buAutoNum type="arabicPeriod"/>
            </a:pPr>
            <a:r>
              <a:rPr lang="nb-NO" baseline="0" dirty="0" smtClean="0"/>
              <a:t>Og setter inn for det elektriske feltet. Potensialforskjellen øker med farten, med størrelsen på magnetfeltet og med lengden av staven.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6E6C5-AFEC-4546-B7DE-2F0654224D29}" type="slidenum">
              <a:rPr lang="nb-NO" smtClean="0"/>
              <a:pPr/>
              <a:t>7</a:t>
            </a:fld>
            <a:endParaRPr lang="nb-NO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Vi legger nå staven opp på en U – formet leder. Er det noen krefter</a:t>
            </a:r>
            <a:r>
              <a:rPr lang="nb-NO" baseline="0" dirty="0" smtClean="0"/>
              <a:t> på denne U – en?</a:t>
            </a:r>
            <a:endParaRPr lang="nb-NO" dirty="0" smtClean="0"/>
          </a:p>
          <a:p>
            <a:r>
              <a:rPr lang="nb-NO" dirty="0" smtClean="0"/>
              <a:t>Ingen krefter på den U – formede lederen.</a:t>
            </a:r>
          </a:p>
          <a:p>
            <a:pPr marL="228600" indent="-228600">
              <a:buAutoNum type="arabicPeriod"/>
            </a:pPr>
            <a:r>
              <a:rPr lang="nb-NO" dirty="0" smtClean="0"/>
              <a:t>Vil det induseres en ems?</a:t>
            </a:r>
          </a:p>
          <a:p>
            <a:pPr marL="228600" indent="-228600">
              <a:buAutoNum type="arabicPeriod"/>
            </a:pPr>
            <a:r>
              <a:rPr lang="nb-NO" dirty="0" smtClean="0"/>
              <a:t>I tilfelle, i hvilken retning?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6E6C5-AFEC-4546-B7DE-2F0654224D29}" type="slidenum">
              <a:rPr lang="nb-NO" smtClean="0"/>
              <a:pPr/>
              <a:t>8</a:t>
            </a:fld>
            <a:endParaRPr lang="nb-NO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Når</a:t>
            </a:r>
            <a:r>
              <a:rPr lang="nb-NO" baseline="0" dirty="0" smtClean="0"/>
              <a:t> staven beveger seg mot høyre vil arealet til strømsløyfa øke. Ifølge </a:t>
            </a:r>
            <a:r>
              <a:rPr lang="nb-NO" baseline="0" dirty="0" err="1" smtClean="0"/>
              <a:t>Lenz</a:t>
            </a:r>
            <a:r>
              <a:rPr lang="nb-NO" baseline="0" dirty="0" smtClean="0"/>
              <a:t> lov vil den induserte strømmen gå i en slik retning at den motsetter seg økningen, altså opp av papirplanet.</a:t>
            </a:r>
          </a:p>
          <a:p>
            <a:pPr marL="228600" indent="-228600">
              <a:buAutoNum type="arabicPeriod"/>
            </a:pPr>
            <a:r>
              <a:rPr lang="nb-NO" baseline="0" dirty="0" smtClean="0"/>
              <a:t>Dette gir en strøm mot klokka og en indusert ems i samme retning.</a:t>
            </a:r>
          </a:p>
          <a:p>
            <a:pPr marL="228600" indent="-228600">
              <a:buAutoNum type="arabicPeriod"/>
            </a:pPr>
            <a:r>
              <a:rPr lang="nb-NO" baseline="0" dirty="0" smtClean="0"/>
              <a:t>Staven er en kilde til en elektromotorisk spenning.</a:t>
            </a:r>
          </a:p>
          <a:p>
            <a:pPr marL="228600" indent="-228600">
              <a:buAutoNum type="arabicPeriod"/>
            </a:pPr>
            <a:r>
              <a:rPr lang="nb-NO" baseline="0" dirty="0" smtClean="0"/>
              <a:t>Dersom den totale motstanden i sløyfa er R så kan vi finne strømmen.</a:t>
            </a:r>
            <a:endParaRPr lang="nb-NO" dirty="0" smtClean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6E6C5-AFEC-4546-B7DE-2F0654224D29}" type="slidenum">
              <a:rPr lang="nb-NO" smtClean="0"/>
              <a:pPr/>
              <a:t>9</a:t>
            </a:fld>
            <a:endParaRPr lang="nb-N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6C7C-6A4B-4F35-BBBC-4D350ECB3D1E}" type="datetime1">
              <a:rPr lang="nb-NO" smtClean="0"/>
              <a:t>21.10.2016</a:t>
            </a:fld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Revidert etter J. Grip 2012</a:t>
            </a:r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DA4A-EBA6-42D1-92E2-62EADC7EFF05}" type="slidenum">
              <a:rPr lang="nb-NO" smtClean="0"/>
              <a:pPr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AAA8C-3A9B-4986-9F18-7EB567CA4B59}" type="datetime1">
              <a:rPr lang="nb-NO" smtClean="0"/>
              <a:t>21.10.2016</a:t>
            </a:fld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Revidert etter J. Grip 2012</a:t>
            </a:r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DA4A-EBA6-42D1-92E2-62EADC7EFF05}" type="slidenum">
              <a:rPr lang="nb-NO" smtClean="0"/>
              <a:pPr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467AA-0E93-470D-A92C-4437556B4A02}" type="datetime1">
              <a:rPr lang="nb-NO" smtClean="0"/>
              <a:t>21.10.2016</a:t>
            </a:fld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Revidert etter J. Grip 2012</a:t>
            </a:r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DA4A-EBA6-42D1-92E2-62EADC7EFF05}" type="slidenum">
              <a:rPr lang="nb-NO" smtClean="0"/>
              <a:pPr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6DC19-196D-4248-80EC-E6EEDFAA33E3}" type="datetime1">
              <a:rPr lang="nb-NO" smtClean="0"/>
              <a:t>21.10.2016</a:t>
            </a:fld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Revidert etter J. Grip 2012</a:t>
            </a:r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DA4A-EBA6-42D1-92E2-62EADC7EFF05}" type="slidenum">
              <a:rPr lang="nb-NO" smtClean="0"/>
              <a:pPr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F4C14-4CF4-47EC-8D82-942C86E4B7FB}" type="datetime1">
              <a:rPr lang="nb-NO" smtClean="0"/>
              <a:t>21.10.2016</a:t>
            </a:fld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Revidert etter J. Grip 2012</a:t>
            </a:r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DA4A-EBA6-42D1-92E2-62EADC7EFF05}" type="slidenum">
              <a:rPr lang="nb-NO" smtClean="0"/>
              <a:pPr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F4B2E-34B7-49E0-9F09-B996E9FC2801}" type="datetime1">
              <a:rPr lang="nb-NO" smtClean="0"/>
              <a:t>21.10.2016</a:t>
            </a:fld>
            <a:endParaRPr lang="nb-NO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Revidert etter J. Grip 2012</a:t>
            </a:r>
            <a:endParaRPr lang="nb-NO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DA4A-EBA6-42D1-92E2-62EADC7EFF05}" type="slidenum">
              <a:rPr lang="nb-NO" smtClean="0"/>
              <a:pPr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5CF26-4576-4426-9BCD-580132AD053D}" type="datetime1">
              <a:rPr lang="nb-NO" smtClean="0"/>
              <a:t>21.10.2016</a:t>
            </a:fld>
            <a:endParaRPr lang="nb-NO" dirty="0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Revidert etter J. Grip 2012</a:t>
            </a:r>
            <a:endParaRPr lang="nb-NO" dirty="0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DA4A-EBA6-42D1-92E2-62EADC7EFF05}" type="slidenum">
              <a:rPr lang="nb-NO" smtClean="0"/>
              <a:pPr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B8547-1634-4C75-8CC8-5A62333E90A5}" type="datetime1">
              <a:rPr lang="nb-NO" smtClean="0"/>
              <a:t>21.10.2016</a:t>
            </a:fld>
            <a:endParaRPr lang="nb-NO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Revidert etter J. Grip 2012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DA4A-EBA6-42D1-92E2-62EADC7EFF05}" type="slidenum">
              <a:rPr lang="nb-NO" smtClean="0"/>
              <a:pPr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B7F2D-A954-4DD6-B770-81A1F87F3371}" type="datetime1">
              <a:rPr lang="nb-NO" smtClean="0"/>
              <a:t>21.10.2016</a:t>
            </a:fld>
            <a:endParaRPr lang="nb-NO" dirty="0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Revidert etter J. Grip 2012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DA4A-EBA6-42D1-92E2-62EADC7EFF05}" type="slidenum">
              <a:rPr lang="nb-NO" smtClean="0"/>
              <a:pPr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8C18B-A382-4324-8171-7A9D1661B5BE}" type="datetime1">
              <a:rPr lang="nb-NO" smtClean="0"/>
              <a:t>21.10.2016</a:t>
            </a:fld>
            <a:endParaRPr lang="nb-NO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Revidert etter J. Grip 2012</a:t>
            </a:r>
            <a:endParaRPr lang="nb-NO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DA4A-EBA6-42D1-92E2-62EADC7EFF05}" type="slidenum">
              <a:rPr lang="nb-NO" smtClean="0"/>
              <a:pPr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 dirty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B5F04-1296-4492-95F4-AC9A42F8424D}" type="datetime1">
              <a:rPr lang="nb-NO" smtClean="0"/>
              <a:t>21.10.2016</a:t>
            </a:fld>
            <a:endParaRPr lang="nb-NO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Revidert etter J. Grip 2012</a:t>
            </a:r>
            <a:endParaRPr lang="nb-NO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DA4A-EBA6-42D1-92E2-62EADC7EFF05}" type="slidenum">
              <a:rPr lang="nb-NO" smtClean="0"/>
              <a:pPr/>
              <a:t>‹#›</a:t>
            </a:fld>
            <a:endParaRPr lang="nb-NO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9D7D3-8786-4924-B43C-B8AC7E7D39BF}" type="datetime1">
              <a:rPr lang="nb-NO" smtClean="0"/>
              <a:t>21.10.2016</a:t>
            </a:fld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b-NO" smtClean="0"/>
              <a:t>FY6017 Elektromagnetisme 2016 Revidert etter J. Grip 2012</a:t>
            </a:r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9DA4A-EBA6-42D1-92E2-62EADC7EFF05}" type="slidenum">
              <a:rPr lang="nb-NO" smtClean="0"/>
              <a:pPr/>
              <a:t>‹#›</a:t>
            </a:fld>
            <a:endParaRPr lang="nb-NO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3.bin"/><Relationship Id="rId5" Type="http://schemas.openxmlformats.org/officeDocument/2006/relationships/image" Target="../media/image24.wmf"/><Relationship Id="rId4" Type="http://schemas.openxmlformats.org/officeDocument/2006/relationships/oleObject" Target="../embeddings/oleObject32.bin"/><Relationship Id="rId9" Type="http://schemas.openxmlformats.org/officeDocument/2006/relationships/image" Target="../media/image26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35.bin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13" Type="http://schemas.openxmlformats.org/officeDocument/2006/relationships/oleObject" Target="../embeddings/oleObject42.bin"/><Relationship Id="rId18" Type="http://schemas.openxmlformats.org/officeDocument/2006/relationships/image" Target="../media/image33.wmf"/><Relationship Id="rId3" Type="http://schemas.openxmlformats.org/officeDocument/2006/relationships/image" Target="../media/image28.png"/><Relationship Id="rId21" Type="http://schemas.openxmlformats.org/officeDocument/2006/relationships/oleObject" Target="../embeddings/oleObject46.bin"/><Relationship Id="rId7" Type="http://schemas.openxmlformats.org/officeDocument/2006/relationships/image" Target="../media/image29.wmf"/><Relationship Id="rId12" Type="http://schemas.openxmlformats.org/officeDocument/2006/relationships/image" Target="../media/image30.wmf"/><Relationship Id="rId17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2.wmf"/><Relationship Id="rId20" Type="http://schemas.openxmlformats.org/officeDocument/2006/relationships/image" Target="../media/image34.wmf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7.bin"/><Relationship Id="rId11" Type="http://schemas.openxmlformats.org/officeDocument/2006/relationships/oleObject" Target="../embeddings/oleObject41.bin"/><Relationship Id="rId5" Type="http://schemas.openxmlformats.org/officeDocument/2006/relationships/image" Target="../media/image27.wmf"/><Relationship Id="rId15" Type="http://schemas.openxmlformats.org/officeDocument/2006/relationships/oleObject" Target="../embeddings/oleObject43.bin"/><Relationship Id="rId10" Type="http://schemas.openxmlformats.org/officeDocument/2006/relationships/oleObject" Target="../embeddings/oleObject40.bin"/><Relationship Id="rId19" Type="http://schemas.openxmlformats.org/officeDocument/2006/relationships/oleObject" Target="../embeddings/oleObject45.bin"/><Relationship Id="rId4" Type="http://schemas.openxmlformats.org/officeDocument/2006/relationships/oleObject" Target="../embeddings/oleObject36.bin"/><Relationship Id="rId9" Type="http://schemas.openxmlformats.org/officeDocument/2006/relationships/oleObject" Target="../embeddings/oleObject39.bin"/><Relationship Id="rId14" Type="http://schemas.openxmlformats.org/officeDocument/2006/relationships/image" Target="../media/image31.wmf"/><Relationship Id="rId22" Type="http://schemas.openxmlformats.org/officeDocument/2006/relationships/image" Target="../media/image35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4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47.bin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13" Type="http://schemas.openxmlformats.org/officeDocument/2006/relationships/oleObject" Target="../embeddings/oleObject53.bin"/><Relationship Id="rId18" Type="http://schemas.openxmlformats.org/officeDocument/2006/relationships/image" Target="../media/image25.wmf"/><Relationship Id="rId3" Type="http://schemas.openxmlformats.org/officeDocument/2006/relationships/notesSlide" Target="../notesSlides/notesSlide16.xml"/><Relationship Id="rId7" Type="http://schemas.openxmlformats.org/officeDocument/2006/relationships/oleObject" Target="../embeddings/oleObject50.bin"/><Relationship Id="rId12" Type="http://schemas.openxmlformats.org/officeDocument/2006/relationships/image" Target="../media/image43.wmf"/><Relationship Id="rId17" Type="http://schemas.openxmlformats.org/officeDocument/2006/relationships/oleObject" Target="../embeddings/oleObject55.bin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45.wmf"/><Relationship Id="rId1" Type="http://schemas.openxmlformats.org/officeDocument/2006/relationships/vmlDrawing" Target="../drawings/vmlDrawing13.vml"/><Relationship Id="rId6" Type="http://schemas.openxmlformats.org/officeDocument/2006/relationships/image" Target="../media/image40.wmf"/><Relationship Id="rId11" Type="http://schemas.openxmlformats.org/officeDocument/2006/relationships/oleObject" Target="../embeddings/oleObject52.bin"/><Relationship Id="rId5" Type="http://schemas.openxmlformats.org/officeDocument/2006/relationships/oleObject" Target="../embeddings/oleObject49.bin"/><Relationship Id="rId15" Type="http://schemas.openxmlformats.org/officeDocument/2006/relationships/oleObject" Target="../embeddings/oleObject54.bin"/><Relationship Id="rId10" Type="http://schemas.openxmlformats.org/officeDocument/2006/relationships/image" Target="../media/image42.wmf"/><Relationship Id="rId4" Type="http://schemas.openxmlformats.org/officeDocument/2006/relationships/image" Target="../media/image39.png"/><Relationship Id="rId9" Type="http://schemas.openxmlformats.org/officeDocument/2006/relationships/oleObject" Target="../embeddings/oleObject51.bin"/><Relationship Id="rId14" Type="http://schemas.openxmlformats.org/officeDocument/2006/relationships/image" Target="../media/image44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.wmf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6.bin"/><Relationship Id="rId5" Type="http://schemas.openxmlformats.org/officeDocument/2006/relationships/image" Target="../media/image1.wmf"/><Relationship Id="rId10" Type="http://schemas.openxmlformats.org/officeDocument/2006/relationships/image" Target="../media/image4.wmf"/><Relationship Id="rId4" Type="http://schemas.openxmlformats.org/officeDocument/2006/relationships/oleObject" Target="../embeddings/oleObject3.bin"/><Relationship Id="rId9" Type="http://schemas.openxmlformats.org/officeDocument/2006/relationships/oleObject" Target="../embeddings/oleObject5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.wmf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5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image" Target="../media/image8.w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.wmf"/><Relationship Id="rId12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png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5.wmf"/><Relationship Id="rId5" Type="http://schemas.openxmlformats.org/officeDocument/2006/relationships/image" Target="../media/image1.wmf"/><Relationship Id="rId15" Type="http://schemas.openxmlformats.org/officeDocument/2006/relationships/image" Target="../media/image9.wmf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11.bin"/><Relationship Id="rId9" Type="http://schemas.openxmlformats.org/officeDocument/2006/relationships/image" Target="../media/image4.wmf"/><Relationship Id="rId14" Type="http://schemas.openxmlformats.org/officeDocument/2006/relationships/oleObject" Target="../embeddings/oleObject16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11.wmf"/><Relationship Id="rId10" Type="http://schemas.openxmlformats.org/officeDocument/2006/relationships/image" Target="../media/image10.png"/><Relationship Id="rId4" Type="http://schemas.openxmlformats.org/officeDocument/2006/relationships/oleObject" Target="../embeddings/oleObject17.bin"/><Relationship Id="rId9" Type="http://schemas.openxmlformats.org/officeDocument/2006/relationships/image" Target="../media/image1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5.png"/><Relationship Id="rId5" Type="http://schemas.openxmlformats.org/officeDocument/2006/relationships/image" Target="../media/image14.wmf"/><Relationship Id="rId4" Type="http://schemas.openxmlformats.org/officeDocument/2006/relationships/oleObject" Target="../embeddings/oleObject20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13" Type="http://schemas.openxmlformats.org/officeDocument/2006/relationships/oleObject" Target="../embeddings/oleObject25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2.wmf"/><Relationship Id="rId12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8.wmf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2.bin"/><Relationship Id="rId11" Type="http://schemas.openxmlformats.org/officeDocument/2006/relationships/oleObject" Target="../embeddings/oleObject24.bin"/><Relationship Id="rId5" Type="http://schemas.openxmlformats.org/officeDocument/2006/relationships/image" Target="../media/image11.wmf"/><Relationship Id="rId15" Type="http://schemas.openxmlformats.org/officeDocument/2006/relationships/oleObject" Target="../embeddings/oleObject26.bin"/><Relationship Id="rId10" Type="http://schemas.openxmlformats.org/officeDocument/2006/relationships/image" Target="../media/image10.png"/><Relationship Id="rId4" Type="http://schemas.openxmlformats.org/officeDocument/2006/relationships/oleObject" Target="../embeddings/oleObject21.bin"/><Relationship Id="rId9" Type="http://schemas.openxmlformats.org/officeDocument/2006/relationships/image" Target="../media/image13.wmf"/><Relationship Id="rId14" Type="http://schemas.openxmlformats.org/officeDocument/2006/relationships/image" Target="../media/image1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13" Type="http://schemas.openxmlformats.org/officeDocument/2006/relationships/oleObject" Target="../embeddings/oleObject31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0.wmf"/><Relationship Id="rId12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7.bin"/><Relationship Id="rId11" Type="http://schemas.openxmlformats.org/officeDocument/2006/relationships/image" Target="../media/image22.wmf"/><Relationship Id="rId5" Type="http://schemas.openxmlformats.org/officeDocument/2006/relationships/image" Target="../media/image23.png"/><Relationship Id="rId10" Type="http://schemas.openxmlformats.org/officeDocument/2006/relationships/oleObject" Target="../embeddings/oleObject29.bin"/><Relationship Id="rId4" Type="http://schemas.openxmlformats.org/officeDocument/2006/relationships/image" Target="../media/image19.png"/><Relationship Id="rId9" Type="http://schemas.openxmlformats.org/officeDocument/2006/relationships/image" Target="../media/image2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l"/>
            <a:r>
              <a:rPr lang="nb-NO" sz="3200" dirty="0" smtClean="0"/>
              <a:t>29.4 Elektromotorisk spenning</a:t>
            </a:r>
            <a:endParaRPr lang="nb-NO" sz="3200" dirty="0"/>
          </a:p>
        </p:txBody>
      </p:sp>
      <p:sp>
        <p:nvSpPr>
          <p:cNvPr id="13" name="Plassholder for innhold 2"/>
          <p:cNvSpPr>
            <a:spLocks noGrp="1"/>
          </p:cNvSpPr>
          <p:nvPr>
            <p:ph idx="1"/>
          </p:nvPr>
        </p:nvSpPr>
        <p:spPr>
          <a:xfrm>
            <a:off x="3635896" y="1124744"/>
            <a:ext cx="5050904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En stav av et ledende materiale beveger seg</a:t>
            </a:r>
          </a:p>
          <a:p>
            <a:pPr>
              <a:buNone/>
            </a:pPr>
            <a:r>
              <a:rPr lang="nb-NO" sz="2000" dirty="0" smtClean="0"/>
              <a:t>med konstant fart,     i et homogent </a:t>
            </a:r>
          </a:p>
          <a:p>
            <a:pPr>
              <a:buNone/>
            </a:pPr>
            <a:r>
              <a:rPr lang="nb-NO" sz="2000" dirty="0" smtClean="0"/>
              <a:t>magnetfelt,    . 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/>
              <a:t> </a:t>
            </a:r>
            <a:r>
              <a:rPr lang="nb-NO" sz="2000" dirty="0" smtClean="0"/>
              <a:t>                    </a:t>
            </a:r>
          </a:p>
          <a:p>
            <a:pPr>
              <a:buNone/>
            </a:pPr>
            <a:endParaRPr lang="nb-NO" sz="2000" dirty="0"/>
          </a:p>
        </p:txBody>
      </p:sp>
      <p:graphicFrame>
        <p:nvGraphicFramePr>
          <p:cNvPr id="10249" name="Object 9"/>
          <p:cNvGraphicFramePr>
            <a:graphicFrameLocks noChangeAspect="1"/>
          </p:cNvGraphicFramePr>
          <p:nvPr/>
        </p:nvGraphicFramePr>
        <p:xfrm>
          <a:off x="5643563" y="1504950"/>
          <a:ext cx="173037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5" name="Equation" r:id="rId4" imgW="114120" imgH="215640" progId="Equation.DSMT4">
                  <p:embed/>
                </p:oleObj>
              </mc:Choice>
              <mc:Fallback>
                <p:oleObj name="Equation" r:id="rId4" imgW="114120" imgH="21564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3563" y="1504950"/>
                        <a:ext cx="173037" cy="327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0" name="Object 10"/>
          <p:cNvGraphicFramePr>
            <a:graphicFrameLocks noChangeAspect="1"/>
          </p:cNvGraphicFramePr>
          <p:nvPr/>
        </p:nvGraphicFramePr>
        <p:xfrm>
          <a:off x="4933950" y="1851025"/>
          <a:ext cx="230188" cy="306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6" name="Equation" r:id="rId6" imgW="152280" imgH="203040" progId="Equation.DSMT4">
                  <p:embed/>
                </p:oleObj>
              </mc:Choice>
              <mc:Fallback>
                <p:oleObj name="Equation" r:id="rId6" imgW="152280" imgH="20304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3950" y="1851025"/>
                        <a:ext cx="230188" cy="306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51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3568" y="1340768"/>
            <a:ext cx="218122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DA4A-EBA6-42D1-92E2-62EADC7EFF05}" type="slidenum">
              <a:rPr lang="nb-NO" smtClean="0"/>
              <a:pPr/>
              <a:t>1</a:t>
            </a:fld>
            <a:endParaRPr lang="nb-NO" dirty="0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671936" cy="365125"/>
          </a:xfrm>
        </p:spPr>
        <p:txBody>
          <a:bodyPr/>
          <a:lstStyle/>
          <a:p>
            <a:r>
              <a:rPr lang="nb-NO" dirty="0" smtClean="0"/>
              <a:t>FY6017 Elektromagnetisme 2016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Vi har studert en rett leder.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Generelt: 	Det induseres en elektromotorisk spenning med en leder, 		uansett fasong, som beveger seg i et hvilket som helst 		magnetfelt, uniformt eller ikke. </a:t>
            </a:r>
          </a:p>
          <a:p>
            <a:pPr>
              <a:buNone/>
            </a:pPr>
            <a:endParaRPr lang="nb-NO" sz="2000" dirty="0"/>
          </a:p>
          <a:p>
            <a:pPr>
              <a:buNone/>
            </a:pPr>
            <a:r>
              <a:rPr lang="nb-NO" sz="2000" dirty="0" smtClean="0"/>
              <a:t>Bidraget til ems fra lederelementet     er: </a:t>
            </a:r>
          </a:p>
          <a:p>
            <a:pPr>
              <a:buNone/>
            </a:pPr>
            <a:endParaRPr lang="nb-NO" sz="2000" dirty="0"/>
          </a:p>
          <a:p>
            <a:pPr>
              <a:buNone/>
            </a:pPr>
            <a:r>
              <a:rPr lang="nb-NO" sz="2000" dirty="0" smtClean="0"/>
              <a:t>Elektromotorisk spennig for en hvilken som helst lukket sløyfe:</a:t>
            </a:r>
          </a:p>
          <a:p>
            <a:pPr>
              <a:buNone/>
            </a:pPr>
            <a:endParaRPr lang="nb-NO" sz="1000" dirty="0"/>
          </a:p>
          <a:p>
            <a:pPr>
              <a:buNone/>
            </a:pPr>
            <a:r>
              <a:rPr lang="nb-NO" sz="2000" dirty="0" smtClean="0"/>
              <a:t>som egentlig er den samme som </a:t>
            </a:r>
            <a:r>
              <a:rPr lang="nb-NO" sz="2000" dirty="0" err="1" smtClean="0"/>
              <a:t>Faradays</a:t>
            </a:r>
            <a:r>
              <a:rPr lang="nb-NO" sz="2000" dirty="0" smtClean="0"/>
              <a:t> lov.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endParaRPr lang="nb-NO" sz="1000" dirty="0"/>
          </a:p>
          <a:p>
            <a:pPr>
              <a:buNone/>
            </a:pPr>
            <a:r>
              <a:rPr lang="nb-NO" sz="2000" b="1" dirty="0" smtClean="0"/>
              <a:t>To betingelser:</a:t>
            </a:r>
          </a:p>
          <a:p>
            <a:pPr marL="457200" indent="-457200">
              <a:buAutoNum type="arabicPeriod"/>
            </a:pPr>
            <a:r>
              <a:rPr lang="nb-NO" sz="2000" dirty="0" smtClean="0"/>
              <a:t>Vi kan bruke denne loven bare når lederen beveger seg. </a:t>
            </a:r>
          </a:p>
          <a:p>
            <a:pPr marL="457200" indent="-457200">
              <a:buAutoNum type="arabicPeriod"/>
            </a:pPr>
            <a:r>
              <a:rPr lang="nb-NO" sz="2000" dirty="0" smtClean="0"/>
              <a:t>Magnetfeltet på ethvert punkt er tidsuavhengig.</a:t>
            </a:r>
            <a:endParaRPr lang="nb-NO" sz="2000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/>
        </p:nvGraphicFramePr>
        <p:xfrm>
          <a:off x="4170948" y="2460644"/>
          <a:ext cx="26670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0" name="Equation" r:id="rId4" imgW="177480" imgH="215640" progId="Equation.DSMT4">
                  <p:embed/>
                </p:oleObj>
              </mc:Choice>
              <mc:Fallback>
                <p:oleObj name="Equation" r:id="rId4" imgW="177480" imgH="2156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0948" y="2460644"/>
                        <a:ext cx="266700" cy="323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kt 4"/>
          <p:cNvGraphicFramePr>
            <a:graphicFrameLocks noChangeAspect="1"/>
          </p:cNvGraphicFramePr>
          <p:nvPr/>
        </p:nvGraphicFramePr>
        <p:xfrm>
          <a:off x="4879274" y="2449153"/>
          <a:ext cx="1511300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1" name="Equation" r:id="rId6" imgW="1002960" imgH="241200" progId="Equation.DSMT4">
                  <p:embed/>
                </p:oleObj>
              </mc:Choice>
              <mc:Fallback>
                <p:oleObj name="Equation" r:id="rId6" imgW="1002960" imgH="2412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9274" y="2449153"/>
                        <a:ext cx="1511300" cy="363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7012756" y="3199780"/>
          <a:ext cx="1663700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2" name="Equation" r:id="rId8" imgW="1104840" imgH="279360" progId="Equation.DSMT4">
                  <p:embed/>
                </p:oleObj>
              </mc:Choice>
              <mc:Fallback>
                <p:oleObj name="Equation" r:id="rId8" imgW="1104840" imgH="27936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2756" y="3199780"/>
                        <a:ext cx="1663700" cy="422275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2857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DA4A-EBA6-42D1-92E2-62EADC7EFF05}" type="slidenum">
              <a:rPr lang="nb-NO" smtClean="0"/>
              <a:pPr/>
              <a:t>10</a:t>
            </a:fld>
            <a:endParaRPr lang="nb-NO" dirty="0"/>
          </a:p>
        </p:txBody>
      </p:sp>
      <p:sp>
        <p:nvSpPr>
          <p:cNvPr id="7" name="Plassholder for bunntekst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383904" cy="365125"/>
          </a:xfrm>
        </p:spPr>
        <p:txBody>
          <a:bodyPr/>
          <a:lstStyle/>
          <a:p>
            <a:r>
              <a:rPr lang="nb-NO" smtClean="0"/>
              <a:t>FY6017 Elektromagnetisme 2016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23528" y="3355236"/>
            <a:ext cx="4392488" cy="31683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400" dirty="0" smtClean="0"/>
              <a:t>Eksempel</a:t>
            </a:r>
          </a:p>
          <a:p>
            <a:pPr>
              <a:buNone/>
            </a:pPr>
            <a:r>
              <a:rPr lang="nb-NO" sz="2000" dirty="0" smtClean="0"/>
              <a:t>En 20 cm lang stav har farten 3,0 m/s og</a:t>
            </a:r>
          </a:p>
          <a:p>
            <a:pPr>
              <a:buNone/>
            </a:pPr>
            <a:r>
              <a:rPr lang="nb-NO" sz="2000" dirty="0" smtClean="0"/>
              <a:t>kan gli langs en U – formet leder. Den </a:t>
            </a:r>
          </a:p>
          <a:p>
            <a:pPr>
              <a:buNone/>
            </a:pPr>
            <a:r>
              <a:rPr lang="nb-NO" sz="2000" dirty="0" smtClean="0"/>
              <a:t>totale motstanden i sløyfa er 0,060</a:t>
            </a:r>
            <a:r>
              <a:rPr lang="el-GR" sz="2000" dirty="0" smtClean="0"/>
              <a:t>Ω</a:t>
            </a:r>
            <a:r>
              <a:rPr lang="nb-NO" sz="2000" dirty="0" smtClean="0"/>
              <a:t>. </a:t>
            </a:r>
          </a:p>
          <a:p>
            <a:pPr>
              <a:buNone/>
            </a:pPr>
            <a:r>
              <a:rPr lang="nb-NO" sz="2000" dirty="0" smtClean="0"/>
              <a:t>B = 0,50T. </a:t>
            </a:r>
          </a:p>
          <a:p>
            <a:pPr>
              <a:buNone/>
            </a:pPr>
            <a:r>
              <a:rPr lang="nb-NO" sz="2000" dirty="0" smtClean="0"/>
              <a:t>Finn den elektromotoriske spenninga, </a:t>
            </a:r>
          </a:p>
          <a:p>
            <a:pPr>
              <a:buNone/>
            </a:pPr>
            <a:r>
              <a:rPr lang="nb-NO" sz="2000" dirty="0" smtClean="0"/>
              <a:t>indusert strøm og krafta som virker på </a:t>
            </a:r>
          </a:p>
          <a:p>
            <a:pPr>
              <a:buNone/>
            </a:pPr>
            <a:r>
              <a:rPr lang="nb-NO" sz="2000" dirty="0" smtClean="0"/>
              <a:t>staven.</a:t>
            </a:r>
            <a:endParaRPr lang="nb-NO" sz="2000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84387"/>
            <a:ext cx="3672408" cy="2862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Rett pil 7"/>
          <p:cNvCxnSpPr/>
          <p:nvPr/>
        </p:nvCxnSpPr>
        <p:spPr>
          <a:xfrm flipH="1">
            <a:off x="2195736" y="1877076"/>
            <a:ext cx="979372" cy="97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9" name="TekstSylinder 8"/>
          <p:cNvSpPr txBox="1"/>
          <p:nvPr/>
        </p:nvSpPr>
        <p:spPr>
          <a:xfrm>
            <a:off x="683568" y="33265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/>
          </a:p>
        </p:txBody>
      </p:sp>
      <p:graphicFrame>
        <p:nvGraphicFramePr>
          <p:cNvPr id="10" name="Objekt 9"/>
          <p:cNvGraphicFramePr>
            <a:graphicFrameLocks noChangeAspect="1"/>
          </p:cNvGraphicFramePr>
          <p:nvPr/>
        </p:nvGraphicFramePr>
        <p:xfrm>
          <a:off x="2425012" y="1553280"/>
          <a:ext cx="173038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3" name="Equation" r:id="rId5" imgW="114120" imgH="215640" progId="Equation.DSMT4">
                  <p:embed/>
                </p:oleObj>
              </mc:Choice>
              <mc:Fallback>
                <p:oleObj name="Equation" r:id="rId5" imgW="114120" imgH="2156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5012" y="1553280"/>
                        <a:ext cx="173038" cy="327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DA4A-EBA6-42D1-92E2-62EADC7EFF05}" type="slidenum">
              <a:rPr lang="nb-NO" smtClean="0"/>
              <a:pPr/>
              <a:t>11</a:t>
            </a:fld>
            <a:endParaRPr lang="nb-NO" dirty="0"/>
          </a:p>
        </p:txBody>
      </p:sp>
      <p:sp>
        <p:nvSpPr>
          <p:cNvPr id="11" name="Plassholder for bunntekst 10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23528" y="3321228"/>
            <a:ext cx="4546848" cy="30963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400" dirty="0" smtClean="0"/>
              <a:t>Eksempel</a:t>
            </a:r>
          </a:p>
          <a:p>
            <a:pPr>
              <a:buNone/>
            </a:pPr>
            <a:r>
              <a:rPr lang="nb-NO" sz="2000" dirty="0" smtClean="0"/>
              <a:t>En 20 cm lang stav har farten 3,0 m/s og</a:t>
            </a:r>
          </a:p>
          <a:p>
            <a:pPr>
              <a:buNone/>
            </a:pPr>
            <a:r>
              <a:rPr lang="nb-NO" sz="2000" dirty="0" smtClean="0"/>
              <a:t>kan gli langs en U – formet leder. Den </a:t>
            </a:r>
          </a:p>
          <a:p>
            <a:pPr>
              <a:buNone/>
            </a:pPr>
            <a:r>
              <a:rPr lang="nb-NO" sz="2000" dirty="0" smtClean="0"/>
              <a:t>totale motstanden i sløyfa er 0,060</a:t>
            </a:r>
            <a:r>
              <a:rPr lang="el-GR" sz="2000" dirty="0" smtClean="0"/>
              <a:t>Ω</a:t>
            </a:r>
            <a:r>
              <a:rPr lang="nb-NO" sz="2000" dirty="0" smtClean="0"/>
              <a:t>. </a:t>
            </a:r>
          </a:p>
          <a:p>
            <a:pPr>
              <a:buNone/>
            </a:pPr>
            <a:r>
              <a:rPr lang="nb-NO" sz="2000" dirty="0" smtClean="0"/>
              <a:t>B = 0,50T. </a:t>
            </a:r>
          </a:p>
          <a:p>
            <a:pPr>
              <a:buNone/>
            </a:pPr>
            <a:r>
              <a:rPr lang="nb-NO" sz="2000" dirty="0" smtClean="0"/>
              <a:t>Finn den elektromotoriske spenninga, </a:t>
            </a:r>
          </a:p>
          <a:p>
            <a:pPr>
              <a:buNone/>
            </a:pPr>
            <a:r>
              <a:rPr lang="nb-NO" sz="2000" dirty="0" smtClean="0"/>
              <a:t>indusert strøm og krafta som virker på </a:t>
            </a:r>
          </a:p>
          <a:p>
            <a:pPr>
              <a:buNone/>
            </a:pPr>
            <a:r>
              <a:rPr lang="nb-NO" sz="2000" dirty="0" smtClean="0"/>
              <a:t>staven.</a:t>
            </a:r>
            <a:endParaRPr lang="nb-NO" sz="2000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71135"/>
            <a:ext cx="3672408" cy="2862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Rett pil 7"/>
          <p:cNvCxnSpPr/>
          <p:nvPr/>
        </p:nvCxnSpPr>
        <p:spPr>
          <a:xfrm flipH="1">
            <a:off x="2195736" y="1850572"/>
            <a:ext cx="979372" cy="97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9" name="TekstSylinder 8"/>
          <p:cNvSpPr txBox="1"/>
          <p:nvPr/>
        </p:nvSpPr>
        <p:spPr>
          <a:xfrm>
            <a:off x="683568" y="33265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/>
          </a:p>
        </p:txBody>
      </p:sp>
      <p:graphicFrame>
        <p:nvGraphicFramePr>
          <p:cNvPr id="10" name="Objekt 9"/>
          <p:cNvGraphicFramePr>
            <a:graphicFrameLocks noChangeAspect="1"/>
          </p:cNvGraphicFramePr>
          <p:nvPr/>
        </p:nvGraphicFramePr>
        <p:xfrm>
          <a:off x="2411760" y="1540028"/>
          <a:ext cx="173038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69" name="Equation" r:id="rId4" imgW="114120" imgH="215640" progId="Equation.DSMT4">
                  <p:embed/>
                </p:oleObj>
              </mc:Choice>
              <mc:Fallback>
                <p:oleObj name="Equation" r:id="rId4" imgW="114120" imgH="2156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1540028"/>
                        <a:ext cx="173038" cy="327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 noChangeAspect="1"/>
          </p:cNvGraphicFramePr>
          <p:nvPr/>
        </p:nvGraphicFramePr>
        <p:xfrm>
          <a:off x="2915816" y="1073972"/>
          <a:ext cx="24765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70" name="Equation" r:id="rId6" imgW="164880" imgH="177480" progId="Equation.DSMT4">
                  <p:embed/>
                </p:oleObj>
              </mc:Choice>
              <mc:Fallback>
                <p:oleObj name="Equation" r:id="rId6" imgW="164880" imgH="17748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1073972"/>
                        <a:ext cx="247650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2" name="Object 4"/>
          <p:cNvGraphicFramePr>
            <a:graphicFrameLocks noChangeAspect="1"/>
          </p:cNvGraphicFramePr>
          <p:nvPr/>
        </p:nvGraphicFramePr>
        <p:xfrm>
          <a:off x="2915816" y="1500272"/>
          <a:ext cx="24765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71" name="Equation" r:id="rId8" imgW="164880" imgH="177480" progId="Equation.DSMT4">
                  <p:embed/>
                </p:oleObj>
              </mc:Choice>
              <mc:Fallback>
                <p:oleObj name="Equation" r:id="rId8" imgW="164880" imgH="1774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1500272"/>
                        <a:ext cx="247650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3" name="Object 5"/>
          <p:cNvGraphicFramePr>
            <a:graphicFrameLocks noChangeAspect="1"/>
          </p:cNvGraphicFramePr>
          <p:nvPr/>
        </p:nvGraphicFramePr>
        <p:xfrm>
          <a:off x="2915816" y="2070588"/>
          <a:ext cx="24765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72" name="Equation" r:id="rId9" imgW="164880" imgH="177480" progId="Equation.DSMT4">
                  <p:embed/>
                </p:oleObj>
              </mc:Choice>
              <mc:Fallback>
                <p:oleObj name="Equation" r:id="rId9" imgW="164880" imgH="17748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2070588"/>
                        <a:ext cx="247650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4" name="Object 6"/>
          <p:cNvGraphicFramePr>
            <a:graphicFrameLocks noChangeAspect="1"/>
          </p:cNvGraphicFramePr>
          <p:nvPr/>
        </p:nvGraphicFramePr>
        <p:xfrm>
          <a:off x="2915816" y="2396620"/>
          <a:ext cx="24765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73" name="Equation" r:id="rId10" imgW="164880" imgH="177480" progId="Equation.DSMT4">
                  <p:embed/>
                </p:oleObj>
              </mc:Choice>
              <mc:Fallback>
                <p:oleObj name="Equation" r:id="rId10" imgW="164880" imgH="17748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2396620"/>
                        <a:ext cx="247650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kstSylinder 11"/>
          <p:cNvSpPr txBox="1"/>
          <p:nvPr/>
        </p:nvSpPr>
        <p:spPr>
          <a:xfrm>
            <a:off x="4788024" y="620688"/>
            <a:ext cx="410445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b="1" dirty="0" smtClean="0"/>
              <a:t>Løsning</a:t>
            </a:r>
          </a:p>
          <a:p>
            <a:r>
              <a:rPr lang="nb-NO" sz="2000" dirty="0" smtClean="0"/>
              <a:t>Vi kan bruke </a:t>
            </a:r>
            <a:r>
              <a:rPr lang="nb-NO" sz="2000" dirty="0" err="1" smtClean="0"/>
              <a:t>Lenz</a:t>
            </a:r>
            <a:r>
              <a:rPr lang="nb-NO" sz="2000" dirty="0" smtClean="0"/>
              <a:t> lov til å finne retningen til indusert ems og strøm.</a:t>
            </a:r>
          </a:p>
          <a:p>
            <a:endParaRPr lang="nb-NO" sz="1000" dirty="0" smtClean="0"/>
          </a:p>
          <a:p>
            <a:r>
              <a:rPr lang="nb-NO" sz="2000" dirty="0" smtClean="0"/>
              <a:t>Indusert elektromotorisk spenning:</a:t>
            </a:r>
          </a:p>
          <a:p>
            <a:endParaRPr lang="nb-NO" sz="2000" dirty="0" smtClean="0"/>
          </a:p>
          <a:p>
            <a:endParaRPr lang="nb-NO" sz="2000" dirty="0" smtClean="0"/>
          </a:p>
          <a:p>
            <a:endParaRPr lang="nb-NO" sz="2000" dirty="0" smtClean="0"/>
          </a:p>
          <a:p>
            <a:endParaRPr lang="nb-NO" sz="1000" dirty="0" smtClean="0"/>
          </a:p>
          <a:p>
            <a:r>
              <a:rPr lang="nb-NO" sz="2000" dirty="0" smtClean="0"/>
              <a:t>Indusert strøm: </a:t>
            </a:r>
          </a:p>
          <a:p>
            <a:endParaRPr lang="nb-NO" sz="2000" dirty="0" smtClean="0"/>
          </a:p>
          <a:p>
            <a:endParaRPr lang="nb-NO" sz="2000" dirty="0" smtClean="0"/>
          </a:p>
          <a:p>
            <a:endParaRPr lang="nb-NO" sz="2000" dirty="0" smtClean="0"/>
          </a:p>
          <a:p>
            <a:r>
              <a:rPr lang="nb-NO" sz="2000" dirty="0" smtClean="0"/>
              <a:t>Kraft på staven:</a:t>
            </a:r>
          </a:p>
          <a:p>
            <a:endParaRPr lang="nb-NO" sz="2000" dirty="0" smtClean="0"/>
          </a:p>
          <a:p>
            <a:endParaRPr lang="nb-NO" sz="2000" dirty="0" smtClean="0"/>
          </a:p>
          <a:p>
            <a:endParaRPr lang="nb-NO" sz="2000" dirty="0" smtClean="0"/>
          </a:p>
          <a:p>
            <a:endParaRPr lang="nb-NO" sz="2000" dirty="0" smtClean="0"/>
          </a:p>
          <a:p>
            <a:r>
              <a:rPr lang="nb-NO" sz="2000" dirty="0" smtClean="0"/>
              <a:t>Retning på figuren.</a:t>
            </a:r>
            <a:endParaRPr lang="nb-NO" sz="2000" dirty="0"/>
          </a:p>
        </p:txBody>
      </p:sp>
      <p:cxnSp>
        <p:nvCxnSpPr>
          <p:cNvPr id="16" name="Rett pil 15"/>
          <p:cNvCxnSpPr/>
          <p:nvPr/>
        </p:nvCxnSpPr>
        <p:spPr>
          <a:xfrm>
            <a:off x="1551656" y="1025752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8" name="TekstSylinder 17"/>
          <p:cNvSpPr txBox="1"/>
          <p:nvPr/>
        </p:nvSpPr>
        <p:spPr>
          <a:xfrm>
            <a:off x="1691680" y="1124744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i="1" dirty="0" smtClean="0">
                <a:latin typeface="Cambria Math" pitchFamily="18" charset="0"/>
                <a:ea typeface="Cambria Math" pitchFamily="18" charset="0"/>
              </a:rPr>
              <a:t>I</a:t>
            </a:r>
            <a:endParaRPr lang="nb-NO" sz="2000" i="1" dirty="0">
              <a:latin typeface="Cambria Math" pitchFamily="18" charset="0"/>
              <a:ea typeface="Cambria Math" pitchFamily="18" charset="0"/>
            </a:endParaRPr>
          </a:p>
        </p:txBody>
      </p:sp>
      <p:graphicFrame>
        <p:nvGraphicFramePr>
          <p:cNvPr id="3891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7112498"/>
              </p:ext>
            </p:extLst>
          </p:nvPr>
        </p:nvGraphicFramePr>
        <p:xfrm>
          <a:off x="5160963" y="2233613"/>
          <a:ext cx="33274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74" name="Equation" r:id="rId11" imgW="2222280" imgH="406080" progId="Equation.DSMT4">
                  <p:embed/>
                </p:oleObj>
              </mc:Choice>
              <mc:Fallback>
                <p:oleObj name="Equation" r:id="rId11" imgW="2222280" imgH="40608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0963" y="2233613"/>
                        <a:ext cx="332740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5027783"/>
              </p:ext>
            </p:extLst>
          </p:nvPr>
        </p:nvGraphicFramePr>
        <p:xfrm>
          <a:off x="5172075" y="3475038"/>
          <a:ext cx="2393950" cy="62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75" name="Equation" r:id="rId13" imgW="1600200" imgH="419040" progId="Equation.DSMT4">
                  <p:embed/>
                </p:oleObj>
              </mc:Choice>
              <mc:Fallback>
                <p:oleObj name="Equation" r:id="rId13" imgW="1600200" imgH="41904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2075" y="3475038"/>
                        <a:ext cx="2393950" cy="627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kt 20"/>
          <p:cNvGraphicFramePr>
            <a:graphicFrameLocks noChangeAspect="1"/>
          </p:cNvGraphicFramePr>
          <p:nvPr/>
        </p:nvGraphicFramePr>
        <p:xfrm>
          <a:off x="6524723" y="4293741"/>
          <a:ext cx="1090613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76" name="Equation" r:id="rId15" imgW="723600" imgH="203040" progId="Equation.DSMT4">
                  <p:embed/>
                </p:oleObj>
              </mc:Choice>
              <mc:Fallback>
                <p:oleObj name="Equation" r:id="rId15" imgW="723600" imgH="20304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4723" y="4293741"/>
                        <a:ext cx="1090613" cy="306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kt 21"/>
          <p:cNvGraphicFramePr>
            <a:graphicFrameLocks noChangeAspect="1"/>
          </p:cNvGraphicFramePr>
          <p:nvPr/>
        </p:nvGraphicFramePr>
        <p:xfrm>
          <a:off x="5149850" y="4675188"/>
          <a:ext cx="917575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77" name="Equation" r:id="rId17" imgW="609480" imgH="215640" progId="Equation.DSMT4">
                  <p:embed/>
                </p:oleObj>
              </mc:Choice>
              <mc:Fallback>
                <p:oleObj name="Equation" r:id="rId17" imgW="609480" imgH="21564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9850" y="4675188"/>
                        <a:ext cx="917575" cy="327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k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5194553"/>
              </p:ext>
            </p:extLst>
          </p:nvPr>
        </p:nvGraphicFramePr>
        <p:xfrm>
          <a:off x="5056188" y="5146675"/>
          <a:ext cx="3176587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78" name="Equation" r:id="rId19" imgW="2120760" imgH="406080" progId="Equation.DSMT4">
                  <p:embed/>
                </p:oleObj>
              </mc:Choice>
              <mc:Fallback>
                <p:oleObj name="Equation" r:id="rId19" imgW="2120760" imgH="40608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6188" y="5146675"/>
                        <a:ext cx="3176587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Rett pil 24"/>
          <p:cNvCxnSpPr/>
          <p:nvPr/>
        </p:nvCxnSpPr>
        <p:spPr>
          <a:xfrm>
            <a:off x="3347864" y="1844824"/>
            <a:ext cx="936104" cy="0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27" name="Objekt 26"/>
          <p:cNvGraphicFramePr>
            <a:graphicFrameLocks noChangeAspect="1"/>
          </p:cNvGraphicFramePr>
          <p:nvPr/>
        </p:nvGraphicFramePr>
        <p:xfrm>
          <a:off x="3790950" y="1478081"/>
          <a:ext cx="24765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79" name="Equation" r:id="rId21" imgW="164880" imgH="203040" progId="Equation.DSMT4">
                  <p:embed/>
                </p:oleObj>
              </mc:Choice>
              <mc:Fallback>
                <p:oleObj name="Equation" r:id="rId21" imgW="164880" imgH="20304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0950" y="1478081"/>
                        <a:ext cx="247650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Plassholder for lysbildenumm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DA4A-EBA6-42D1-92E2-62EADC7EFF05}" type="slidenum">
              <a:rPr lang="nb-NO" smtClean="0"/>
              <a:pPr/>
              <a:t>12</a:t>
            </a:fld>
            <a:endParaRPr lang="nb-NO" dirty="0"/>
          </a:p>
        </p:txBody>
      </p:sp>
      <p:sp>
        <p:nvSpPr>
          <p:cNvPr id="26" name="Plassholder for bunntekst 2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404664"/>
            <a:ext cx="4690864" cy="57214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400" dirty="0" smtClean="0"/>
              <a:t>Eksempel </a:t>
            </a:r>
            <a:r>
              <a:rPr lang="nb-NO" sz="2400" dirty="0" smtClean="0"/>
              <a:t>«</a:t>
            </a:r>
            <a:r>
              <a:rPr lang="nb-NO" sz="2400" dirty="0" err="1" smtClean="0"/>
              <a:t>Faradays</a:t>
            </a:r>
            <a:r>
              <a:rPr lang="nb-NO" sz="2400" dirty="0" smtClean="0"/>
              <a:t> dynamo»</a:t>
            </a:r>
            <a:endParaRPr lang="nb-NO" sz="24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Figuren </a:t>
            </a:r>
            <a:r>
              <a:rPr lang="nb-NO" sz="2000" dirty="0" smtClean="0"/>
              <a:t>viser ei sirkulær skive med radius R</a:t>
            </a:r>
          </a:p>
          <a:p>
            <a:pPr marL="0" indent="0">
              <a:buNone/>
            </a:pPr>
            <a:r>
              <a:rPr lang="nb-NO" sz="2000" dirty="0" smtClean="0"/>
              <a:t>av et ledende materiale. Skiva ligger i </a:t>
            </a:r>
            <a:r>
              <a:rPr lang="nb-NO" sz="2000" i="1" dirty="0" err="1" smtClean="0"/>
              <a:t>xy</a:t>
            </a:r>
            <a:r>
              <a:rPr lang="nb-NO" sz="2000" i="1" dirty="0" smtClean="0"/>
              <a:t>-</a:t>
            </a:r>
            <a:r>
              <a:rPr lang="nb-NO" sz="2000" dirty="0" smtClean="0"/>
              <a:t>planet </a:t>
            </a:r>
            <a:r>
              <a:rPr lang="nb-NO" sz="2000" dirty="0" smtClean="0"/>
              <a:t>og kan rotere  med konstant </a:t>
            </a:r>
            <a:r>
              <a:rPr lang="nb-NO" sz="2000" dirty="0" smtClean="0"/>
              <a:t>vinkelhastighet </a:t>
            </a:r>
            <a:r>
              <a:rPr lang="el-GR" sz="2000" i="1" dirty="0" smtClean="0"/>
              <a:t>ω</a:t>
            </a:r>
            <a:r>
              <a:rPr lang="nb-NO" sz="2000" dirty="0" smtClean="0"/>
              <a:t> om </a:t>
            </a:r>
            <a:r>
              <a:rPr lang="nb-NO" sz="2000" i="1" dirty="0" smtClean="0"/>
              <a:t>z</a:t>
            </a:r>
            <a:r>
              <a:rPr lang="nb-NO" sz="2000" dirty="0" smtClean="0"/>
              <a:t>-aksen</a:t>
            </a:r>
            <a:r>
              <a:rPr lang="nb-NO" sz="2000" dirty="0" smtClean="0"/>
              <a:t>. Skiva ligger </a:t>
            </a:r>
            <a:r>
              <a:rPr lang="nb-NO" sz="2000" dirty="0" smtClean="0"/>
              <a:t>i </a:t>
            </a:r>
            <a:r>
              <a:rPr lang="nb-NO" sz="2000" dirty="0" smtClean="0"/>
              <a:t>et homogent magnetfelt med retning </a:t>
            </a:r>
            <a:r>
              <a:rPr lang="nb-NO" sz="2000" dirty="0" smtClean="0"/>
              <a:t>parallell </a:t>
            </a:r>
            <a:r>
              <a:rPr lang="nb-NO" sz="2000" dirty="0" smtClean="0"/>
              <a:t>med </a:t>
            </a:r>
            <a:r>
              <a:rPr lang="nb-NO" sz="2000" i="1" dirty="0"/>
              <a:t>z</a:t>
            </a:r>
            <a:r>
              <a:rPr lang="nb-NO" sz="2000" dirty="0"/>
              <a:t>-aksen</a:t>
            </a:r>
            <a:r>
              <a:rPr lang="nb-NO" sz="2000" dirty="0" smtClean="0"/>
              <a:t>.</a:t>
            </a:r>
            <a:endParaRPr lang="nb-NO" sz="2000" dirty="0" smtClean="0"/>
          </a:p>
          <a:p>
            <a:pPr marL="457200" indent="-457200">
              <a:buAutoNum type="alphaLcParenR"/>
            </a:pPr>
            <a:r>
              <a:rPr lang="nb-NO" sz="2000" dirty="0" smtClean="0"/>
              <a:t>I hvilken retning virker kraften på en positiv ladning som ligger på </a:t>
            </a:r>
            <a:r>
              <a:rPr lang="nb-NO" sz="2000" dirty="0" smtClean="0"/>
              <a:t> x-aksen?</a:t>
            </a:r>
            <a:endParaRPr lang="nb-NO" sz="2000" dirty="0" smtClean="0"/>
          </a:p>
          <a:p>
            <a:pPr marL="457200" indent="-457200">
              <a:buAutoNum type="alphaLcParenR"/>
            </a:pPr>
            <a:r>
              <a:rPr lang="nb-NO" sz="2000" dirty="0" smtClean="0"/>
              <a:t>Finn indusert ems mellom sentrum og ytterkanten av skiva.</a:t>
            </a:r>
          </a:p>
          <a:p>
            <a:pPr>
              <a:buNone/>
            </a:pPr>
            <a:endParaRPr lang="nb-NO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44876" y="602168"/>
            <a:ext cx="3429700" cy="364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llipse 4"/>
          <p:cNvSpPr/>
          <p:nvPr/>
        </p:nvSpPr>
        <p:spPr>
          <a:xfrm>
            <a:off x="7973140" y="2631164"/>
            <a:ext cx="216024" cy="216024"/>
          </a:xfrm>
          <a:prstGeom prst="ellipse">
            <a:avLst/>
          </a:prstGeom>
          <a:solidFill>
            <a:srgbClr val="F7483B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" name="TekstSylinder 5"/>
          <p:cNvSpPr txBox="1"/>
          <p:nvPr/>
        </p:nvSpPr>
        <p:spPr>
          <a:xfrm>
            <a:off x="7943124" y="255165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+</a:t>
            </a:r>
            <a:endParaRPr lang="nb-NO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DA4A-EBA6-42D1-92E2-62EADC7EFF05}" type="slidenum">
              <a:rPr lang="nb-NO" smtClean="0"/>
              <a:pPr/>
              <a:t>13</a:t>
            </a:fld>
            <a:endParaRPr lang="nb-NO" dirty="0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404664"/>
            <a:ext cx="4834880" cy="597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400" dirty="0" smtClean="0"/>
              <a:t>Eksempel </a:t>
            </a:r>
            <a:r>
              <a:rPr lang="nb-NO" sz="2400" dirty="0" smtClean="0"/>
              <a:t>«</a:t>
            </a:r>
            <a:r>
              <a:rPr lang="nb-NO" sz="2400" dirty="0" err="1" smtClean="0"/>
              <a:t>Faradays</a:t>
            </a:r>
            <a:r>
              <a:rPr lang="nb-NO" sz="2400" dirty="0" smtClean="0"/>
              <a:t> dynamo»</a:t>
            </a:r>
            <a:endParaRPr lang="nb-NO" sz="2400" dirty="0" smtClean="0"/>
          </a:p>
          <a:p>
            <a:pPr>
              <a:buNone/>
            </a:pPr>
            <a:endParaRPr lang="nb-NO" sz="2000" dirty="0" smtClean="0"/>
          </a:p>
          <a:p>
            <a:pPr marL="0" indent="0">
              <a:buNone/>
            </a:pPr>
            <a:r>
              <a:rPr lang="nb-NO" sz="2000" dirty="0" smtClean="0"/>
              <a:t>Figuren </a:t>
            </a:r>
            <a:r>
              <a:rPr lang="nb-NO" sz="2000" dirty="0" smtClean="0"/>
              <a:t>viser ei sirkulær skive med radius </a:t>
            </a:r>
            <a:r>
              <a:rPr lang="nb-NO" sz="2000" i="1" dirty="0" smtClean="0"/>
              <a:t>R </a:t>
            </a:r>
            <a:r>
              <a:rPr lang="nb-NO" sz="2000" dirty="0" smtClean="0"/>
              <a:t>av </a:t>
            </a:r>
            <a:r>
              <a:rPr lang="nb-NO" sz="2000" dirty="0" smtClean="0"/>
              <a:t>et ledende materiale. Skiva ligger i </a:t>
            </a:r>
            <a:r>
              <a:rPr lang="nb-NO" sz="2000" i="1" dirty="0" err="1" smtClean="0"/>
              <a:t>xy</a:t>
            </a:r>
            <a:r>
              <a:rPr lang="nb-NO" sz="2000" i="1" dirty="0" smtClean="0"/>
              <a:t>-</a:t>
            </a:r>
            <a:r>
              <a:rPr lang="nb-NO" sz="2000" dirty="0" smtClean="0"/>
              <a:t>planet </a:t>
            </a:r>
            <a:r>
              <a:rPr lang="nb-NO" sz="2000" dirty="0" smtClean="0"/>
              <a:t>og kan rotere  med konstant </a:t>
            </a:r>
            <a:r>
              <a:rPr lang="nb-NO" sz="2000" dirty="0" smtClean="0"/>
              <a:t>vinkelhastighet </a:t>
            </a:r>
            <a:r>
              <a:rPr lang="el-GR" sz="2000" i="1" dirty="0" smtClean="0"/>
              <a:t>ω</a:t>
            </a:r>
            <a:r>
              <a:rPr lang="nb-NO" sz="2000" dirty="0" smtClean="0"/>
              <a:t> om </a:t>
            </a:r>
            <a:r>
              <a:rPr lang="nb-NO" sz="2000" i="1" dirty="0" smtClean="0"/>
              <a:t>z</a:t>
            </a:r>
            <a:r>
              <a:rPr lang="nb-NO" sz="2000" dirty="0" smtClean="0"/>
              <a:t>-aksen</a:t>
            </a:r>
            <a:r>
              <a:rPr lang="nb-NO" sz="2000" dirty="0" smtClean="0"/>
              <a:t>. Skiva ligger </a:t>
            </a:r>
            <a:r>
              <a:rPr lang="nb-NO" sz="2000" dirty="0" smtClean="0"/>
              <a:t>i </a:t>
            </a:r>
            <a:r>
              <a:rPr lang="nb-NO" sz="2000" dirty="0" smtClean="0"/>
              <a:t>et homogent magnetfelt med retning </a:t>
            </a:r>
            <a:r>
              <a:rPr lang="nb-NO" sz="2000" dirty="0" smtClean="0"/>
              <a:t>parallell </a:t>
            </a:r>
            <a:r>
              <a:rPr lang="nb-NO" sz="2000" dirty="0" smtClean="0"/>
              <a:t>med </a:t>
            </a:r>
            <a:r>
              <a:rPr lang="nb-NO" sz="2000" i="1" dirty="0"/>
              <a:t>z</a:t>
            </a:r>
            <a:r>
              <a:rPr lang="nb-NO" sz="2000" dirty="0"/>
              <a:t>-aksen</a:t>
            </a:r>
            <a:r>
              <a:rPr lang="nb-NO" sz="2000" dirty="0" smtClean="0"/>
              <a:t>.</a:t>
            </a:r>
            <a:endParaRPr lang="nb-NO" sz="2000" dirty="0" smtClean="0"/>
          </a:p>
          <a:p>
            <a:pPr marL="457200" indent="-457200">
              <a:buAutoNum type="alphaLcParenR"/>
            </a:pPr>
            <a:r>
              <a:rPr lang="nb-NO" sz="2000" dirty="0" smtClean="0"/>
              <a:t>I hvilken retning virker kraften på en positiv ladning som ligger på </a:t>
            </a:r>
            <a:r>
              <a:rPr lang="nb-NO" sz="2000" dirty="0" smtClean="0"/>
              <a:t> </a:t>
            </a:r>
            <a:r>
              <a:rPr lang="nb-NO" sz="2000" i="1" dirty="0" smtClean="0"/>
              <a:t>x</a:t>
            </a:r>
            <a:r>
              <a:rPr lang="nb-NO" sz="2000" dirty="0" smtClean="0"/>
              <a:t>-aksen?</a:t>
            </a:r>
          </a:p>
          <a:p>
            <a:pPr marL="457200" indent="-457200">
              <a:buAutoNum type="alphaLcParenR"/>
            </a:pPr>
            <a:endParaRPr lang="nb-NO" sz="2000" dirty="0" smtClean="0"/>
          </a:p>
          <a:p>
            <a:pPr>
              <a:buNone/>
            </a:pPr>
            <a:r>
              <a:rPr lang="nb-NO" sz="2000" b="1" dirty="0" smtClean="0"/>
              <a:t>Løsning:</a:t>
            </a:r>
          </a:p>
          <a:p>
            <a:pPr>
              <a:buNone/>
            </a:pPr>
            <a:endParaRPr lang="nb-NO" sz="2000" b="1" dirty="0"/>
          </a:p>
          <a:p>
            <a:pPr marL="457200" indent="-457200">
              <a:buAutoNum type="alphaLcParenR"/>
            </a:pPr>
            <a:r>
              <a:rPr lang="nb-NO" sz="2000" dirty="0" smtClean="0"/>
              <a:t>Kraften </a:t>
            </a:r>
            <a:r>
              <a:rPr lang="nb-NO" sz="2000" dirty="0"/>
              <a:t>virker langs positiv </a:t>
            </a:r>
            <a:r>
              <a:rPr lang="nb-NO" sz="2000" i="1" dirty="0"/>
              <a:t>x</a:t>
            </a:r>
            <a:r>
              <a:rPr lang="nb-NO" sz="2000" dirty="0"/>
              <a:t>-akse</a:t>
            </a:r>
            <a:r>
              <a:rPr lang="nb-NO" sz="2000" dirty="0" smtClean="0"/>
              <a:t>, </a:t>
            </a:r>
            <a:r>
              <a:rPr lang="nb-NO" sz="2000" dirty="0"/>
              <a:t>altså radielt. </a:t>
            </a:r>
            <a:r>
              <a:rPr lang="nb-NO" sz="2000" dirty="0" smtClean="0"/>
              <a:t> </a:t>
            </a:r>
          </a:p>
          <a:p>
            <a:pPr marL="0" indent="0">
              <a:buNone/>
            </a:pPr>
            <a:r>
              <a:rPr lang="nb-NO" sz="2000" dirty="0" smtClean="0"/>
              <a:t>Dette vil altså si at vi får en opphopning av positive ladninger langs ytterkanten av skiva.</a:t>
            </a:r>
          </a:p>
          <a:p>
            <a:pPr marL="0" indent="0">
              <a:buNone/>
            </a:pPr>
            <a:endParaRPr lang="nb-NO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44876" y="602168"/>
            <a:ext cx="3429700" cy="364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llipse 4"/>
          <p:cNvSpPr/>
          <p:nvPr/>
        </p:nvSpPr>
        <p:spPr>
          <a:xfrm>
            <a:off x="7973140" y="2631164"/>
            <a:ext cx="216024" cy="216024"/>
          </a:xfrm>
          <a:prstGeom prst="ellipse">
            <a:avLst/>
          </a:prstGeom>
          <a:solidFill>
            <a:srgbClr val="F7483B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" name="TekstSylinder 5"/>
          <p:cNvSpPr txBox="1"/>
          <p:nvPr/>
        </p:nvSpPr>
        <p:spPr>
          <a:xfrm>
            <a:off x="7943124" y="255165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+</a:t>
            </a:r>
            <a:endParaRPr lang="nb-NO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DA4A-EBA6-42D1-92E2-62EADC7EFF05}" type="slidenum">
              <a:rPr lang="nb-NO" smtClean="0"/>
              <a:pPr/>
              <a:t>14</a:t>
            </a:fld>
            <a:endParaRPr lang="nb-NO" dirty="0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Revidert etter J. Grip 2012</a:t>
            </a:r>
            <a:endParaRPr lang="nb-NO" dirty="0"/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6847225"/>
              </p:ext>
            </p:extLst>
          </p:nvPr>
        </p:nvGraphicFramePr>
        <p:xfrm>
          <a:off x="1907704" y="4246224"/>
          <a:ext cx="1296144" cy="3973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8" name="Equation" r:id="rId5" imgW="787400" imgH="241300" progId="Equation.DSMT4">
                  <p:embed/>
                </p:oleObj>
              </mc:Choice>
              <mc:Fallback>
                <p:oleObj name="Equation" r:id="rId5" imgW="787400" imgH="2413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4246224"/>
                        <a:ext cx="1296144" cy="3973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Rett pil 9"/>
          <p:cNvCxnSpPr/>
          <p:nvPr/>
        </p:nvCxnSpPr>
        <p:spPr>
          <a:xfrm>
            <a:off x="8136885" y="2774988"/>
            <a:ext cx="899611" cy="2919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aphicFrame>
        <p:nvGraphicFramePr>
          <p:cNvPr id="15" name="Obj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5675922"/>
              </p:ext>
            </p:extLst>
          </p:nvPr>
        </p:nvGraphicFramePr>
        <p:xfrm>
          <a:off x="8748138" y="3212976"/>
          <a:ext cx="240026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9" name="Equation" r:id="rId7" imgW="101520" imgH="152280" progId="Equation.DSMT4">
                  <p:embed/>
                </p:oleObj>
              </mc:Choice>
              <mc:Fallback>
                <p:oleObj name="Equation" r:id="rId7" imgW="101520" imgH="1522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748138" y="3212976"/>
                        <a:ext cx="240026" cy="360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65232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404664"/>
            <a:ext cx="4690864" cy="5721499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nb-NO" sz="2400" dirty="0">
                <a:solidFill>
                  <a:prstClr val="black"/>
                </a:solidFill>
              </a:rPr>
              <a:t>Eksempel «</a:t>
            </a:r>
            <a:r>
              <a:rPr lang="nb-NO" sz="2400" dirty="0" err="1">
                <a:solidFill>
                  <a:prstClr val="black"/>
                </a:solidFill>
              </a:rPr>
              <a:t>Faradays</a:t>
            </a:r>
            <a:r>
              <a:rPr lang="nb-NO" sz="2400" dirty="0">
                <a:solidFill>
                  <a:prstClr val="black"/>
                </a:solidFill>
              </a:rPr>
              <a:t> dynamo»</a:t>
            </a:r>
          </a:p>
          <a:p>
            <a:pPr lvl="0">
              <a:buNone/>
            </a:pPr>
            <a:endParaRPr lang="nb-NO" sz="2000" dirty="0">
              <a:solidFill>
                <a:prstClr val="black"/>
              </a:solidFill>
            </a:endParaRPr>
          </a:p>
          <a:p>
            <a:pPr lvl="0">
              <a:buNone/>
            </a:pPr>
            <a:r>
              <a:rPr lang="nb-NO" sz="2000" dirty="0">
                <a:solidFill>
                  <a:prstClr val="black"/>
                </a:solidFill>
              </a:rPr>
              <a:t>Figuren viser ei sirkulær skive med radius R</a:t>
            </a:r>
          </a:p>
          <a:p>
            <a:pPr marL="0" lvl="0" indent="0">
              <a:buNone/>
            </a:pPr>
            <a:r>
              <a:rPr lang="nb-NO" sz="2000" dirty="0">
                <a:solidFill>
                  <a:prstClr val="black"/>
                </a:solidFill>
              </a:rPr>
              <a:t>av et ledende materiale. Skiva ligger i </a:t>
            </a:r>
            <a:r>
              <a:rPr lang="nb-NO" sz="2000" i="1" dirty="0" err="1">
                <a:solidFill>
                  <a:prstClr val="black"/>
                </a:solidFill>
              </a:rPr>
              <a:t>xy</a:t>
            </a:r>
            <a:r>
              <a:rPr lang="nb-NO" sz="2000" i="1" dirty="0">
                <a:solidFill>
                  <a:prstClr val="black"/>
                </a:solidFill>
              </a:rPr>
              <a:t>-</a:t>
            </a:r>
            <a:r>
              <a:rPr lang="nb-NO" sz="2000" dirty="0">
                <a:solidFill>
                  <a:prstClr val="black"/>
                </a:solidFill>
              </a:rPr>
              <a:t>planet og kan rotere  med konstant vinkelhastighet </a:t>
            </a:r>
            <a:r>
              <a:rPr lang="el-GR" sz="2000" i="1" dirty="0">
                <a:solidFill>
                  <a:prstClr val="black"/>
                </a:solidFill>
              </a:rPr>
              <a:t>ω</a:t>
            </a:r>
            <a:r>
              <a:rPr lang="nb-NO" sz="2000" dirty="0">
                <a:solidFill>
                  <a:prstClr val="black"/>
                </a:solidFill>
              </a:rPr>
              <a:t> om </a:t>
            </a:r>
            <a:r>
              <a:rPr lang="nb-NO" sz="2000" i="1" dirty="0">
                <a:solidFill>
                  <a:prstClr val="black"/>
                </a:solidFill>
              </a:rPr>
              <a:t>z</a:t>
            </a:r>
            <a:r>
              <a:rPr lang="nb-NO" sz="2000" dirty="0">
                <a:solidFill>
                  <a:prstClr val="black"/>
                </a:solidFill>
              </a:rPr>
              <a:t>-aksen. Skiva ligger i et homogent magnetfelt med retning parallell med </a:t>
            </a:r>
            <a:r>
              <a:rPr lang="nb-NO" sz="2000" i="1" dirty="0">
                <a:solidFill>
                  <a:prstClr val="black"/>
                </a:solidFill>
              </a:rPr>
              <a:t>z</a:t>
            </a:r>
            <a:r>
              <a:rPr lang="nb-NO" sz="2000" dirty="0">
                <a:solidFill>
                  <a:prstClr val="black"/>
                </a:solidFill>
              </a:rPr>
              <a:t>-aksen.</a:t>
            </a:r>
          </a:p>
          <a:p>
            <a:pPr marL="457200" lvl="0" indent="-457200">
              <a:buFont typeface="Arial" pitchFamily="34" charset="0"/>
              <a:buAutoNum type="alphaLcParenR"/>
            </a:pPr>
            <a:r>
              <a:rPr lang="nb-NO" sz="2000" dirty="0">
                <a:solidFill>
                  <a:prstClr val="black"/>
                </a:solidFill>
              </a:rPr>
              <a:t>I hvilken retning virker kraften på en positiv ladning som ligger på  x-aksen?</a:t>
            </a:r>
          </a:p>
          <a:p>
            <a:pPr marL="457200" lvl="0" indent="-457200">
              <a:buFont typeface="Arial" pitchFamily="34" charset="0"/>
              <a:buAutoNum type="alphaLcParenR"/>
            </a:pPr>
            <a:r>
              <a:rPr lang="nb-NO" sz="2000" dirty="0">
                <a:solidFill>
                  <a:prstClr val="black"/>
                </a:solidFill>
              </a:rPr>
              <a:t>Finn indusert </a:t>
            </a:r>
            <a:r>
              <a:rPr lang="nb-NO" sz="2000" dirty="0" err="1">
                <a:solidFill>
                  <a:prstClr val="black"/>
                </a:solidFill>
              </a:rPr>
              <a:t>ems</a:t>
            </a:r>
            <a:r>
              <a:rPr lang="nb-NO" sz="2000" dirty="0">
                <a:solidFill>
                  <a:prstClr val="black"/>
                </a:solidFill>
              </a:rPr>
              <a:t> mellom sentrum og ytterkanten av skiva.</a:t>
            </a:r>
          </a:p>
          <a:p>
            <a:pPr>
              <a:buNone/>
            </a:pPr>
            <a:endParaRPr lang="nb-NO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44876" y="602168"/>
            <a:ext cx="3429700" cy="364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llipse 4"/>
          <p:cNvSpPr/>
          <p:nvPr/>
        </p:nvSpPr>
        <p:spPr>
          <a:xfrm>
            <a:off x="7973140" y="2631164"/>
            <a:ext cx="216024" cy="216024"/>
          </a:xfrm>
          <a:prstGeom prst="ellipse">
            <a:avLst/>
          </a:prstGeom>
          <a:solidFill>
            <a:srgbClr val="F7483B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" name="TekstSylinder 5"/>
          <p:cNvSpPr txBox="1"/>
          <p:nvPr/>
        </p:nvSpPr>
        <p:spPr>
          <a:xfrm>
            <a:off x="7943124" y="255165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+</a:t>
            </a:r>
            <a:endParaRPr lang="nb-NO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DA4A-EBA6-42D1-92E2-62EADC7EFF05}" type="slidenum">
              <a:rPr lang="nb-NO" smtClean="0"/>
              <a:pPr/>
              <a:t>15</a:t>
            </a:fld>
            <a:endParaRPr lang="nb-NO" dirty="0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00225" y="599451"/>
            <a:ext cx="3743505" cy="5175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lassholder for innhold 3"/>
          <p:cNvSpPr>
            <a:spLocks noGrp="1"/>
          </p:cNvSpPr>
          <p:nvPr>
            <p:ph sz="half" idx="1"/>
          </p:nvPr>
        </p:nvSpPr>
        <p:spPr>
          <a:xfrm>
            <a:off x="457200" y="404664"/>
            <a:ext cx="4474840" cy="5976664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nb-NO" sz="2000" b="1" dirty="0" smtClean="0"/>
              <a:t>Løsning</a:t>
            </a:r>
          </a:p>
          <a:p>
            <a:pPr marL="457200" indent="-457200">
              <a:buAutoNum type="alphaLcParenR" startAt="2"/>
            </a:pPr>
            <a:r>
              <a:rPr lang="nb-NO" sz="2000" dirty="0" smtClean="0"/>
              <a:t>Vi kobler en ytre krets mellom sentrum av skiva og ytterkanten av den. </a:t>
            </a:r>
          </a:p>
          <a:p>
            <a:pPr marL="457200" indent="-457200">
              <a:buNone/>
            </a:pPr>
            <a:r>
              <a:rPr lang="nb-NO" sz="2000" dirty="0" smtClean="0"/>
              <a:t>	Hva blir strømretningen i den ytre kretsen? </a:t>
            </a:r>
            <a:r>
              <a:rPr lang="nb-NO" sz="2000" dirty="0" err="1" smtClean="0"/>
              <a:t>Emsen</a:t>
            </a:r>
            <a:r>
              <a:rPr lang="nb-NO" sz="2000" dirty="0" smtClean="0"/>
              <a:t>?</a:t>
            </a:r>
          </a:p>
          <a:p>
            <a:pPr marL="457200" indent="-457200">
              <a:buNone/>
            </a:pPr>
            <a:r>
              <a:rPr lang="nb-NO" sz="2000" dirty="0" smtClean="0"/>
              <a:t>	</a:t>
            </a:r>
            <a:endParaRPr lang="nb-NO" sz="2000" dirty="0"/>
          </a:p>
        </p:txBody>
      </p:sp>
      <p:sp>
        <p:nvSpPr>
          <p:cNvPr id="6" name="Rektangel 5"/>
          <p:cNvSpPr/>
          <p:nvPr/>
        </p:nvSpPr>
        <p:spPr>
          <a:xfrm rot="18745364">
            <a:off x="6319786" y="4702760"/>
            <a:ext cx="750487" cy="3839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DA4A-EBA6-42D1-92E2-62EADC7EFF05}" type="slidenum">
              <a:rPr lang="nb-NO" smtClean="0"/>
              <a:pPr/>
              <a:t>16</a:t>
            </a:fld>
            <a:endParaRPr lang="nb-NO" dirty="0"/>
          </a:p>
        </p:txBody>
      </p:sp>
      <p:sp>
        <p:nvSpPr>
          <p:cNvPr id="7" name="Plassholder for bunntekst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00225" y="599451"/>
            <a:ext cx="3743505" cy="5175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lassholder for innhold 3"/>
          <p:cNvSpPr>
            <a:spLocks noGrp="1"/>
          </p:cNvSpPr>
          <p:nvPr>
            <p:ph sz="half" idx="1"/>
          </p:nvPr>
        </p:nvSpPr>
        <p:spPr>
          <a:xfrm>
            <a:off x="457200" y="404664"/>
            <a:ext cx="4474840" cy="5976664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nb-NO" sz="2000" dirty="0" smtClean="0"/>
              <a:t>Vi ser på et lite element, </a:t>
            </a:r>
            <a:r>
              <a:rPr lang="nb-NO" sz="2000" i="1" dirty="0" smtClean="0"/>
              <a:t>dr</a:t>
            </a:r>
            <a:r>
              <a:rPr lang="nb-NO" sz="2000" dirty="0" smtClean="0"/>
              <a:t> i avstand </a:t>
            </a:r>
            <a:r>
              <a:rPr lang="nb-NO" sz="2000" i="1" dirty="0" smtClean="0"/>
              <a:t>r</a:t>
            </a:r>
            <a:r>
              <a:rPr lang="nb-NO" sz="2000" dirty="0" smtClean="0"/>
              <a:t> fra</a:t>
            </a:r>
          </a:p>
          <a:p>
            <a:pPr marL="457200" indent="-457200">
              <a:buNone/>
            </a:pPr>
            <a:r>
              <a:rPr lang="nb-NO" sz="2000" dirty="0" smtClean="0"/>
              <a:t>sentrum. </a:t>
            </a:r>
          </a:p>
          <a:p>
            <a:pPr marL="457200" indent="-457200">
              <a:buNone/>
            </a:pPr>
            <a:r>
              <a:rPr lang="nb-NO" sz="2000" dirty="0" smtClean="0"/>
              <a:t>Kraft per ladningsenhet på elementet er:</a:t>
            </a:r>
          </a:p>
          <a:p>
            <a:pPr marL="457200" indent="-457200">
              <a:buNone/>
            </a:pPr>
            <a:r>
              <a:rPr lang="nb-NO" sz="2000" dirty="0" smtClean="0"/>
              <a:t> </a:t>
            </a:r>
          </a:p>
          <a:p>
            <a:pPr marL="457200" indent="-457200">
              <a:buNone/>
            </a:pPr>
            <a:r>
              <a:rPr lang="nb-NO" sz="2000" dirty="0" smtClean="0"/>
              <a:t>Indusert ems fra linjeelementet:</a:t>
            </a:r>
          </a:p>
          <a:p>
            <a:pPr marL="457200" indent="-457200">
              <a:buNone/>
            </a:pPr>
            <a:endParaRPr lang="nb-NO" sz="2000" dirty="0" smtClean="0"/>
          </a:p>
          <a:p>
            <a:pPr marL="457200" indent="-457200">
              <a:buNone/>
            </a:pPr>
            <a:r>
              <a:rPr lang="nb-NO" sz="1000" dirty="0" smtClean="0"/>
              <a:t>	</a:t>
            </a:r>
          </a:p>
          <a:p>
            <a:pPr marL="457200" indent="-457200">
              <a:buNone/>
            </a:pPr>
            <a:r>
              <a:rPr lang="nb-NO" sz="2000" dirty="0" smtClean="0"/>
              <a:t>hvor lengden til       er</a:t>
            </a:r>
            <a:r>
              <a:rPr lang="nb-NO" sz="2000" i="1" dirty="0" smtClean="0"/>
              <a:t> dr</a:t>
            </a:r>
            <a:r>
              <a:rPr lang="nb-NO" sz="2000" dirty="0" smtClean="0"/>
              <a:t>.</a:t>
            </a:r>
          </a:p>
          <a:p>
            <a:pPr marL="457200" indent="-457200">
              <a:buNone/>
            </a:pPr>
            <a:endParaRPr lang="nb-NO" sz="1000" dirty="0" smtClean="0"/>
          </a:p>
          <a:p>
            <a:pPr marL="457200" indent="-457200">
              <a:buNone/>
            </a:pPr>
            <a:r>
              <a:rPr lang="nb-NO" sz="2000" dirty="0" smtClean="0"/>
              <a:t>	     og </a:t>
            </a:r>
            <a:r>
              <a:rPr lang="nb-NO" sz="2000" i="1" dirty="0" smtClean="0"/>
              <a:t>v = </a:t>
            </a:r>
            <a:r>
              <a:rPr lang="el-GR" sz="2000" i="1" dirty="0" smtClean="0"/>
              <a:t>ω</a:t>
            </a:r>
            <a:r>
              <a:rPr lang="nb-NO" sz="2000" i="1" dirty="0" smtClean="0"/>
              <a:t>r.</a:t>
            </a:r>
          </a:p>
          <a:p>
            <a:pPr marL="457200" indent="-457200">
              <a:buNone/>
            </a:pPr>
            <a:r>
              <a:rPr lang="nb-NO" sz="1000" i="1" dirty="0" smtClean="0"/>
              <a:t>	</a:t>
            </a:r>
          </a:p>
          <a:p>
            <a:pPr marL="457200" indent="-457200">
              <a:buNone/>
            </a:pPr>
            <a:r>
              <a:rPr lang="nb-NO" sz="2000" dirty="0" smtClean="0"/>
              <a:t>Ems fra linjeelementet:</a:t>
            </a:r>
          </a:p>
          <a:p>
            <a:pPr marL="457200" indent="-457200">
              <a:buNone/>
            </a:pPr>
            <a:endParaRPr lang="nb-NO" sz="2000" dirty="0" smtClean="0"/>
          </a:p>
          <a:p>
            <a:pPr marL="457200" indent="-457200">
              <a:buNone/>
            </a:pPr>
            <a:endParaRPr lang="nb-NO" sz="1000" dirty="0" smtClean="0"/>
          </a:p>
          <a:p>
            <a:pPr marL="457200" indent="-457200">
              <a:buNone/>
            </a:pPr>
            <a:r>
              <a:rPr lang="nb-NO" sz="2000" dirty="0" smtClean="0"/>
              <a:t>Vi integrerer over radien og får indusert</a:t>
            </a:r>
          </a:p>
          <a:p>
            <a:pPr marL="457200" indent="-457200">
              <a:buNone/>
            </a:pPr>
            <a:endParaRPr lang="nb-NO" sz="1000" dirty="0" smtClean="0"/>
          </a:p>
          <a:p>
            <a:pPr marL="457200" indent="-457200">
              <a:buNone/>
            </a:pPr>
            <a:r>
              <a:rPr lang="nb-NO" sz="2000" dirty="0" smtClean="0"/>
              <a:t>ems: </a:t>
            </a:r>
            <a:endParaRPr lang="nb-NO" sz="2000" dirty="0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1036638" y="1498600"/>
          <a:ext cx="51435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4" name="Equation" r:id="rId5" imgW="342720" imgH="215640" progId="Equation.DSMT4">
                  <p:embed/>
                </p:oleObj>
              </mc:Choice>
              <mc:Fallback>
                <p:oleObj name="Equation" r:id="rId5" imgW="342720" imgH="2156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6638" y="1498600"/>
                        <a:ext cx="514350" cy="323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3" name="Object 3"/>
          <p:cNvGraphicFramePr>
            <a:graphicFrameLocks noChangeAspect="1"/>
          </p:cNvGraphicFramePr>
          <p:nvPr/>
        </p:nvGraphicFramePr>
        <p:xfrm>
          <a:off x="987088" y="2305132"/>
          <a:ext cx="154305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5" name="Equation" r:id="rId7" imgW="1028520" imgH="241200" progId="Equation.DSMT4">
                  <p:embed/>
                </p:oleObj>
              </mc:Choice>
              <mc:Fallback>
                <p:oleObj name="Equation" r:id="rId7" imgW="1028520" imgH="2412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7088" y="2305132"/>
                        <a:ext cx="1543050" cy="36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4" name="Object 4"/>
          <p:cNvGraphicFramePr>
            <a:graphicFrameLocks noChangeAspect="1"/>
          </p:cNvGraphicFramePr>
          <p:nvPr/>
        </p:nvGraphicFramePr>
        <p:xfrm>
          <a:off x="2193103" y="2784920"/>
          <a:ext cx="30480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6" name="Equation" r:id="rId9" imgW="203040" imgH="215640" progId="Equation.DSMT4">
                  <p:embed/>
                </p:oleObj>
              </mc:Choice>
              <mc:Fallback>
                <p:oleObj name="Equation" r:id="rId9" imgW="203040" imgH="2156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3103" y="2784920"/>
                        <a:ext cx="304800" cy="323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5" name="Object 5"/>
          <p:cNvGraphicFramePr>
            <a:graphicFrameLocks noChangeAspect="1"/>
          </p:cNvGraphicFramePr>
          <p:nvPr/>
        </p:nvGraphicFramePr>
        <p:xfrm>
          <a:off x="566056" y="3345496"/>
          <a:ext cx="59055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7" name="Equation" r:id="rId11" imgW="393480" imgH="215640" progId="Equation.DSMT4">
                  <p:embed/>
                </p:oleObj>
              </mc:Choice>
              <mc:Fallback>
                <p:oleObj name="Equation" r:id="rId11" imgW="393480" imgH="2156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056" y="3345496"/>
                        <a:ext cx="590550" cy="323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6" name="Object 6"/>
          <p:cNvGraphicFramePr>
            <a:graphicFrameLocks noChangeAspect="1"/>
          </p:cNvGraphicFramePr>
          <p:nvPr/>
        </p:nvGraphicFramePr>
        <p:xfrm>
          <a:off x="967608" y="4323592"/>
          <a:ext cx="161925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8" name="Equation" r:id="rId13" imgW="1079280" imgH="203040" progId="Equation.DSMT4">
                  <p:embed/>
                </p:oleObj>
              </mc:Choice>
              <mc:Fallback>
                <p:oleObj name="Equation" r:id="rId13" imgW="1079280" imgH="20304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7608" y="4323592"/>
                        <a:ext cx="1619250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1" name="Object 7"/>
          <p:cNvGraphicFramePr>
            <a:graphicFrameLocks noChangeAspect="1"/>
          </p:cNvGraphicFramePr>
          <p:nvPr/>
        </p:nvGraphicFramePr>
        <p:xfrm>
          <a:off x="1167914" y="5233158"/>
          <a:ext cx="215265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9" name="Equation" r:id="rId15" imgW="1434960" imgH="469800" progId="Equation.DSMT4">
                  <p:embed/>
                </p:oleObj>
              </mc:Choice>
              <mc:Fallback>
                <p:oleObj name="Equation" r:id="rId15" imgW="1434960" imgH="46980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7914" y="5233158"/>
                        <a:ext cx="2152650" cy="704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2" name="Object 8"/>
          <p:cNvGraphicFramePr>
            <a:graphicFrameLocks noChangeAspect="1"/>
          </p:cNvGraphicFramePr>
          <p:nvPr/>
        </p:nvGraphicFramePr>
        <p:xfrm>
          <a:off x="5266566" y="420162"/>
          <a:ext cx="1511300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20" name="Equation" r:id="rId17" imgW="1002960" imgH="241200" progId="Equation.DSMT4">
                  <p:embed/>
                </p:oleObj>
              </mc:Choice>
              <mc:Fallback>
                <p:oleObj name="Equation" r:id="rId17" imgW="1002960" imgH="24120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6566" y="420162"/>
                        <a:ext cx="1511300" cy="36353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Plassholder for lysbildenumm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DA4A-EBA6-42D1-92E2-62EADC7EFF05}" type="slidenum">
              <a:rPr lang="nb-NO" smtClean="0"/>
              <a:pPr/>
              <a:t>17</a:t>
            </a:fld>
            <a:endParaRPr lang="nb-NO" dirty="0"/>
          </a:p>
        </p:txBody>
      </p:sp>
      <p:sp>
        <p:nvSpPr>
          <p:cNvPr id="13" name="Plassholder for bunntekst 1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635896" y="1124744"/>
            <a:ext cx="5050904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En stav av et ledende materiale beveger seg</a:t>
            </a:r>
          </a:p>
          <a:p>
            <a:pPr>
              <a:buNone/>
            </a:pPr>
            <a:r>
              <a:rPr lang="nb-NO" sz="2000" dirty="0" smtClean="0"/>
              <a:t>med konstant fart,     i et homogent </a:t>
            </a:r>
          </a:p>
          <a:p>
            <a:pPr>
              <a:buNone/>
            </a:pPr>
            <a:r>
              <a:rPr lang="nb-NO" sz="2000" dirty="0" smtClean="0"/>
              <a:t>magnetfelt,    . 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Kraften på en ladning i staven:</a:t>
            </a:r>
          </a:p>
          <a:p>
            <a:pPr>
              <a:buNone/>
            </a:pPr>
            <a:endParaRPr lang="nb-NO" sz="2000" dirty="0"/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                                  retning oppover på figuren</a:t>
            </a:r>
            <a:endParaRPr lang="nb-NO" sz="2000" dirty="0"/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/>
              <a:t> </a:t>
            </a:r>
            <a:r>
              <a:rPr lang="nb-NO" sz="2000" dirty="0" smtClean="0"/>
              <a:t>                    </a:t>
            </a:r>
          </a:p>
          <a:p>
            <a:pPr>
              <a:buNone/>
            </a:pPr>
            <a:endParaRPr lang="nb-NO" sz="2000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/>
        </p:nvGraphicFramePr>
        <p:xfrm>
          <a:off x="5644334" y="1505540"/>
          <a:ext cx="173038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0" name="Equation" r:id="rId4" imgW="114120" imgH="215640" progId="Equation.DSMT4">
                  <p:embed/>
                </p:oleObj>
              </mc:Choice>
              <mc:Fallback>
                <p:oleObj name="Equation" r:id="rId4" imgW="114120" imgH="2156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4334" y="1505540"/>
                        <a:ext cx="173038" cy="327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5" name="Object 5"/>
          <p:cNvGraphicFramePr>
            <a:graphicFrameLocks noChangeAspect="1"/>
          </p:cNvGraphicFramePr>
          <p:nvPr/>
        </p:nvGraphicFramePr>
        <p:xfrm>
          <a:off x="4933364" y="1850572"/>
          <a:ext cx="230188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1" name="Equation" r:id="rId6" imgW="152280" imgH="203040" progId="Equation.DSMT4">
                  <p:embed/>
                </p:oleObj>
              </mc:Choice>
              <mc:Fallback>
                <p:oleObj name="Equation" r:id="rId6" imgW="152280" imgH="2030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3364" y="1850572"/>
                        <a:ext cx="230188" cy="306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1316" y="1325760"/>
            <a:ext cx="2304256" cy="362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Objekt 9"/>
          <p:cNvGraphicFramePr>
            <a:graphicFrameLocks noChangeAspect="1"/>
          </p:cNvGraphicFramePr>
          <p:nvPr/>
        </p:nvGraphicFramePr>
        <p:xfrm>
          <a:off x="4399724" y="2855186"/>
          <a:ext cx="1320800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2" name="Equation" r:id="rId9" imgW="876240" imgH="241200" progId="Equation.DSMT4">
                  <p:embed/>
                </p:oleObj>
              </mc:Choice>
              <mc:Fallback>
                <p:oleObj name="Equation" r:id="rId9" imgW="876240" imgH="24120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9724" y="2855186"/>
                        <a:ext cx="1320800" cy="363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 noChangeAspect="1"/>
          </p:cNvGraphicFramePr>
          <p:nvPr/>
        </p:nvGraphicFramePr>
        <p:xfrm>
          <a:off x="3779971" y="3345772"/>
          <a:ext cx="17907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3" name="Equation" r:id="rId11" imgW="1193760" imgH="253800" progId="Equation.DSMT4">
                  <p:embed/>
                </p:oleObj>
              </mc:Choice>
              <mc:Fallback>
                <p:oleObj name="Equation" r:id="rId11" imgW="1193760" imgH="25380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71" y="3345772"/>
                        <a:ext cx="17907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Plassholder for lysbildenumm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DA4A-EBA6-42D1-92E2-62EADC7EFF05}" type="slidenum">
              <a:rPr lang="nb-NO" smtClean="0"/>
              <a:pPr/>
              <a:t>2</a:t>
            </a:fld>
            <a:endParaRPr lang="nb-NO" dirty="0"/>
          </a:p>
        </p:txBody>
      </p:sp>
      <p:sp>
        <p:nvSpPr>
          <p:cNvPr id="13" name="Plassholder for bunntekst 1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635896" y="1124744"/>
            <a:ext cx="5050904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En stav av et ledende materiale beveger seg</a:t>
            </a:r>
          </a:p>
          <a:p>
            <a:pPr>
              <a:buNone/>
            </a:pPr>
            <a:r>
              <a:rPr lang="nb-NO" sz="2000" dirty="0" smtClean="0"/>
              <a:t>med konstant fart,     i et homogent </a:t>
            </a:r>
          </a:p>
          <a:p>
            <a:pPr>
              <a:buNone/>
            </a:pPr>
            <a:r>
              <a:rPr lang="nb-NO" sz="2000" dirty="0" smtClean="0"/>
              <a:t>magnetfelt,    . 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Kraften på en ladning i staven:</a:t>
            </a:r>
          </a:p>
          <a:p>
            <a:pPr>
              <a:buNone/>
            </a:pPr>
            <a:endParaRPr lang="nb-NO" sz="2000" dirty="0"/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                                  retning oppover på figuren</a:t>
            </a:r>
            <a:endParaRPr lang="nb-NO" sz="2000" dirty="0"/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Overskudd av positive ladninger øverst i staven</a:t>
            </a:r>
          </a:p>
          <a:p>
            <a:pPr>
              <a:buNone/>
            </a:pPr>
            <a:r>
              <a:rPr lang="nb-NO" sz="2000" dirty="0" smtClean="0"/>
              <a:t> og dermed negative nederst.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/>
              <a:t> </a:t>
            </a:r>
            <a:r>
              <a:rPr lang="nb-NO" sz="2000" dirty="0" smtClean="0"/>
              <a:t>                    </a:t>
            </a:r>
          </a:p>
          <a:p>
            <a:pPr>
              <a:buNone/>
            </a:pPr>
            <a:endParaRPr lang="nb-NO" sz="2000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/>
        </p:nvGraphicFramePr>
        <p:xfrm>
          <a:off x="5644334" y="1505540"/>
          <a:ext cx="173038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2" name="Equation" r:id="rId4" imgW="114120" imgH="215640" progId="Equation.DSMT4">
                  <p:embed/>
                </p:oleObj>
              </mc:Choice>
              <mc:Fallback>
                <p:oleObj name="Equation" r:id="rId4" imgW="114120" imgH="2156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4334" y="1505540"/>
                        <a:ext cx="173038" cy="327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5" name="Object 5"/>
          <p:cNvGraphicFramePr>
            <a:graphicFrameLocks noChangeAspect="1"/>
          </p:cNvGraphicFramePr>
          <p:nvPr/>
        </p:nvGraphicFramePr>
        <p:xfrm>
          <a:off x="4933364" y="1850572"/>
          <a:ext cx="230188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3" name="Equation" r:id="rId6" imgW="152280" imgH="203040" progId="Equation.DSMT4">
                  <p:embed/>
                </p:oleObj>
              </mc:Choice>
              <mc:Fallback>
                <p:oleObj name="Equation" r:id="rId6" imgW="152280" imgH="2030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3364" y="1850572"/>
                        <a:ext cx="230188" cy="306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/>
        </p:nvGraphicFramePr>
        <p:xfrm>
          <a:off x="4399724" y="2855186"/>
          <a:ext cx="1320800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4" name="Equation" r:id="rId8" imgW="876240" imgH="241200" progId="Equation.DSMT4">
                  <p:embed/>
                </p:oleObj>
              </mc:Choice>
              <mc:Fallback>
                <p:oleObj name="Equation" r:id="rId8" imgW="876240" imgH="2412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9724" y="2855186"/>
                        <a:ext cx="1320800" cy="363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 noChangeAspect="1"/>
          </p:cNvGraphicFramePr>
          <p:nvPr/>
        </p:nvGraphicFramePr>
        <p:xfrm>
          <a:off x="3779971" y="3345772"/>
          <a:ext cx="17907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5" name="Equation" r:id="rId10" imgW="1193760" imgH="253800" progId="Equation.DSMT4">
                  <p:embed/>
                </p:oleObj>
              </mc:Choice>
              <mc:Fallback>
                <p:oleObj name="Equation" r:id="rId10" imgW="1193760" imgH="2538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71" y="3345772"/>
                        <a:ext cx="17907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64568" y="1327340"/>
            <a:ext cx="2283976" cy="3647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Plassholder for lysbildenumm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DA4A-EBA6-42D1-92E2-62EADC7EFF05}" type="slidenum">
              <a:rPr lang="nb-NO" smtClean="0"/>
              <a:pPr/>
              <a:t>3</a:t>
            </a:fld>
            <a:endParaRPr lang="nb-NO" dirty="0"/>
          </a:p>
        </p:txBody>
      </p:sp>
      <p:sp>
        <p:nvSpPr>
          <p:cNvPr id="13" name="Plassholder for bunntekst 1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635896" y="1124744"/>
            <a:ext cx="5050904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En stav av et ledende materiale beveger seg</a:t>
            </a:r>
          </a:p>
          <a:p>
            <a:pPr>
              <a:buNone/>
            </a:pPr>
            <a:r>
              <a:rPr lang="nb-NO" sz="2000" dirty="0" smtClean="0"/>
              <a:t>med konstant fart,     i et homogent </a:t>
            </a:r>
          </a:p>
          <a:p>
            <a:pPr>
              <a:buNone/>
            </a:pPr>
            <a:r>
              <a:rPr lang="nb-NO" sz="2000" dirty="0" smtClean="0"/>
              <a:t>magnetfelt,    . 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Kraften på en ladning i staven:</a:t>
            </a:r>
          </a:p>
          <a:p>
            <a:pPr>
              <a:buNone/>
            </a:pPr>
            <a:endParaRPr lang="nb-NO" sz="2000" dirty="0"/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                                  retning oppover på figuren</a:t>
            </a:r>
            <a:endParaRPr lang="nb-NO" sz="2000" dirty="0"/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Overskudd av positive ladninger øverst i staven</a:t>
            </a:r>
          </a:p>
          <a:p>
            <a:pPr>
              <a:buNone/>
            </a:pPr>
            <a:r>
              <a:rPr lang="nb-NO" sz="2000" dirty="0" smtClean="0"/>
              <a:t> og dermed negative nederst.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Elektrisk felt,    og elektrisk kraft på ladningen: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/>
              <a:t> </a:t>
            </a:r>
            <a:r>
              <a:rPr lang="nb-NO" sz="2000" dirty="0" smtClean="0"/>
              <a:t>                    </a:t>
            </a:r>
          </a:p>
          <a:p>
            <a:pPr>
              <a:buNone/>
            </a:pPr>
            <a:endParaRPr lang="nb-NO" sz="2000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/>
        </p:nvGraphicFramePr>
        <p:xfrm>
          <a:off x="5644334" y="1505540"/>
          <a:ext cx="173038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2" name="Equation" r:id="rId4" imgW="114120" imgH="215640" progId="Equation.DSMT4">
                  <p:embed/>
                </p:oleObj>
              </mc:Choice>
              <mc:Fallback>
                <p:oleObj name="Equation" r:id="rId4" imgW="114120" imgH="2156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4334" y="1505540"/>
                        <a:ext cx="173038" cy="327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5" name="Object 5"/>
          <p:cNvGraphicFramePr>
            <a:graphicFrameLocks noChangeAspect="1"/>
          </p:cNvGraphicFramePr>
          <p:nvPr/>
        </p:nvGraphicFramePr>
        <p:xfrm>
          <a:off x="4933364" y="1850572"/>
          <a:ext cx="230188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3" name="Equation" r:id="rId6" imgW="152280" imgH="203040" progId="Equation.DSMT4">
                  <p:embed/>
                </p:oleObj>
              </mc:Choice>
              <mc:Fallback>
                <p:oleObj name="Equation" r:id="rId6" imgW="152280" imgH="2030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3364" y="1850572"/>
                        <a:ext cx="230188" cy="306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/>
        </p:nvGraphicFramePr>
        <p:xfrm>
          <a:off x="4399724" y="2855186"/>
          <a:ext cx="1320800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4" name="Equation" r:id="rId8" imgW="876240" imgH="241200" progId="Equation.DSMT4">
                  <p:embed/>
                </p:oleObj>
              </mc:Choice>
              <mc:Fallback>
                <p:oleObj name="Equation" r:id="rId8" imgW="876240" imgH="2412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9724" y="2855186"/>
                        <a:ext cx="1320800" cy="363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 noChangeAspect="1"/>
          </p:cNvGraphicFramePr>
          <p:nvPr/>
        </p:nvGraphicFramePr>
        <p:xfrm>
          <a:off x="3779971" y="3345772"/>
          <a:ext cx="17907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5" name="Equation" r:id="rId10" imgW="1193760" imgH="253800" progId="Equation.DSMT4">
                  <p:embed/>
                </p:oleObj>
              </mc:Choice>
              <mc:Fallback>
                <p:oleObj name="Equation" r:id="rId10" imgW="1193760" imgH="2538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71" y="3345772"/>
                        <a:ext cx="17907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 noChangeAspect="1"/>
          </p:cNvGraphicFramePr>
          <p:nvPr/>
        </p:nvGraphicFramePr>
        <p:xfrm>
          <a:off x="4351338" y="5226050"/>
          <a:ext cx="1035050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6" name="Equation" r:id="rId12" imgW="685800" imgH="241200" progId="Equation.DSMT4">
                  <p:embed/>
                </p:oleObj>
              </mc:Choice>
              <mc:Fallback>
                <p:oleObj name="Equation" r:id="rId12" imgW="685800" imgH="24120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1338" y="5226050"/>
                        <a:ext cx="1035050" cy="363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3" name="Object 9"/>
          <p:cNvGraphicFramePr>
            <a:graphicFrameLocks noChangeAspect="1"/>
          </p:cNvGraphicFramePr>
          <p:nvPr/>
        </p:nvGraphicFramePr>
        <p:xfrm>
          <a:off x="5048867" y="4781421"/>
          <a:ext cx="228600" cy="306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7" name="Equation" r:id="rId14" imgW="152280" imgH="203040" progId="Equation.DSMT4">
                  <p:embed/>
                </p:oleObj>
              </mc:Choice>
              <mc:Fallback>
                <p:oleObj name="Equation" r:id="rId14" imgW="152280" imgH="2030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8867" y="4781421"/>
                        <a:ext cx="228600" cy="306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70316" y="1340857"/>
            <a:ext cx="2270634" cy="3634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Plassholder for lysbildenumm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DA4A-EBA6-42D1-92E2-62EADC7EFF05}" type="slidenum">
              <a:rPr lang="nb-NO" smtClean="0"/>
              <a:pPr/>
              <a:t>4</a:t>
            </a:fld>
            <a:endParaRPr lang="nb-NO" dirty="0"/>
          </a:p>
        </p:txBody>
      </p:sp>
      <p:sp>
        <p:nvSpPr>
          <p:cNvPr id="16" name="Plassholder for bunntekst 1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635896" y="1124744"/>
            <a:ext cx="5328592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Ved likevekt er alle ladningene i ro </a:t>
            </a:r>
            <a:r>
              <a:rPr lang="nb-NO" sz="2000" dirty="0" smtClean="0"/>
              <a:t>og</a:t>
            </a:r>
            <a:endParaRPr lang="nb-NO" sz="2000" dirty="0" smtClean="0"/>
          </a:p>
          <a:p>
            <a:pPr>
              <a:buNone/>
            </a:pPr>
            <a:endParaRPr lang="nb-NO" sz="2000" dirty="0"/>
          </a:p>
          <a:p>
            <a:pPr>
              <a:buNone/>
            </a:pPr>
            <a:r>
              <a:rPr lang="nb-NO" sz="2000" dirty="0" smtClean="0"/>
              <a:t>Vi får: </a:t>
            </a:r>
          </a:p>
          <a:p>
            <a:pPr>
              <a:buNone/>
            </a:pPr>
            <a:r>
              <a:rPr lang="nb-NO" sz="2000" dirty="0"/>
              <a:t> </a:t>
            </a:r>
            <a:r>
              <a:rPr lang="nb-NO" sz="2000" dirty="0" smtClean="0"/>
              <a:t>                    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1000" dirty="0"/>
          </a:p>
          <a:p>
            <a:pPr>
              <a:buNone/>
            </a:pPr>
            <a:r>
              <a:rPr lang="nb-NO" sz="2000" dirty="0" smtClean="0"/>
              <a:t>Potensialforskjellen i staven?</a:t>
            </a:r>
          </a:p>
          <a:p>
            <a:pPr>
              <a:buNone/>
            </a:pPr>
            <a:endParaRPr lang="nb-NO" sz="2000" dirty="0" smtClean="0"/>
          </a:p>
        </p:txBody>
      </p:sp>
      <p:graphicFrame>
        <p:nvGraphicFramePr>
          <p:cNvPr id="10" name="Objekt 9"/>
          <p:cNvGraphicFramePr>
            <a:graphicFrameLocks noChangeAspect="1"/>
          </p:cNvGraphicFramePr>
          <p:nvPr/>
        </p:nvGraphicFramePr>
        <p:xfrm>
          <a:off x="4060273" y="2229124"/>
          <a:ext cx="2028825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9" name="Equation" r:id="rId4" imgW="1346040" imgH="228600" progId="Equation.DSMT4">
                  <p:embed/>
                </p:oleObj>
              </mc:Choice>
              <mc:Fallback>
                <p:oleObj name="Equation" r:id="rId4" imgW="1346040" imgH="2286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0273" y="2229124"/>
                        <a:ext cx="2028825" cy="344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 noChangeAspect="1"/>
          </p:cNvGraphicFramePr>
          <p:nvPr/>
        </p:nvGraphicFramePr>
        <p:xfrm>
          <a:off x="4052936" y="1536036"/>
          <a:ext cx="123825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0" name="Equation" r:id="rId6" imgW="825480" imgH="215640" progId="Equation.DSMT4">
                  <p:embed/>
                </p:oleObj>
              </mc:Choice>
              <mc:Fallback>
                <p:oleObj name="Equation" r:id="rId6" imgW="825480" imgH="2156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2936" y="1536036"/>
                        <a:ext cx="1238250" cy="323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 noChangeAspect="1"/>
          </p:cNvGraphicFramePr>
          <p:nvPr/>
        </p:nvGraphicFramePr>
        <p:xfrm>
          <a:off x="4105348" y="2628497"/>
          <a:ext cx="99695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1" name="Equation" r:id="rId8" imgW="660240" imgH="177480" progId="Equation.DSMT4">
                  <p:embed/>
                </p:oleObj>
              </mc:Choice>
              <mc:Fallback>
                <p:oleObj name="Equation" r:id="rId8" imgW="660240" imgH="17748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5348" y="2628497"/>
                        <a:ext cx="996950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0316" y="1340857"/>
            <a:ext cx="2270634" cy="3634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DA4A-EBA6-42D1-92E2-62EADC7EFF05}" type="slidenum">
              <a:rPr lang="nb-NO" smtClean="0"/>
              <a:pPr/>
              <a:t>5</a:t>
            </a:fld>
            <a:endParaRPr lang="nb-NO" dirty="0"/>
          </a:p>
        </p:txBody>
      </p:sp>
      <p:sp>
        <p:nvSpPr>
          <p:cNvPr id="14" name="Plassholder for bunntekst 1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383904" cy="365125"/>
          </a:xfrm>
        </p:spPr>
        <p:txBody>
          <a:bodyPr/>
          <a:lstStyle/>
          <a:p>
            <a:r>
              <a:rPr lang="nb-NO" dirty="0" smtClean="0"/>
              <a:t>FY6017 Elektromagnetisme 2016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476672"/>
            <a:ext cx="4258816" cy="5649491"/>
          </a:xfrm>
        </p:spPr>
        <p:txBody>
          <a:bodyPr>
            <a:normAutofit/>
          </a:bodyPr>
          <a:lstStyle/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800" dirty="0" smtClean="0"/>
              <a:t>Minner om at</a:t>
            </a:r>
          </a:p>
          <a:p>
            <a:pPr>
              <a:buNone/>
            </a:pPr>
            <a:r>
              <a:rPr lang="nb-NO" sz="2000" dirty="0" smtClean="0"/>
              <a:t>Elektrisk </a:t>
            </a:r>
            <a:r>
              <a:rPr lang="nb-NO" sz="2000" dirty="0" smtClean="0"/>
              <a:t>potensial:</a:t>
            </a:r>
          </a:p>
          <a:p>
            <a:pPr>
              <a:buNone/>
            </a:pPr>
            <a:endParaRPr lang="nb-NO" sz="2000" dirty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Potensialet </a:t>
            </a:r>
            <a:r>
              <a:rPr lang="nb-NO" sz="2000" dirty="0" smtClean="0"/>
              <a:t>avtar når en beveger seg i</a:t>
            </a:r>
          </a:p>
          <a:p>
            <a:pPr>
              <a:buNone/>
            </a:pPr>
            <a:r>
              <a:rPr lang="nb-NO" sz="2000" dirty="0" smtClean="0"/>
              <a:t>retning det elektriske feltet.   </a:t>
            </a:r>
          </a:p>
          <a:p>
            <a:pPr>
              <a:buNone/>
            </a:pPr>
            <a:endParaRPr lang="nb-NO" sz="2000" dirty="0"/>
          </a:p>
          <a:p>
            <a:pPr>
              <a:buNone/>
            </a:pPr>
            <a:endParaRPr lang="nb-NO" sz="2000" dirty="0"/>
          </a:p>
        </p:txBody>
      </p:sp>
      <p:graphicFrame>
        <p:nvGraphicFramePr>
          <p:cNvPr id="1536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2309426"/>
              </p:ext>
            </p:extLst>
          </p:nvPr>
        </p:nvGraphicFramePr>
        <p:xfrm>
          <a:off x="1043608" y="1988840"/>
          <a:ext cx="1681442" cy="7768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7" name="Equation" r:id="rId4" imgW="1015920" imgH="469800" progId="Equation.DSMT4">
                  <p:embed/>
                </p:oleObj>
              </mc:Choice>
              <mc:Fallback>
                <p:oleObj name="Equation" r:id="rId4" imgW="1015920" imgH="4698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1988840"/>
                        <a:ext cx="1681442" cy="77685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19536" y="857948"/>
            <a:ext cx="3019503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kstSylinder 6"/>
          <p:cNvSpPr txBox="1"/>
          <p:nvPr/>
        </p:nvSpPr>
        <p:spPr>
          <a:xfrm>
            <a:off x="4710748" y="669226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i="1" dirty="0" smtClean="0"/>
              <a:t>V</a:t>
            </a:r>
            <a:r>
              <a:rPr lang="nb-NO" dirty="0" smtClean="0"/>
              <a:t> </a:t>
            </a:r>
            <a:r>
              <a:rPr lang="nb-NO" i="1" dirty="0" smtClean="0"/>
              <a:t>øker</a:t>
            </a:r>
            <a:r>
              <a:rPr lang="nb-NO" dirty="0" smtClean="0"/>
              <a:t> når en flytter seg innover</a:t>
            </a:r>
            <a:endParaRPr lang="nb-NO" dirty="0"/>
          </a:p>
        </p:txBody>
      </p:sp>
      <p:sp>
        <p:nvSpPr>
          <p:cNvPr id="8" name="TekstSylinder 7"/>
          <p:cNvSpPr txBox="1"/>
          <p:nvPr/>
        </p:nvSpPr>
        <p:spPr>
          <a:xfrm>
            <a:off x="7086532" y="699722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i="1" dirty="0" smtClean="0"/>
              <a:t>V</a:t>
            </a:r>
            <a:r>
              <a:rPr lang="nb-NO" dirty="0" smtClean="0"/>
              <a:t> </a:t>
            </a:r>
            <a:r>
              <a:rPr lang="nb-NO" i="1" dirty="0" smtClean="0"/>
              <a:t>avtar</a:t>
            </a:r>
            <a:r>
              <a:rPr lang="nb-NO" dirty="0" smtClean="0"/>
              <a:t> når en</a:t>
            </a:r>
          </a:p>
          <a:p>
            <a:r>
              <a:rPr lang="nb-NO" dirty="0"/>
              <a:t> </a:t>
            </a:r>
            <a:r>
              <a:rPr lang="nb-NO" dirty="0" smtClean="0"/>
              <a:t>    flytter seg</a:t>
            </a:r>
          </a:p>
          <a:p>
            <a:r>
              <a:rPr lang="nb-NO" dirty="0"/>
              <a:t> </a:t>
            </a:r>
            <a:r>
              <a:rPr lang="nb-NO" dirty="0" smtClean="0"/>
              <a:t>         utover</a:t>
            </a:r>
            <a:endParaRPr lang="nb-NO" dirty="0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DA4A-EBA6-42D1-92E2-62EADC7EFF05}" type="slidenum">
              <a:rPr lang="nb-NO" smtClean="0"/>
              <a:pPr/>
              <a:t>6</a:t>
            </a:fld>
            <a:endParaRPr lang="nb-NO" dirty="0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635896" y="1124744"/>
            <a:ext cx="5328592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Ved likevekt er alle ladningene i ro og:</a:t>
            </a:r>
          </a:p>
          <a:p>
            <a:pPr>
              <a:buNone/>
            </a:pPr>
            <a:endParaRPr lang="nb-NO" sz="2000" dirty="0"/>
          </a:p>
          <a:p>
            <a:pPr>
              <a:buNone/>
            </a:pPr>
            <a:r>
              <a:rPr lang="nb-NO" sz="2000" dirty="0" smtClean="0"/>
              <a:t>Vi får: </a:t>
            </a:r>
          </a:p>
          <a:p>
            <a:pPr>
              <a:buNone/>
            </a:pPr>
            <a:r>
              <a:rPr lang="nb-NO" sz="2000" dirty="0"/>
              <a:t> </a:t>
            </a:r>
            <a:r>
              <a:rPr lang="nb-NO" sz="2000" dirty="0" smtClean="0"/>
              <a:t>                    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Potensialforskjellen i staven:</a:t>
            </a:r>
          </a:p>
          <a:p>
            <a:pPr>
              <a:buNone/>
            </a:pPr>
            <a:endParaRPr lang="nb-NO" sz="2000" dirty="0"/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1000" dirty="0"/>
          </a:p>
          <a:p>
            <a:pPr>
              <a:buNone/>
            </a:pPr>
            <a:r>
              <a:rPr lang="nb-NO" sz="2000" dirty="0" smtClean="0"/>
              <a:t>Innsatt for det elektriske feltet:</a:t>
            </a:r>
          </a:p>
          <a:p>
            <a:pPr>
              <a:buNone/>
            </a:pPr>
            <a:r>
              <a:rPr lang="nb-NO" sz="2000" dirty="0" smtClean="0"/>
              <a:t>			hvor </a:t>
            </a:r>
            <a:r>
              <a:rPr lang="nb-NO" sz="2000" i="1" dirty="0" smtClean="0"/>
              <a:t> </a:t>
            </a:r>
            <a:r>
              <a:rPr lang="nb-NO" sz="2000" i="1" dirty="0" err="1" smtClean="0"/>
              <a:t>V</a:t>
            </a:r>
            <a:r>
              <a:rPr lang="nb-NO" sz="2000" i="1" baseline="-25000" dirty="0" err="1" smtClean="0"/>
              <a:t>a</a:t>
            </a:r>
            <a:r>
              <a:rPr lang="nb-NO" sz="2000" i="1" dirty="0" smtClean="0"/>
              <a:t> </a:t>
            </a:r>
            <a:r>
              <a:rPr lang="nb-NO" sz="2000" dirty="0" smtClean="0"/>
              <a:t>&gt; </a:t>
            </a:r>
            <a:r>
              <a:rPr lang="nb-NO" sz="2000" i="1" dirty="0" err="1" smtClean="0"/>
              <a:t>V</a:t>
            </a:r>
            <a:r>
              <a:rPr lang="nb-NO" sz="2000" i="1" baseline="-25000" dirty="0" err="1" smtClean="0"/>
              <a:t>b</a:t>
            </a:r>
            <a:r>
              <a:rPr lang="nb-NO" sz="2000" i="1" dirty="0" smtClean="0"/>
              <a:t> </a:t>
            </a:r>
          </a:p>
          <a:p>
            <a:pPr>
              <a:buNone/>
            </a:pPr>
            <a:r>
              <a:rPr lang="nb-NO" sz="2000" dirty="0"/>
              <a:t>	</a:t>
            </a:r>
            <a:r>
              <a:rPr lang="nb-NO" sz="2000" dirty="0" smtClean="0"/>
              <a:t>		</a:t>
            </a:r>
            <a:endParaRPr lang="nb-NO" sz="2000" dirty="0"/>
          </a:p>
        </p:txBody>
      </p:sp>
      <p:graphicFrame>
        <p:nvGraphicFramePr>
          <p:cNvPr id="10" name="Objekt 9"/>
          <p:cNvGraphicFramePr>
            <a:graphicFrameLocks noChangeAspect="1"/>
          </p:cNvGraphicFramePr>
          <p:nvPr/>
        </p:nvGraphicFramePr>
        <p:xfrm>
          <a:off x="4060273" y="2229124"/>
          <a:ext cx="2028825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5" name="Equation" r:id="rId4" imgW="1346040" imgH="228600" progId="Equation.DSMT4">
                  <p:embed/>
                </p:oleObj>
              </mc:Choice>
              <mc:Fallback>
                <p:oleObj name="Equation" r:id="rId4" imgW="1346040" imgH="2286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0273" y="2229124"/>
                        <a:ext cx="2028825" cy="344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 noChangeAspect="1"/>
          </p:cNvGraphicFramePr>
          <p:nvPr/>
        </p:nvGraphicFramePr>
        <p:xfrm>
          <a:off x="4052936" y="1536036"/>
          <a:ext cx="123825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6" name="Equation" r:id="rId6" imgW="825480" imgH="215640" progId="Equation.DSMT4">
                  <p:embed/>
                </p:oleObj>
              </mc:Choice>
              <mc:Fallback>
                <p:oleObj name="Equation" r:id="rId6" imgW="825480" imgH="2156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2936" y="1536036"/>
                        <a:ext cx="1238250" cy="323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 noChangeAspect="1"/>
          </p:cNvGraphicFramePr>
          <p:nvPr/>
        </p:nvGraphicFramePr>
        <p:xfrm>
          <a:off x="4105348" y="2628497"/>
          <a:ext cx="99695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7" name="Equation" r:id="rId8" imgW="660240" imgH="177480" progId="Equation.DSMT4">
                  <p:embed/>
                </p:oleObj>
              </mc:Choice>
              <mc:Fallback>
                <p:oleObj name="Equation" r:id="rId8" imgW="660240" imgH="1774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5348" y="2628497"/>
                        <a:ext cx="996950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0316" y="1340857"/>
            <a:ext cx="2270634" cy="3634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344" name="Object 8"/>
          <p:cNvGraphicFramePr>
            <a:graphicFrameLocks noChangeAspect="1"/>
          </p:cNvGraphicFramePr>
          <p:nvPr/>
        </p:nvGraphicFramePr>
        <p:xfrm>
          <a:off x="4226485" y="4833941"/>
          <a:ext cx="952500" cy="344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8" name="Equation" r:id="rId11" imgW="634680" imgH="228600" progId="Equation.DSMT4">
                  <p:embed/>
                </p:oleObj>
              </mc:Choice>
              <mc:Fallback>
                <p:oleObj name="Equation" r:id="rId11" imgW="634680" imgH="22860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6485" y="4833941"/>
                        <a:ext cx="952500" cy="34448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1" name="Object 7"/>
          <p:cNvGraphicFramePr>
            <a:graphicFrameLocks noChangeAspect="1"/>
          </p:cNvGraphicFramePr>
          <p:nvPr/>
        </p:nvGraphicFramePr>
        <p:xfrm>
          <a:off x="4151920" y="3329226"/>
          <a:ext cx="609600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9" name="Equation" r:id="rId13" imgW="406080" imgH="241200" progId="Equation.DSMT4">
                  <p:embed/>
                </p:oleObj>
              </mc:Choice>
              <mc:Fallback>
                <p:oleObj name="Equation" r:id="rId13" imgW="406080" imgH="24120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1920" y="3329226"/>
                        <a:ext cx="609600" cy="363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2" name="Object 8"/>
          <p:cNvGraphicFramePr>
            <a:graphicFrameLocks noChangeAspect="1"/>
          </p:cNvGraphicFramePr>
          <p:nvPr/>
        </p:nvGraphicFramePr>
        <p:xfrm>
          <a:off x="4168528" y="3719490"/>
          <a:ext cx="2039938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0" name="Equation" r:id="rId15" imgW="1358640" imgH="469800" progId="Equation.DSMT4">
                  <p:embed/>
                </p:oleObj>
              </mc:Choice>
              <mc:Fallback>
                <p:oleObj name="Equation" r:id="rId15" imgW="1358640" imgH="46980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8528" y="3719490"/>
                        <a:ext cx="2039938" cy="704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Plassholder for lysbildenumm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DA4A-EBA6-42D1-92E2-62EADC7EFF05}" type="slidenum">
              <a:rPr lang="nb-NO" smtClean="0"/>
              <a:pPr/>
              <a:t>7</a:t>
            </a:fld>
            <a:endParaRPr lang="nb-NO" dirty="0"/>
          </a:p>
        </p:txBody>
      </p:sp>
      <p:sp>
        <p:nvSpPr>
          <p:cNvPr id="16" name="Plassholder for bunntekst 1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024" y="659648"/>
            <a:ext cx="3528392" cy="2199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lassholder for innhold 3"/>
          <p:cNvSpPr>
            <a:spLocks noGrp="1"/>
          </p:cNvSpPr>
          <p:nvPr>
            <p:ph idx="1"/>
          </p:nvPr>
        </p:nvSpPr>
        <p:spPr>
          <a:xfrm>
            <a:off x="4283968" y="476672"/>
            <a:ext cx="4402832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Staven legges på en U – formet leder.</a:t>
            </a:r>
          </a:p>
          <a:p>
            <a:pPr>
              <a:buNone/>
            </a:pPr>
            <a:r>
              <a:rPr lang="nb-NO" sz="2000" dirty="0" smtClean="0"/>
              <a:t>Er det noen krefter på denne?</a:t>
            </a:r>
          </a:p>
          <a:p>
            <a:pPr>
              <a:buNone/>
            </a:pPr>
            <a:endParaRPr lang="nb-NO" sz="2000" dirty="0"/>
          </a:p>
          <a:p>
            <a:pPr>
              <a:buNone/>
            </a:pPr>
            <a:r>
              <a:rPr lang="nb-NO" sz="2000" dirty="0" smtClean="0"/>
              <a:t>Vil det induseres en ems? </a:t>
            </a:r>
          </a:p>
          <a:p>
            <a:pPr>
              <a:buNone/>
            </a:pPr>
            <a:r>
              <a:rPr lang="nb-NO" sz="2000" dirty="0" smtClean="0"/>
              <a:t>I tilfelle, i hvilken retning?</a:t>
            </a:r>
          </a:p>
          <a:p>
            <a:pPr>
              <a:buNone/>
            </a:pPr>
            <a:endParaRPr lang="nb-NO" sz="2000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DA4A-EBA6-42D1-92E2-62EADC7EFF05}" type="slidenum">
              <a:rPr lang="nb-NO" smtClean="0"/>
              <a:pPr/>
              <a:t>8</a:t>
            </a:fld>
            <a:endParaRPr lang="nb-NO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024" y="659648"/>
            <a:ext cx="3528392" cy="2199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lassholder for innhold 3"/>
          <p:cNvSpPr>
            <a:spLocks noGrp="1"/>
          </p:cNvSpPr>
          <p:nvPr>
            <p:ph idx="1"/>
          </p:nvPr>
        </p:nvSpPr>
        <p:spPr>
          <a:xfrm>
            <a:off x="4283968" y="476672"/>
            <a:ext cx="4608512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Staven legges på en U – formet leder.</a:t>
            </a:r>
          </a:p>
          <a:p>
            <a:pPr>
              <a:buNone/>
            </a:pPr>
            <a:r>
              <a:rPr lang="nb-NO" sz="2000" dirty="0" smtClean="0"/>
              <a:t>Er det noen krefter på denne?</a:t>
            </a:r>
          </a:p>
          <a:p>
            <a:pPr>
              <a:buNone/>
            </a:pPr>
            <a:endParaRPr lang="nb-NO" sz="2000" dirty="0"/>
          </a:p>
          <a:p>
            <a:pPr>
              <a:buNone/>
            </a:pPr>
            <a:r>
              <a:rPr lang="nb-NO" sz="2000" dirty="0" smtClean="0"/>
              <a:t>Vil det induseres en ems? </a:t>
            </a:r>
          </a:p>
          <a:p>
            <a:pPr>
              <a:buNone/>
            </a:pPr>
            <a:r>
              <a:rPr lang="nb-NO" sz="2000" dirty="0" smtClean="0"/>
              <a:t>I tilfelle, i hvilken retning?</a:t>
            </a:r>
          </a:p>
          <a:p>
            <a:pPr>
              <a:buNone/>
            </a:pPr>
            <a:endParaRPr lang="nb-NO" sz="2000" dirty="0"/>
          </a:p>
          <a:p>
            <a:pPr>
              <a:buNone/>
            </a:pPr>
            <a:r>
              <a:rPr lang="nb-NO" sz="2000" dirty="0" smtClean="0"/>
              <a:t>Staven er en kilde til en elektromotorisk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/>
              <a:t>s</a:t>
            </a:r>
            <a:r>
              <a:rPr lang="nb-NO" sz="2000" dirty="0" smtClean="0"/>
              <a:t>penning:</a:t>
            </a:r>
          </a:p>
          <a:p>
            <a:pPr>
              <a:buNone/>
            </a:pPr>
            <a:endParaRPr lang="nb-NO" sz="1000" dirty="0"/>
          </a:p>
          <a:p>
            <a:pPr>
              <a:buNone/>
            </a:pPr>
            <a:r>
              <a:rPr lang="nb-NO" sz="2000" dirty="0" smtClean="0"/>
              <a:t>Total motstand i stav og U – formet leder</a:t>
            </a:r>
          </a:p>
          <a:p>
            <a:pPr>
              <a:buNone/>
            </a:pPr>
            <a:r>
              <a:rPr lang="nb-NO" sz="2000" dirty="0" smtClean="0"/>
              <a:t>er </a:t>
            </a:r>
            <a:r>
              <a:rPr lang="nb-NO" sz="2000" i="1" dirty="0" smtClean="0"/>
              <a:t>R</a:t>
            </a:r>
            <a:r>
              <a:rPr lang="nb-NO" sz="2000" dirty="0" smtClean="0"/>
              <a:t>. </a:t>
            </a: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Strømmen </a:t>
            </a:r>
            <a:r>
              <a:rPr lang="nb-NO" sz="2000" dirty="0" smtClean="0"/>
              <a:t>i sløyfa:</a:t>
            </a:r>
          </a:p>
          <a:p>
            <a:pPr>
              <a:buNone/>
            </a:pPr>
            <a:endParaRPr lang="nb-NO" sz="2000" dirty="0"/>
          </a:p>
          <a:p>
            <a:pPr>
              <a:buNone/>
            </a:pPr>
            <a:r>
              <a:rPr lang="nb-NO" sz="2000" dirty="0" smtClean="0"/>
              <a:t>Strømretning som vist på figuren. </a:t>
            </a:r>
          </a:p>
          <a:p>
            <a:pPr>
              <a:buNone/>
            </a:pPr>
            <a:endParaRPr lang="nb-NO" sz="2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536" y="3276068"/>
            <a:ext cx="3528392" cy="2199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Objekt 5"/>
          <p:cNvGraphicFramePr>
            <a:graphicFrameLocks noChangeAspect="1"/>
          </p:cNvGraphicFramePr>
          <p:nvPr/>
        </p:nvGraphicFramePr>
        <p:xfrm>
          <a:off x="5475175" y="3284984"/>
          <a:ext cx="798513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0" name="Equation" r:id="rId6" imgW="533160" imgH="177480" progId="Equation.DSMT4">
                  <p:embed/>
                </p:oleObj>
              </mc:Choice>
              <mc:Fallback>
                <p:oleObj name="Equation" r:id="rId6" imgW="533160" imgH="1774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5175" y="3284984"/>
                        <a:ext cx="798513" cy="266700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2857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1987357"/>
              </p:ext>
            </p:extLst>
          </p:nvPr>
        </p:nvGraphicFramePr>
        <p:xfrm>
          <a:off x="6516216" y="4437112"/>
          <a:ext cx="608013" cy="588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1" name="Equation" r:id="rId8" imgW="406080" imgH="393480" progId="Equation.DSMT4">
                  <p:embed/>
                </p:oleObj>
              </mc:Choice>
              <mc:Fallback>
                <p:oleObj name="Equation" r:id="rId8" imgW="406080" imgH="39348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216" y="4437112"/>
                        <a:ext cx="608013" cy="58896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/>
        </p:nvGraphicFramePr>
        <p:xfrm>
          <a:off x="2025216" y="2154188"/>
          <a:ext cx="24765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2" name="Equation" r:id="rId10" imgW="164880" imgH="177480" progId="Equation.DSMT4">
                  <p:embed/>
                </p:oleObj>
              </mc:Choice>
              <mc:Fallback>
                <p:oleObj name="Equation" r:id="rId10" imgW="164880" imgH="1774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5216" y="2154188"/>
                        <a:ext cx="247650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3" name="Object 5"/>
          <p:cNvGraphicFramePr>
            <a:graphicFrameLocks noChangeAspect="1"/>
          </p:cNvGraphicFramePr>
          <p:nvPr/>
        </p:nvGraphicFramePr>
        <p:xfrm>
          <a:off x="2019468" y="1794148"/>
          <a:ext cx="24765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3" name="Equation" r:id="rId12" imgW="164880" imgH="177480" progId="Equation.DSMT4">
                  <p:embed/>
                </p:oleObj>
              </mc:Choice>
              <mc:Fallback>
                <p:oleObj name="Equation" r:id="rId12" imgW="164880" imgH="17748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9468" y="1794148"/>
                        <a:ext cx="247650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4" name="Object 6"/>
          <p:cNvGraphicFramePr>
            <a:graphicFrameLocks noChangeAspect="1"/>
          </p:cNvGraphicFramePr>
          <p:nvPr/>
        </p:nvGraphicFramePr>
        <p:xfrm>
          <a:off x="2025216" y="1434108"/>
          <a:ext cx="24765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4" name="Equation" r:id="rId13" imgW="164880" imgH="177480" progId="Equation.DSMT4">
                  <p:embed/>
                </p:oleObj>
              </mc:Choice>
              <mc:Fallback>
                <p:oleObj name="Equation" r:id="rId13" imgW="164880" imgH="17748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5216" y="1434108"/>
                        <a:ext cx="247650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Plassholder for lysbilde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DA4A-EBA6-42D1-92E2-62EADC7EFF05}" type="slidenum">
              <a:rPr lang="nb-NO" smtClean="0"/>
              <a:pPr/>
              <a:t>9</a:t>
            </a:fld>
            <a:endParaRPr lang="nb-NO" dirty="0"/>
          </a:p>
        </p:txBody>
      </p:sp>
      <p:sp>
        <p:nvSpPr>
          <p:cNvPr id="11" name="Plassholder for bunntekst 10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311896" cy="365125"/>
          </a:xfrm>
        </p:spPr>
        <p:txBody>
          <a:bodyPr/>
          <a:lstStyle/>
          <a:p>
            <a:r>
              <a:rPr lang="nb-NO" dirty="0" smtClean="0"/>
              <a:t>FY6017 Elektromagnetisme 2016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1291</TotalTime>
  <Words>1564</Words>
  <Application>Microsoft Office PowerPoint</Application>
  <PresentationFormat>Skjermfremvisning (4:3)</PresentationFormat>
  <Paragraphs>292</Paragraphs>
  <Slides>17</Slides>
  <Notes>16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Innebygde OLE-servere</vt:lpstr>
      </vt:variant>
      <vt:variant>
        <vt:i4>2</vt:i4>
      </vt:variant>
      <vt:variant>
        <vt:lpstr>Lysbildetitler</vt:lpstr>
      </vt:variant>
      <vt:variant>
        <vt:i4>17</vt:i4>
      </vt:variant>
    </vt:vector>
  </HeadingPairs>
  <TitlesOfParts>
    <vt:vector size="20" baseType="lpstr">
      <vt:lpstr>Office-tema</vt:lpstr>
      <vt:lpstr>Equation</vt:lpstr>
      <vt:lpstr>MathType 6.0 Equation</vt:lpstr>
      <vt:lpstr>29.4 Elektromotorisk spenning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SV-fakultetet, NTNU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jorungr</dc:creator>
  <cp:lastModifiedBy>Astrid Johansen</cp:lastModifiedBy>
  <cp:revision>24</cp:revision>
  <dcterms:created xsi:type="dcterms:W3CDTF">2012-10-31T08:55:58Z</dcterms:created>
  <dcterms:modified xsi:type="dcterms:W3CDTF">2016-10-21T14:06:05Z</dcterms:modified>
</cp:coreProperties>
</file>