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7" r:id="rId2"/>
    <p:sldId id="258" r:id="rId3"/>
    <p:sldId id="308" r:id="rId4"/>
    <p:sldId id="259" r:id="rId5"/>
    <p:sldId id="260" r:id="rId6"/>
    <p:sldId id="263" r:id="rId7"/>
    <p:sldId id="264" r:id="rId8"/>
    <p:sldId id="305" r:id="rId9"/>
    <p:sldId id="265" r:id="rId10"/>
    <p:sldId id="320" r:id="rId11"/>
    <p:sldId id="321" r:id="rId12"/>
    <p:sldId id="271" r:id="rId13"/>
    <p:sldId id="266" r:id="rId14"/>
    <p:sldId id="273" r:id="rId15"/>
    <p:sldId id="318" r:id="rId16"/>
    <p:sldId id="276" r:id="rId17"/>
    <p:sldId id="277" r:id="rId18"/>
    <p:sldId id="316" r:id="rId19"/>
    <p:sldId id="313" r:id="rId20"/>
    <p:sldId id="281" r:id="rId21"/>
    <p:sldId id="306" r:id="rId22"/>
    <p:sldId id="285" r:id="rId23"/>
    <p:sldId id="286" r:id="rId24"/>
    <p:sldId id="287" r:id="rId25"/>
    <p:sldId id="288" r:id="rId26"/>
    <p:sldId id="319" r:id="rId27"/>
    <p:sldId id="291" r:id="rId28"/>
    <p:sldId id="292" r:id="rId29"/>
    <p:sldId id="294" r:id="rId30"/>
    <p:sldId id="295" r:id="rId31"/>
    <p:sldId id="296" r:id="rId32"/>
    <p:sldId id="322" r:id="rId33"/>
    <p:sldId id="297" r:id="rId34"/>
    <p:sldId id="299" r:id="rId35"/>
    <p:sldId id="307" r:id="rId36"/>
    <p:sldId id="302" r:id="rId37"/>
    <p:sldId id="317" r:id="rId38"/>
  </p:sldIdLst>
  <p:sldSz cx="9144000" cy="6858000" type="screen4x3"/>
  <p:notesSz cx="6805613" cy="99441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27B3"/>
    <a:srgbClr val="55C0D5"/>
    <a:srgbClr val="35D0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330" autoAdjust="0"/>
  </p:normalViewPr>
  <p:slideViewPr>
    <p:cSldViewPr>
      <p:cViewPr varScale="1">
        <p:scale>
          <a:sx n="38" d="100"/>
          <a:sy n="38" d="100"/>
        </p:scale>
        <p:origin x="-821"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5" Type="http://schemas.openxmlformats.org/officeDocument/2006/relationships/image" Target="../media/image9.wmf"/><Relationship Id="rId4"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image" Target="../media/image58.wmf"/><Relationship Id="rId7" Type="http://schemas.openxmlformats.org/officeDocument/2006/relationships/image" Target="../media/image62.wmf"/><Relationship Id="rId2" Type="http://schemas.openxmlformats.org/officeDocument/2006/relationships/image" Target="../media/image57.wmf"/><Relationship Id="rId1" Type="http://schemas.openxmlformats.org/officeDocument/2006/relationships/image" Target="../media/image54.wmf"/><Relationship Id="rId6" Type="http://schemas.openxmlformats.org/officeDocument/2006/relationships/image" Target="../media/image61.wmf"/><Relationship Id="rId5" Type="http://schemas.openxmlformats.org/officeDocument/2006/relationships/image" Target="../media/image60.wmf"/><Relationship Id="rId10" Type="http://schemas.openxmlformats.org/officeDocument/2006/relationships/image" Target="../media/image65.wmf"/><Relationship Id="rId4" Type="http://schemas.openxmlformats.org/officeDocument/2006/relationships/image" Target="../media/image59.wmf"/><Relationship Id="rId9" Type="http://schemas.openxmlformats.org/officeDocument/2006/relationships/image" Target="../media/image6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2.wmf"/><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image" Target="../media/image83.wmf"/><Relationship Id="rId7" Type="http://schemas.openxmlformats.org/officeDocument/2006/relationships/image" Target="../media/image87.wmf"/><Relationship Id="rId12" Type="http://schemas.openxmlformats.org/officeDocument/2006/relationships/image" Target="../media/image91.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11" Type="http://schemas.openxmlformats.org/officeDocument/2006/relationships/image" Target="../media/image90.wmf"/><Relationship Id="rId5" Type="http://schemas.openxmlformats.org/officeDocument/2006/relationships/image" Target="../media/image85.wmf"/><Relationship Id="rId10" Type="http://schemas.openxmlformats.org/officeDocument/2006/relationships/image" Target="../media/image89.wmf"/><Relationship Id="rId4" Type="http://schemas.openxmlformats.org/officeDocument/2006/relationships/image" Target="../media/image84.wmf"/><Relationship Id="rId9" Type="http://schemas.openxmlformats.org/officeDocument/2006/relationships/image" Target="../media/image6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97.wmf"/><Relationship Id="rId2" Type="http://schemas.openxmlformats.org/officeDocument/2006/relationships/image" Target="../media/image96.wmf"/><Relationship Id="rId1" Type="http://schemas.openxmlformats.org/officeDocument/2006/relationships/image" Target="../media/image81.wmf"/><Relationship Id="rId4" Type="http://schemas.openxmlformats.org/officeDocument/2006/relationships/image" Target="../media/image9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103.wmf"/><Relationship Id="rId1" Type="http://schemas.openxmlformats.org/officeDocument/2006/relationships/image" Target="../media/image100.wmf"/><Relationship Id="rId4" Type="http://schemas.openxmlformats.org/officeDocument/2006/relationships/image" Target="../media/image98.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07.wmf"/><Relationship Id="rId1" Type="http://schemas.openxmlformats.org/officeDocument/2006/relationships/image" Target="../media/image100.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7.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115.wmf"/><Relationship Id="rId7" Type="http://schemas.openxmlformats.org/officeDocument/2006/relationships/image" Target="../media/image119.wmf"/><Relationship Id="rId2" Type="http://schemas.openxmlformats.org/officeDocument/2006/relationships/image" Target="../media/image114.wmf"/><Relationship Id="rId1" Type="http://schemas.openxmlformats.org/officeDocument/2006/relationships/image" Target="../media/image113.wmf"/><Relationship Id="rId6" Type="http://schemas.openxmlformats.org/officeDocument/2006/relationships/image" Target="../media/image118.wmf"/><Relationship Id="rId5" Type="http://schemas.openxmlformats.org/officeDocument/2006/relationships/image" Target="../media/image117.wmf"/><Relationship Id="rId4" Type="http://schemas.openxmlformats.org/officeDocument/2006/relationships/image" Target="../media/image116.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22.wmf"/><Relationship Id="rId1" Type="http://schemas.openxmlformats.org/officeDocument/2006/relationships/image" Target="../media/image121.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image" Target="../media/image12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5.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 Id="rId9"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0"/>
            <a:ext cx="2949629" cy="497205"/>
          </a:xfrm>
          <a:prstGeom prst="rect">
            <a:avLst/>
          </a:prstGeom>
        </p:spPr>
        <p:txBody>
          <a:bodyPr vert="horz" lIns="91705" tIns="45853" rIns="91705" bIns="45853" rtlCol="0"/>
          <a:lstStyle>
            <a:lvl1pPr algn="l">
              <a:defRPr sz="1200"/>
            </a:lvl1pPr>
          </a:lstStyle>
          <a:p>
            <a:endParaRPr lang="nb-NO"/>
          </a:p>
        </p:txBody>
      </p:sp>
      <p:sp>
        <p:nvSpPr>
          <p:cNvPr id="3" name="Plassholder for dato 2"/>
          <p:cNvSpPr>
            <a:spLocks noGrp="1"/>
          </p:cNvSpPr>
          <p:nvPr>
            <p:ph type="dt" sz="quarter" idx="1"/>
          </p:nvPr>
        </p:nvSpPr>
        <p:spPr>
          <a:xfrm>
            <a:off x="3854395" y="0"/>
            <a:ext cx="2949629" cy="497205"/>
          </a:xfrm>
          <a:prstGeom prst="rect">
            <a:avLst/>
          </a:prstGeom>
        </p:spPr>
        <p:txBody>
          <a:bodyPr vert="horz" lIns="91705" tIns="45853" rIns="91705" bIns="45853" rtlCol="0"/>
          <a:lstStyle>
            <a:lvl1pPr algn="r">
              <a:defRPr sz="1200"/>
            </a:lvl1pPr>
          </a:lstStyle>
          <a:p>
            <a:fld id="{A896E95D-187A-4BED-A6B2-95AAE1278A04}" type="datetimeFigureOut">
              <a:rPr lang="nb-NO" smtClean="0"/>
              <a:pPr/>
              <a:t>24.10.2016</a:t>
            </a:fld>
            <a:endParaRPr lang="nb-NO"/>
          </a:p>
        </p:txBody>
      </p:sp>
      <p:sp>
        <p:nvSpPr>
          <p:cNvPr id="4" name="Plassholder for bunntekst 3"/>
          <p:cNvSpPr>
            <a:spLocks noGrp="1"/>
          </p:cNvSpPr>
          <p:nvPr>
            <p:ph type="ftr" sz="quarter" idx="2"/>
          </p:nvPr>
        </p:nvSpPr>
        <p:spPr>
          <a:xfrm>
            <a:off x="1" y="9445302"/>
            <a:ext cx="2949629" cy="497205"/>
          </a:xfrm>
          <a:prstGeom prst="rect">
            <a:avLst/>
          </a:prstGeom>
        </p:spPr>
        <p:txBody>
          <a:bodyPr vert="horz" lIns="91705" tIns="45853" rIns="91705" bIns="45853" rtlCol="0" anchor="b"/>
          <a:lstStyle>
            <a:lvl1pPr algn="l">
              <a:defRPr sz="1200"/>
            </a:lvl1pPr>
          </a:lstStyle>
          <a:p>
            <a:endParaRPr lang="nb-NO"/>
          </a:p>
        </p:txBody>
      </p:sp>
      <p:sp>
        <p:nvSpPr>
          <p:cNvPr id="5" name="Plassholder for lysbildenummer 4"/>
          <p:cNvSpPr>
            <a:spLocks noGrp="1"/>
          </p:cNvSpPr>
          <p:nvPr>
            <p:ph type="sldNum" sz="quarter" idx="3"/>
          </p:nvPr>
        </p:nvSpPr>
        <p:spPr>
          <a:xfrm>
            <a:off x="3854395" y="9445302"/>
            <a:ext cx="2949629" cy="497205"/>
          </a:xfrm>
          <a:prstGeom prst="rect">
            <a:avLst/>
          </a:prstGeom>
        </p:spPr>
        <p:txBody>
          <a:bodyPr vert="horz" lIns="91705" tIns="45853" rIns="91705" bIns="45853" rtlCol="0" anchor="b"/>
          <a:lstStyle>
            <a:lvl1pPr algn="r">
              <a:defRPr sz="1200"/>
            </a:lvl1pPr>
          </a:lstStyle>
          <a:p>
            <a:fld id="{348AD7EE-533D-431E-B4B5-B80883BC1408}" type="slidenum">
              <a:rPr lang="nb-NO" smtClean="0"/>
              <a:pPr/>
              <a:t>‹#›</a:t>
            </a:fld>
            <a:endParaRPr lang="nb-NO"/>
          </a:p>
        </p:txBody>
      </p:sp>
    </p:spTree>
    <p:extLst>
      <p:ext uri="{BB962C8B-B14F-4D97-AF65-F5344CB8AC3E}">
        <p14:creationId xmlns:p14="http://schemas.microsoft.com/office/powerpoint/2010/main" val="285995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9099" cy="497205"/>
          </a:xfrm>
          <a:prstGeom prst="rect">
            <a:avLst/>
          </a:prstGeom>
        </p:spPr>
        <p:txBody>
          <a:bodyPr vert="horz" lIns="91705" tIns="45853" rIns="91705" bIns="45853" rtlCol="0"/>
          <a:lstStyle>
            <a:lvl1pPr algn="l">
              <a:defRPr sz="1200"/>
            </a:lvl1pPr>
          </a:lstStyle>
          <a:p>
            <a:endParaRPr lang="nb-NO"/>
          </a:p>
        </p:txBody>
      </p:sp>
      <p:sp>
        <p:nvSpPr>
          <p:cNvPr id="3" name="Plassholder for dato 2"/>
          <p:cNvSpPr>
            <a:spLocks noGrp="1"/>
          </p:cNvSpPr>
          <p:nvPr>
            <p:ph type="dt" idx="1"/>
          </p:nvPr>
        </p:nvSpPr>
        <p:spPr>
          <a:xfrm>
            <a:off x="3854940" y="0"/>
            <a:ext cx="2949099" cy="497205"/>
          </a:xfrm>
          <a:prstGeom prst="rect">
            <a:avLst/>
          </a:prstGeom>
        </p:spPr>
        <p:txBody>
          <a:bodyPr vert="horz" lIns="91705" tIns="45853" rIns="91705" bIns="45853" rtlCol="0"/>
          <a:lstStyle>
            <a:lvl1pPr algn="r">
              <a:defRPr sz="1200"/>
            </a:lvl1pPr>
          </a:lstStyle>
          <a:p>
            <a:fld id="{1801DE2F-D4A9-476B-84B4-9AAC7C9898A8}" type="datetimeFigureOut">
              <a:rPr lang="nb-NO" smtClean="0"/>
              <a:pPr/>
              <a:t>24.10.2016</a:t>
            </a:fld>
            <a:endParaRPr lang="nb-NO"/>
          </a:p>
        </p:txBody>
      </p:sp>
      <p:sp>
        <p:nvSpPr>
          <p:cNvPr id="4" name="Plassholder for lysbilde 3"/>
          <p:cNvSpPr>
            <a:spLocks noGrp="1" noRot="1" noChangeAspect="1"/>
          </p:cNvSpPr>
          <p:nvPr>
            <p:ph type="sldImg" idx="2"/>
          </p:nvPr>
        </p:nvSpPr>
        <p:spPr>
          <a:xfrm>
            <a:off x="917575" y="746125"/>
            <a:ext cx="4970463" cy="3729038"/>
          </a:xfrm>
          <a:prstGeom prst="rect">
            <a:avLst/>
          </a:prstGeom>
          <a:noFill/>
          <a:ln w="12700">
            <a:solidFill>
              <a:prstClr val="black"/>
            </a:solidFill>
          </a:ln>
        </p:spPr>
        <p:txBody>
          <a:bodyPr vert="horz" lIns="91705" tIns="45853" rIns="91705" bIns="45853" rtlCol="0" anchor="ctr"/>
          <a:lstStyle/>
          <a:p>
            <a:endParaRPr lang="nb-NO"/>
          </a:p>
        </p:txBody>
      </p:sp>
      <p:sp>
        <p:nvSpPr>
          <p:cNvPr id="5" name="Plassholder for notater 4"/>
          <p:cNvSpPr>
            <a:spLocks noGrp="1"/>
          </p:cNvSpPr>
          <p:nvPr>
            <p:ph type="body" sz="quarter" idx="3"/>
          </p:nvPr>
        </p:nvSpPr>
        <p:spPr>
          <a:xfrm>
            <a:off x="680562" y="4723448"/>
            <a:ext cx="5444490" cy="4474845"/>
          </a:xfrm>
          <a:prstGeom prst="rect">
            <a:avLst/>
          </a:prstGeom>
        </p:spPr>
        <p:txBody>
          <a:bodyPr vert="horz" lIns="91705" tIns="45853" rIns="91705" bIns="45853"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9445169"/>
            <a:ext cx="2949099" cy="497205"/>
          </a:xfrm>
          <a:prstGeom prst="rect">
            <a:avLst/>
          </a:prstGeom>
        </p:spPr>
        <p:txBody>
          <a:bodyPr vert="horz" lIns="91705" tIns="45853" rIns="91705" bIns="45853"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4940" y="9445169"/>
            <a:ext cx="2949099" cy="497205"/>
          </a:xfrm>
          <a:prstGeom prst="rect">
            <a:avLst/>
          </a:prstGeom>
        </p:spPr>
        <p:txBody>
          <a:bodyPr vert="horz" lIns="91705" tIns="45853" rIns="91705" bIns="45853" rtlCol="0" anchor="b"/>
          <a:lstStyle>
            <a:lvl1pPr algn="r">
              <a:defRPr sz="1200"/>
            </a:lvl1pPr>
          </a:lstStyle>
          <a:p>
            <a:fld id="{5E35C1FC-21D6-4A69-842D-B2F94DFA5C45}" type="slidenum">
              <a:rPr lang="nb-NO" smtClean="0"/>
              <a:pPr/>
              <a:t>‹#›</a:t>
            </a:fld>
            <a:endParaRPr lang="nb-NO"/>
          </a:p>
        </p:txBody>
      </p:sp>
    </p:spTree>
    <p:extLst>
      <p:ext uri="{BB962C8B-B14F-4D97-AF65-F5344CB8AC3E}">
        <p14:creationId xmlns:p14="http://schemas.microsoft.com/office/powerpoint/2010/main" val="3077837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a:t>
            </a:fld>
            <a:endParaRPr lang="nb-NO"/>
          </a:p>
        </p:txBody>
      </p:sp>
    </p:spTree>
    <p:extLst>
      <p:ext uri="{BB962C8B-B14F-4D97-AF65-F5344CB8AC3E}">
        <p14:creationId xmlns:p14="http://schemas.microsoft.com/office/powerpoint/2010/main" val="602946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10</a:t>
            </a:fld>
            <a:endParaRPr lang="nb-NO"/>
          </a:p>
        </p:txBody>
      </p:sp>
    </p:spTree>
    <p:extLst>
      <p:ext uri="{BB962C8B-B14F-4D97-AF65-F5344CB8AC3E}">
        <p14:creationId xmlns:p14="http://schemas.microsoft.com/office/powerpoint/2010/main" val="2009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11</a:t>
            </a:fld>
            <a:endParaRPr lang="nb-NO"/>
          </a:p>
        </p:txBody>
      </p:sp>
    </p:spTree>
    <p:extLst>
      <p:ext uri="{BB962C8B-B14F-4D97-AF65-F5344CB8AC3E}">
        <p14:creationId xmlns:p14="http://schemas.microsoft.com/office/powerpoint/2010/main" val="2009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12</a:t>
            </a:fld>
            <a:endParaRPr lang="nb-NO"/>
          </a:p>
        </p:txBody>
      </p:sp>
    </p:spTree>
    <p:extLst>
      <p:ext uri="{BB962C8B-B14F-4D97-AF65-F5344CB8AC3E}">
        <p14:creationId xmlns:p14="http://schemas.microsoft.com/office/powerpoint/2010/main" val="1109778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13</a:t>
            </a:fld>
            <a:endParaRPr lang="nb-NO"/>
          </a:p>
        </p:txBody>
      </p:sp>
    </p:spTree>
    <p:extLst>
      <p:ext uri="{BB962C8B-B14F-4D97-AF65-F5344CB8AC3E}">
        <p14:creationId xmlns:p14="http://schemas.microsoft.com/office/powerpoint/2010/main" val="166175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14</a:t>
            </a:fld>
            <a:endParaRPr lang="nb-NO"/>
          </a:p>
        </p:txBody>
      </p:sp>
    </p:spTree>
    <p:extLst>
      <p:ext uri="{BB962C8B-B14F-4D97-AF65-F5344CB8AC3E}">
        <p14:creationId xmlns:p14="http://schemas.microsoft.com/office/powerpoint/2010/main" val="1349466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Her</a:t>
            </a:r>
            <a:r>
              <a:rPr lang="nb-NO" baseline="0" dirty="0" smtClean="0"/>
              <a:t> er det ei lukket strømsløyfe hvor vi ikke ser koplingen. Det går en strøm I og det er et magnetfelt normalt på og gjennom strømsløyfa.</a:t>
            </a:r>
          </a:p>
          <a:p>
            <a:r>
              <a:rPr lang="nb-NO" baseline="0" dirty="0" smtClean="0"/>
              <a:t>Tegn på de magnetiske kreftene på alle sidekantene. Hva er netto kraft? Er det et dreiemoment?</a:t>
            </a:r>
          </a:p>
          <a:p>
            <a:r>
              <a:rPr lang="nb-NO" baseline="0" dirty="0" smtClean="0"/>
              <a:t>Videre til neste figur. Tegn på kreftene her også. Netto kraft? Dreiemoment? </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16</a:t>
            </a:fld>
            <a:endParaRPr lang="nb-NO"/>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skal studere nøyere</a:t>
            </a:r>
            <a:r>
              <a:rPr lang="nb-NO" baseline="0" dirty="0" smtClean="0"/>
              <a:t> krefter og dreiemoment på en strømsløyfe i et magnetfelt.</a:t>
            </a:r>
          </a:p>
          <a:p>
            <a:r>
              <a:rPr lang="nb-NO" baseline="0" dirty="0" smtClean="0"/>
              <a:t>Her er det ei strømsløyfe i et magnetfelt. Vi definerer normalvektoren til planet som strømsløyfa ligger i, A – vektor.</a:t>
            </a:r>
          </a:p>
          <a:p>
            <a:r>
              <a:rPr lang="nb-NO" dirty="0" smtClean="0"/>
              <a:t>Vinkelen mellom A – vektor og magnetfeltet er fi.</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17</a:t>
            </a:fld>
            <a:endParaRPr lang="nb-NO"/>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finner denne vinkelen igjen mellom</a:t>
            </a:r>
            <a:r>
              <a:rPr lang="nb-NO" baseline="0" dirty="0" smtClean="0"/>
              <a:t> horisontalplanet og planet til sløyfa.</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18</a:t>
            </a:fld>
            <a:endParaRPr lang="nb-NO"/>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Og</a:t>
            </a:r>
            <a:r>
              <a:rPr lang="nb-NO" baseline="0" dirty="0" smtClean="0"/>
              <a:t> vinkelen mellom sløyfeplanet og magnetfeltet er 90 grader minus fi.</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19</a:t>
            </a:fld>
            <a:endParaRPr lang="nb-NO"/>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bruker høyrehåndsregelen</a:t>
            </a:r>
            <a:r>
              <a:rPr lang="nb-NO" baseline="0" dirty="0" smtClean="0"/>
              <a:t> på de fire y – aksen er rotasjonsaksen. </a:t>
            </a:r>
          </a:p>
          <a:p>
            <a:r>
              <a:rPr lang="nb-NO" baseline="0" dirty="0" smtClean="0"/>
              <a:t>Vi får et dreiemoment. </a:t>
            </a:r>
          </a:p>
          <a:p>
            <a:r>
              <a:rPr lang="nb-NO" baseline="0" dirty="0" smtClean="0"/>
              <a:t>Sløyfa roterer med klokka.</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20</a:t>
            </a:fld>
            <a:endParaRPr lang="nb-N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a:t>
            </a:fld>
            <a:endParaRPr lang="nb-NO"/>
          </a:p>
        </p:txBody>
      </p:sp>
    </p:spTree>
    <p:extLst>
      <p:ext uri="{BB962C8B-B14F-4D97-AF65-F5344CB8AC3E}">
        <p14:creationId xmlns:p14="http://schemas.microsoft.com/office/powerpoint/2010/main" val="2875923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fant</a:t>
            </a:r>
            <a:r>
              <a:rPr lang="nb-NO" baseline="0" dirty="0" smtClean="0"/>
              <a:t> krafta på en strømførende leder i et magnetfelt er…. Og finner nå kreftene på kortsidene og på langsidene til strømsløyfa.</a:t>
            </a:r>
          </a:p>
          <a:p>
            <a:r>
              <a:rPr lang="nb-NO" baseline="0" dirty="0" smtClean="0"/>
              <a:t>På langsiden er krafta normalt på feltet og kryssproduktet blir…</a:t>
            </a:r>
          </a:p>
          <a:p>
            <a:r>
              <a:rPr lang="nb-NO" baseline="0" dirty="0" smtClean="0"/>
              <a:t>På kortsiden er vinkelen mellom dl og magnetfeltet 90 grader minus fi. Her får vi to krefter som er like store i hver sin retning. Pga plasseringen av aksen vil ikke disse bidra til et dreiemoment.</a:t>
            </a:r>
          </a:p>
          <a:p>
            <a:r>
              <a:rPr lang="nb-NO" baseline="0" dirty="0" smtClean="0"/>
              <a:t>Summert opp: </a:t>
            </a:r>
          </a:p>
          <a:p>
            <a:r>
              <a:rPr lang="nb-NO" baseline="0" dirty="0" smtClean="0"/>
              <a:t>Ingen netto kraft på ei strømsløyfe i et homogent magnetfelt er null.</a:t>
            </a:r>
          </a:p>
          <a:p>
            <a:r>
              <a:rPr lang="nb-NO" baseline="0" dirty="0" smtClean="0"/>
              <a:t>Kreftene på langsidene fører til et dreiemoment om y – aksen.</a:t>
            </a:r>
          </a:p>
          <a:p>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21</a:t>
            </a:fld>
            <a:endParaRPr lang="nb-NO"/>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Dreiemoment finner dere i kapittel 7 i Y&amp;F.</a:t>
            </a:r>
          </a:p>
          <a:p>
            <a:r>
              <a:rPr lang="nb-NO" dirty="0" smtClean="0"/>
              <a:t>Et tilbakeblikk.</a:t>
            </a:r>
          </a:p>
          <a:p>
            <a:r>
              <a:rPr lang="nb-NO" dirty="0" smtClean="0"/>
              <a:t>Dreiemomentet er et kryssprodukt</a:t>
            </a:r>
            <a:r>
              <a:rPr lang="nb-NO" baseline="0" dirty="0" smtClean="0"/>
              <a:t> mellom det vi kaller arma og krafta. Arma er vektoren fra rotasjonsaksen normalt på krafta - eller forlengelsen av krafta.</a:t>
            </a:r>
          </a:p>
          <a:p>
            <a:r>
              <a:rPr lang="nb-NO" baseline="0" dirty="0" smtClean="0"/>
              <a:t>Høyrehåndsregelen gir retningen </a:t>
            </a:r>
            <a:r>
              <a:rPr lang="nb-NO" baseline="0" dirty="0" err="1" smtClean="0"/>
              <a:t>parallellet</a:t>
            </a:r>
            <a:r>
              <a:rPr lang="nb-NO" baseline="0" dirty="0" smtClean="0"/>
              <a:t> med rotasjonsaksen og slik at fingrene viser rotasjonsretningen.</a:t>
            </a:r>
            <a:endParaRPr lang="nb-NO" dirty="0" smtClean="0"/>
          </a:p>
          <a:p>
            <a:r>
              <a:rPr lang="nb-NO" dirty="0" smtClean="0"/>
              <a:t>Dreiemomentet</a:t>
            </a:r>
            <a:r>
              <a:rPr lang="nb-NO" baseline="0" dirty="0" smtClean="0"/>
              <a:t> er et kryssprodukt mellom arma og krafta som virker. </a:t>
            </a:r>
          </a:p>
          <a:p>
            <a:r>
              <a:rPr lang="nb-NO" baseline="0" dirty="0" smtClean="0"/>
              <a:t>Arma er vektoren fra rotasjonsaksen og normalt på krafta, eller forlengelsen av krafta.</a:t>
            </a:r>
          </a:p>
          <a:p>
            <a:r>
              <a:rPr lang="nb-NO" baseline="0" dirty="0" smtClean="0"/>
              <a:t>Retningen til dreiemomentet finner vi med høyrehåndsregelen.</a:t>
            </a:r>
            <a:endParaRPr lang="nb-NO" dirty="0"/>
          </a:p>
        </p:txBody>
      </p:sp>
      <p:sp>
        <p:nvSpPr>
          <p:cNvPr id="4" name="Plassholder for lysbildenummer 3"/>
          <p:cNvSpPr>
            <a:spLocks noGrp="1"/>
          </p:cNvSpPr>
          <p:nvPr>
            <p:ph type="sldNum" sz="quarter" idx="10"/>
          </p:nvPr>
        </p:nvSpPr>
        <p:spPr/>
        <p:txBody>
          <a:bodyPr/>
          <a:lstStyle/>
          <a:p>
            <a:fld id="{678E4F7F-19DB-40BC-9983-91A01360C1D2}" type="slidenum">
              <a:rPr lang="nb-NO" smtClean="0"/>
              <a:pPr/>
              <a:t>22</a:t>
            </a:fld>
            <a:endParaRPr lang="nb-NO"/>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har her tegnet inn en rettvinklet trekant med</a:t>
            </a:r>
            <a:r>
              <a:rPr lang="nb-NO" baseline="0" dirty="0" smtClean="0"/>
              <a:t> vinkel </a:t>
            </a:r>
            <a:r>
              <a:rPr lang="nb-NO" baseline="0" dirty="0" err="1" smtClean="0"/>
              <a:t>fi</a:t>
            </a:r>
            <a:r>
              <a:rPr lang="nb-NO" baseline="0" dirty="0" smtClean="0"/>
              <a:t> slik at den ene siden er b sin fi. </a:t>
            </a:r>
          </a:p>
          <a:p>
            <a:r>
              <a:rPr lang="nb-NO" baseline="0" dirty="0" smtClean="0"/>
              <a:t>Hvor finner vi arma? Arma er ….</a:t>
            </a:r>
          </a:p>
          <a:p>
            <a:r>
              <a:rPr lang="nb-NO" baseline="0" dirty="0" smtClean="0"/>
              <a:t>Retningen til dreiemomentet er langs positiv y – akse. </a:t>
            </a:r>
          </a:p>
          <a:p>
            <a:r>
              <a:rPr lang="nb-NO" baseline="0" dirty="0" smtClean="0"/>
              <a:t>Vi har to krefter, altså er totalt dreiemoment det doble.</a:t>
            </a:r>
          </a:p>
          <a:p>
            <a:r>
              <a:rPr lang="nb-NO" baseline="0" dirty="0" err="1" smtClean="0"/>
              <a:t>Kraftta</a:t>
            </a:r>
            <a:r>
              <a:rPr lang="nb-NO" baseline="0" dirty="0" smtClean="0"/>
              <a:t> er strøm multiplisert med </a:t>
            </a:r>
            <a:r>
              <a:rPr lang="nb-NO" baseline="0" dirty="0" err="1" smtClean="0"/>
              <a:t>lengdan</a:t>
            </a:r>
            <a:r>
              <a:rPr lang="nb-NO" baseline="0" dirty="0" smtClean="0"/>
              <a:t> av sidekanten og magnetfeltet.</a:t>
            </a:r>
          </a:p>
          <a:p>
            <a:r>
              <a:rPr lang="nb-NO" baseline="0" dirty="0" smtClean="0"/>
              <a:t>Innsatt i dreiemomentet kjenner vi igjen arealet.</a:t>
            </a:r>
          </a:p>
          <a:p>
            <a:r>
              <a:rPr lang="nb-NO" baseline="0" dirty="0" smtClean="0"/>
              <a:t>Det totale dreiemomentet på strømsløyfa i det homogene magnetfeltet er…..</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23</a:t>
            </a:fld>
            <a:endParaRPr lang="nb-NO"/>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Dreiemomentet</a:t>
            </a:r>
            <a:r>
              <a:rPr lang="nb-NO" baseline="0" dirty="0" smtClean="0"/>
              <a:t> har sin største verdi når magnetfeltet står normalt på arealvektoren.</a:t>
            </a:r>
          </a:p>
          <a:p>
            <a:r>
              <a:rPr lang="nb-NO" baseline="0" dirty="0" smtClean="0"/>
              <a:t>Det er ikke noe dreiemoment når magnetfeltet og arealvektoren er parallelle. Da er det stabil likevekt. </a:t>
            </a:r>
          </a:p>
          <a:p>
            <a:r>
              <a:rPr lang="nb-NO" baseline="0" dirty="0" smtClean="0"/>
              <a:t>Dreiemomentet er null også når disse er motsatt parallelle, men da er likevekta ustabil.</a:t>
            </a:r>
            <a:endParaRPr lang="nb-NO" dirty="0" smtClean="0"/>
          </a:p>
          <a:p>
            <a:r>
              <a:rPr lang="nb-NO" dirty="0" smtClean="0"/>
              <a:t>Angående stabil og ustabil likevekt: </a:t>
            </a:r>
          </a:p>
          <a:p>
            <a:r>
              <a:rPr lang="nb-NO" dirty="0" smtClean="0"/>
              <a:t>Tenk deg at du dytter sløyfa litt ut fra likevekt. Nær 0 grader vil sløyfa</a:t>
            </a:r>
            <a:r>
              <a:rPr lang="nb-NO" baseline="0" dirty="0" smtClean="0"/>
              <a:t> rotere tilbake til 0. Nær 180 grader vil den rotere bort fra 180.</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24</a:t>
            </a:fld>
            <a:endParaRPr lang="nb-NO"/>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skal definere det</a:t>
            </a:r>
            <a:r>
              <a:rPr lang="nb-NO" baseline="0" dirty="0" smtClean="0"/>
              <a:t> magnetiske dipolmomentet også noe tilsvarende det elektriske dipolmomentet. Hva var det? Q x r.</a:t>
            </a:r>
          </a:p>
          <a:p>
            <a:r>
              <a:rPr lang="nb-NO" baseline="0" dirty="0" smtClean="0"/>
              <a:t>Det magnetiske dipolmomentet er strøm multiplisert med arealet til strømsløyfa.</a:t>
            </a:r>
          </a:p>
          <a:p>
            <a:r>
              <a:rPr lang="nb-NO" baseline="0" dirty="0" smtClean="0"/>
              <a:t>Retningen er gitt som tidligere, </a:t>
            </a:r>
            <a:r>
              <a:rPr lang="nb-NO" baseline="0" dirty="0" err="1" smtClean="0"/>
              <a:t>jheldigvis</a:t>
            </a:r>
            <a:r>
              <a:rPr lang="nb-NO" baseline="0" dirty="0" smtClean="0"/>
              <a:t>, parallell med positiv y – akse.</a:t>
            </a:r>
          </a:p>
          <a:p>
            <a:r>
              <a:rPr lang="nb-NO" baseline="0" dirty="0" smtClean="0"/>
              <a:t>Da kan vi uttrykke dreiemomentet med </a:t>
            </a:r>
            <a:r>
              <a:rPr lang="nb-NO" baseline="0" dirty="0" err="1" smtClean="0"/>
              <a:t>dilpolmomentet</a:t>
            </a:r>
            <a:r>
              <a:rPr lang="nb-NO" baseline="0" dirty="0" smtClean="0"/>
              <a:t> og vi ser at det ligner på et kryssprodukt, men da må vinkelen </a:t>
            </a:r>
            <a:r>
              <a:rPr lang="nb-NO" baseline="0" dirty="0" err="1" smtClean="0"/>
              <a:t>fi</a:t>
            </a:r>
            <a:r>
              <a:rPr lang="nb-NO" baseline="0" dirty="0" smtClean="0"/>
              <a:t> </a:t>
            </a:r>
            <a:r>
              <a:rPr lang="nb-NO" baseline="0" dirty="0" err="1" smtClean="0"/>
              <a:t>ogaå</a:t>
            </a:r>
            <a:r>
              <a:rPr lang="nb-NO" baseline="0" dirty="0" smtClean="0"/>
              <a:t> være vinkelen mellom magnetfeltet og dipolmomentet. Følgelig er den parallell med arealvektoren. Vi definerer nå en positiv retning for både arealvektor og dipolmoment med en ny variant av høyrehåndsregelen: Krum fingrene rundt strømsløyfa med retning som strømretningen. Det magnetiske dipolmomentet og arealvektoren peker da i retning tommelen.</a:t>
            </a:r>
          </a:p>
          <a:p>
            <a:r>
              <a:rPr lang="nb-NO" baseline="0" dirty="0" smtClean="0"/>
              <a:t>Vi kan skrive dreiemomentet som kryssproduktet mellom dipolmomentet og magnetfeltet. </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25</a:t>
            </a:fld>
            <a:endParaRPr lang="nb-NO"/>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Sammenlikner med det vi fant på dreiemomentet på en elektrisk dipol i</a:t>
            </a:r>
            <a:r>
              <a:rPr lang="nb-NO" baseline="0" dirty="0" smtClean="0"/>
              <a:t> et elektrisk felt. Det må selvsagt være likt.</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27</a:t>
            </a:fld>
            <a:endParaRPr lang="nb-NO"/>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Potensiell energi i</a:t>
            </a:r>
            <a:r>
              <a:rPr lang="nb-NO" baseline="0" dirty="0" smtClean="0"/>
              <a:t> gravitasjonsfeltet er et greit sted å starte. Når gravitasjonsfeltet gjør et arbeid på en masse så er arbeidet positivt og den potensielle energien avtar.</a:t>
            </a:r>
          </a:p>
          <a:p>
            <a:r>
              <a:rPr lang="nb-NO" baseline="0" dirty="0" smtClean="0"/>
              <a:t>Tilsvarende for dreiemomentet. Når det gjør et arbeid på dipolen så er arbeidet positivt og den potensielle energien avtar.</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28</a:t>
            </a:fld>
            <a:endParaRPr lang="nb-NO"/>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Den</a:t>
            </a:r>
            <a:r>
              <a:rPr lang="nb-NO" baseline="0" dirty="0" smtClean="0"/>
              <a:t> potensielle energien til en elektrisk dipol er minus prikkproduktet mellom dipolmomentet og feltet.</a:t>
            </a:r>
          </a:p>
          <a:p>
            <a:r>
              <a:rPr lang="nb-NO" baseline="0" dirty="0" smtClean="0"/>
              <a:t>Vi definerer den potensielle energien til en magnetisk dipol helt tilsvarende som minus prikkproduktet mellom den magnetiske dipolen og magnetfeltet. Vi ser at den potensielle energien er størst når dipolen og magnetfeltet er motsatt rettet.  Da er likevekten ustabil, bare et lite dytt og den dreier til likevekten er stabil når de to er parallelle.</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29</a:t>
            </a:fld>
            <a:endParaRPr lang="nb-NO"/>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30</a:t>
            </a:fld>
            <a:endParaRPr lang="nb-NO"/>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defTabSz="917052">
              <a:defRPr/>
            </a:pPr>
            <a:r>
              <a:rPr lang="nb-NO" dirty="0" smtClean="0"/>
              <a:t>Dipolmomentet</a:t>
            </a:r>
            <a:r>
              <a:rPr lang="nb-NO" baseline="0" dirty="0" smtClean="0"/>
              <a:t> peker opp langs aksen til spolen.</a:t>
            </a:r>
            <a:endParaRPr lang="nb-NO" dirty="0" smtClean="0"/>
          </a:p>
          <a:p>
            <a:r>
              <a:rPr lang="nb-NO" dirty="0" smtClean="0"/>
              <a:t>Retningen til</a:t>
            </a:r>
            <a:r>
              <a:rPr lang="nb-NO" baseline="0" dirty="0" smtClean="0"/>
              <a:t> d</a:t>
            </a:r>
            <a:r>
              <a:rPr lang="nb-NO" dirty="0" smtClean="0"/>
              <a:t>reiemomentet</a:t>
            </a:r>
            <a:r>
              <a:rPr lang="nb-NO" baseline="0" dirty="0" smtClean="0"/>
              <a:t> finner vi med </a:t>
            </a:r>
            <a:r>
              <a:rPr lang="nb-NO" baseline="0" dirty="0" err="1" smtClean="0"/>
              <a:t>hh</a:t>
            </a:r>
            <a:r>
              <a:rPr lang="nb-NO" baseline="0" dirty="0" smtClean="0"/>
              <a:t> – regelen. </a:t>
            </a:r>
          </a:p>
          <a:p>
            <a:r>
              <a:rPr lang="nb-NO" baseline="0" dirty="0" smtClean="0"/>
              <a:t>Vi ser at dreiemomentet prøver å rotere spolen slik at dipolmomentet blir parallelt med magnetfeltet – stabil likevekt. Da er den potensielle energien så liten som den kan bli.</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31</a:t>
            </a:fld>
            <a:endParaRPr lang="nb-N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a:t>
            </a:fld>
            <a:endParaRPr lang="nb-NO"/>
          </a:p>
        </p:txBody>
      </p:sp>
    </p:spTree>
    <p:extLst>
      <p:ext uri="{BB962C8B-B14F-4D97-AF65-F5344CB8AC3E}">
        <p14:creationId xmlns:p14="http://schemas.microsoft.com/office/powerpoint/2010/main" val="149971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32</a:t>
            </a:fld>
            <a:endParaRPr lang="nb-NO"/>
          </a:p>
        </p:txBody>
      </p:sp>
    </p:spTree>
    <p:extLst>
      <p:ext uri="{BB962C8B-B14F-4D97-AF65-F5344CB8AC3E}">
        <p14:creationId xmlns:p14="http://schemas.microsoft.com/office/powerpoint/2010/main" val="2875923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Galvanometeret er et</a:t>
            </a:r>
            <a:r>
              <a:rPr lang="nb-NO" baseline="0" dirty="0" smtClean="0"/>
              <a:t> tradisjonelt amperemeter. Her er det en spole som roterer i et magnetfelt. Feltet er ikke homogent, men radielt. Det betyr at vinkelen mellom </a:t>
            </a:r>
          </a:p>
          <a:p>
            <a:r>
              <a:rPr lang="nb-NO" dirty="0" smtClean="0"/>
              <a:t>Spolen</a:t>
            </a:r>
            <a:r>
              <a:rPr lang="nb-NO" baseline="0" dirty="0" smtClean="0"/>
              <a:t> roterer i et fast magnetfelt.</a:t>
            </a:r>
          </a:p>
          <a:p>
            <a:r>
              <a:rPr lang="nb-NO" baseline="0" dirty="0" smtClean="0"/>
              <a:t>Pek på sidekantene av spolen som det virker et kraftpar på som fører til rotasjon. Det er magnetfeltet på disse sidekantene som er normalt på arealvektoren og som er interessant i forhold til dreiemomentet.</a:t>
            </a:r>
            <a:endParaRPr lang="nb-NO" baseline="0" dirty="0"/>
          </a:p>
          <a:p>
            <a:r>
              <a:rPr lang="nb-NO" baseline="0" dirty="0" smtClean="0"/>
              <a:t>Fjæra sørger for likevekt.</a:t>
            </a:r>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33</a:t>
            </a:fld>
            <a:endParaRPr lang="nb-NO"/>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Galvanometeret har</a:t>
            </a:r>
            <a:r>
              <a:rPr lang="nb-NO" baseline="0" dirty="0" smtClean="0"/>
              <a:t> altså et radielt felt. Rundt en stavmagnet er det en annen type ikke – homogent felt.</a:t>
            </a:r>
          </a:p>
          <a:p>
            <a:r>
              <a:rPr lang="nb-NO" baseline="0" dirty="0" smtClean="0"/>
              <a:t>Her har vi lagt ei strømsløyfe i enden av en magnet slik at aksen på magneten faller sammen med en akse gjennom sentrum av strømsløyfen.</a:t>
            </a:r>
          </a:p>
          <a:p>
            <a:r>
              <a:rPr lang="nb-NO" baseline="0" dirty="0" smtClean="0"/>
              <a:t>Hva skjer med den magnetiske fluksen dersom vi flytter sløyfa mot høyre, men aksen er som opprinnelig? Avtar.</a:t>
            </a:r>
          </a:p>
          <a:p>
            <a:r>
              <a:rPr lang="nb-NO" baseline="0" dirty="0" smtClean="0"/>
              <a:t>Retning på dipolmomentet?</a:t>
            </a:r>
          </a:p>
          <a:p>
            <a:r>
              <a:rPr lang="nb-NO" baseline="0" dirty="0" smtClean="0"/>
              <a:t>Hvilken retning får dipolmomentet om vi snur magneten?</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34</a:t>
            </a:fld>
            <a:endParaRPr lang="nb-NO"/>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Pga x – komponenten får vi en</a:t>
            </a:r>
            <a:r>
              <a:rPr lang="nb-NO" baseline="0" dirty="0" smtClean="0"/>
              <a:t> kraft i y – retning og pga y – komponenten får vi en kraft i x – retning. Summen av kreftene  i x – retning er null, mens de to kreften i y – retningen er begge i positiv y – retning. Vi får altså ei netto kraft i y – retning. </a:t>
            </a:r>
          </a:p>
          <a:p>
            <a:r>
              <a:rPr lang="nb-NO" baseline="0" dirty="0" smtClean="0"/>
              <a:t>Hvilken retning får netto kraft dersom vi snur magneten? </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35</a:t>
            </a:fld>
            <a:endParaRPr lang="nb-NO"/>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Kan fjerne magnetisme ved å varme opp eller kaste gjenstanden i gulvet.</a:t>
            </a:r>
          </a:p>
          <a:p>
            <a:r>
              <a:rPr lang="nb-NO" dirty="0" smtClean="0"/>
              <a:t>I permanente magneter kan vi se på et mikroskopisk nivå hva som skjer. </a:t>
            </a:r>
          </a:p>
          <a:p>
            <a:r>
              <a:rPr lang="nb-NO" dirty="0" smtClean="0"/>
              <a:t>Elektroner</a:t>
            </a:r>
            <a:r>
              <a:rPr lang="nb-NO" baseline="0" dirty="0" smtClean="0"/>
              <a:t> beveger seg rundt ei kjerne og elektroner spinner rundt seg selv. Dette skaper magnetiske </a:t>
            </a:r>
            <a:r>
              <a:rPr lang="nb-NO" baseline="0" dirty="0" err="1" smtClean="0"/>
              <a:t>dipolmomnet</a:t>
            </a:r>
            <a:r>
              <a:rPr lang="nb-NO" baseline="0" dirty="0" smtClean="0"/>
              <a:t>.</a:t>
            </a:r>
          </a:p>
          <a:p>
            <a:r>
              <a:rPr lang="nb-NO" baseline="0" dirty="0" smtClean="0"/>
              <a:t>I de fleste materialer er retningene på dipolmomentene tilfeldig fordelt.</a:t>
            </a:r>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36</a:t>
            </a:fld>
            <a:endParaRPr lang="nb-NO"/>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pPr defTabSz="917052">
              <a:defRPr/>
            </a:pPr>
            <a:r>
              <a:rPr lang="nb-NO" baseline="0" dirty="0" smtClean="0"/>
              <a:t>I magnetisk jern er mange av dipolmomentene parallelle. Dipolmomentet inne i magneten er fra sydpol mot nordpol.</a:t>
            </a:r>
          </a:p>
          <a:p>
            <a:pPr defTabSz="917052">
              <a:defRPr/>
            </a:pPr>
            <a:r>
              <a:rPr lang="nb-NO" baseline="0" dirty="0" smtClean="0"/>
              <a:t>Et ytre magnetfelt virker slik at det prøver å dreie magneten slik at dipolmomentet blir parallelt med det ytre feltet – akkurat slik det var for strømsløyfa i et ytre felt.</a:t>
            </a:r>
            <a:endParaRPr lang="nb-NO" dirty="0" smtClean="0"/>
          </a:p>
          <a:p>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37</a:t>
            </a:fld>
            <a:endParaRPr lang="nb-N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4</a:t>
            </a:fld>
            <a:endParaRPr lang="nb-NO"/>
          </a:p>
        </p:txBody>
      </p:sp>
    </p:spTree>
    <p:extLst>
      <p:ext uri="{BB962C8B-B14F-4D97-AF65-F5344CB8AC3E}">
        <p14:creationId xmlns:p14="http://schemas.microsoft.com/office/powerpoint/2010/main" val="3204881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5</a:t>
            </a:fld>
            <a:endParaRPr lang="nb-NO"/>
          </a:p>
        </p:txBody>
      </p:sp>
    </p:spTree>
    <p:extLst>
      <p:ext uri="{BB962C8B-B14F-4D97-AF65-F5344CB8AC3E}">
        <p14:creationId xmlns:p14="http://schemas.microsoft.com/office/powerpoint/2010/main" val="1255433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6</a:t>
            </a:fld>
            <a:endParaRPr lang="nb-NO"/>
          </a:p>
        </p:txBody>
      </p:sp>
    </p:spTree>
    <p:extLst>
      <p:ext uri="{BB962C8B-B14F-4D97-AF65-F5344CB8AC3E}">
        <p14:creationId xmlns:p14="http://schemas.microsoft.com/office/powerpoint/2010/main" val="2473896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7</a:t>
            </a:fld>
            <a:endParaRPr lang="nb-NO"/>
          </a:p>
        </p:txBody>
      </p:sp>
    </p:spTree>
    <p:extLst>
      <p:ext uri="{BB962C8B-B14F-4D97-AF65-F5344CB8AC3E}">
        <p14:creationId xmlns:p14="http://schemas.microsoft.com/office/powerpoint/2010/main" val="3791312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Kan</a:t>
            </a:r>
            <a:r>
              <a:rPr lang="nb-NO" baseline="0" dirty="0" smtClean="0"/>
              <a:t> brukes som en magnetisk kanon. Se øving 3.</a:t>
            </a:r>
            <a:endParaRPr lang="nb-NO" dirty="0"/>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8</a:t>
            </a:fld>
            <a:endParaRPr lang="nb-NO"/>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5E35C1FC-21D6-4A69-842D-B2F94DFA5C45}" type="slidenum">
              <a:rPr lang="nb-NO" smtClean="0"/>
              <a:pPr/>
              <a:t>9</a:t>
            </a:fld>
            <a:endParaRPr lang="nb-NO"/>
          </a:p>
        </p:txBody>
      </p:sp>
    </p:spTree>
    <p:extLst>
      <p:ext uri="{BB962C8B-B14F-4D97-AF65-F5344CB8AC3E}">
        <p14:creationId xmlns:p14="http://schemas.microsoft.com/office/powerpoint/2010/main" val="200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0319AD63-0864-4E47-A791-CDB3C40AFDE5}" type="datetime1">
              <a:rPr lang="nb-NO" smtClean="0"/>
              <a:t>24.10.2016</a:t>
            </a:fld>
            <a:endParaRPr lang="nb-NO"/>
          </a:p>
        </p:txBody>
      </p:sp>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9768F7A9-82DA-4FB2-BC7C-D489B2A8EB63}" type="datetime1">
              <a:rPr lang="nb-NO" smtClean="0"/>
              <a:t>24.10.2016</a:t>
            </a:fld>
            <a:endParaRPr lang="nb-NO"/>
          </a:p>
        </p:txBody>
      </p:sp>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976C573E-6880-40B7-B4FF-A31A10F9E17F}" type="datetime1">
              <a:rPr lang="nb-NO" smtClean="0"/>
              <a:t>24.10.2016</a:t>
            </a:fld>
            <a:endParaRPr lang="nb-NO"/>
          </a:p>
        </p:txBody>
      </p:sp>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1EBD4C32-7EE5-4BB5-B5D1-4F9E42CA6385}" type="datetime1">
              <a:rPr lang="nb-NO" smtClean="0"/>
              <a:t>24.10.2016</a:t>
            </a:fld>
            <a:endParaRPr lang="nb-NO"/>
          </a:p>
        </p:txBody>
      </p:sp>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1F3458EE-7C90-457B-8AB1-8E2D543B0137}" type="datetime1">
              <a:rPr lang="nb-NO" smtClean="0"/>
              <a:t>24.10.2016</a:t>
            </a:fld>
            <a:endParaRPr lang="nb-NO"/>
          </a:p>
        </p:txBody>
      </p:sp>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AA9DF08B-F346-4CFC-B32E-F9340246F48B}" type="datetime1">
              <a:rPr lang="nb-NO" smtClean="0"/>
              <a:t>24.10.2016</a:t>
            </a:fld>
            <a:endParaRPr lang="nb-NO"/>
          </a:p>
        </p:txBody>
      </p:sp>
      <p:sp>
        <p:nvSpPr>
          <p:cNvPr id="6" name="Plassholder for bunntekst 5"/>
          <p:cNvSpPr>
            <a:spLocks noGrp="1"/>
          </p:cNvSpPr>
          <p:nvPr>
            <p:ph type="ftr" sz="quarter" idx="11"/>
          </p:nvPr>
        </p:nvSpPr>
        <p:spPr/>
        <p:txBody>
          <a:bodyPr/>
          <a:lstStyle/>
          <a:p>
            <a:r>
              <a:rPr lang="nb-NO" smtClean="0"/>
              <a:t>FY6017 Elektromagnetisme 2016 Revidert etter J. Grip 2012</a:t>
            </a:r>
            <a:endParaRPr lang="nb-NO"/>
          </a:p>
        </p:txBody>
      </p:sp>
      <p:sp>
        <p:nvSpPr>
          <p:cNvPr id="7" name="Plassholder for lysbildenummer 6"/>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F1CFB189-21ED-4462-9378-32AEA329E19E}" type="datetime1">
              <a:rPr lang="nb-NO" smtClean="0"/>
              <a:t>24.10.2016</a:t>
            </a:fld>
            <a:endParaRPr lang="nb-NO"/>
          </a:p>
        </p:txBody>
      </p:sp>
      <p:sp>
        <p:nvSpPr>
          <p:cNvPr id="8" name="Plassholder for bunntekst 7"/>
          <p:cNvSpPr>
            <a:spLocks noGrp="1"/>
          </p:cNvSpPr>
          <p:nvPr>
            <p:ph type="ftr" sz="quarter" idx="11"/>
          </p:nvPr>
        </p:nvSpPr>
        <p:spPr/>
        <p:txBody>
          <a:bodyPr/>
          <a:lstStyle/>
          <a:p>
            <a:r>
              <a:rPr lang="nb-NO" smtClean="0"/>
              <a:t>FY6017 Elektromagnetisme 2016 Revidert etter J. Grip 2012</a:t>
            </a:r>
            <a:endParaRPr lang="nb-NO"/>
          </a:p>
        </p:txBody>
      </p:sp>
      <p:sp>
        <p:nvSpPr>
          <p:cNvPr id="9" name="Plassholder for lysbildenummer 8"/>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1B1D9A1C-55C8-487F-884D-86D1F6F0EDEE}" type="datetime1">
              <a:rPr lang="nb-NO" smtClean="0"/>
              <a:t>24.10.2016</a:t>
            </a:fld>
            <a:endParaRPr lang="nb-NO"/>
          </a:p>
        </p:txBody>
      </p:sp>
      <p:sp>
        <p:nvSpPr>
          <p:cNvPr id="4" name="Plassholder for bunntekst 3"/>
          <p:cNvSpPr>
            <a:spLocks noGrp="1"/>
          </p:cNvSpPr>
          <p:nvPr>
            <p:ph type="ftr" sz="quarter" idx="11"/>
          </p:nvPr>
        </p:nvSpPr>
        <p:spPr/>
        <p:txBody>
          <a:bodyPr/>
          <a:lstStyle/>
          <a:p>
            <a:r>
              <a:rPr lang="nb-NO" smtClean="0"/>
              <a:t>FY6017 Elektromagnetisme 2016 Revidert etter J. Grip 2012</a:t>
            </a:r>
            <a:endParaRPr lang="nb-NO"/>
          </a:p>
        </p:txBody>
      </p:sp>
      <p:sp>
        <p:nvSpPr>
          <p:cNvPr id="5" name="Plassholder for lysbildenummer 4"/>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F77C819F-F95D-4ED0-8F3C-F4FC2A48479F}" type="datetime1">
              <a:rPr lang="nb-NO" smtClean="0"/>
              <a:t>24.10.2016</a:t>
            </a:fld>
            <a:endParaRPr lang="nb-NO"/>
          </a:p>
        </p:txBody>
      </p:sp>
      <p:sp>
        <p:nvSpPr>
          <p:cNvPr id="3" name="Plassholder for bunntekst 2"/>
          <p:cNvSpPr>
            <a:spLocks noGrp="1"/>
          </p:cNvSpPr>
          <p:nvPr>
            <p:ph type="ftr" sz="quarter" idx="11"/>
          </p:nvPr>
        </p:nvSpPr>
        <p:spPr/>
        <p:txBody>
          <a:bodyPr/>
          <a:lstStyle/>
          <a:p>
            <a:r>
              <a:rPr lang="nb-NO" smtClean="0"/>
              <a:t>FY6017 Elektromagnetisme 2016 Revidert etter J. Grip 2012</a:t>
            </a:r>
            <a:endParaRPr lang="nb-NO"/>
          </a:p>
        </p:txBody>
      </p:sp>
      <p:sp>
        <p:nvSpPr>
          <p:cNvPr id="4" name="Plassholder for lysbildenummer 3"/>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E8CB349A-BA18-4951-A6EE-8A0115555D8A}" type="datetime1">
              <a:rPr lang="nb-NO" smtClean="0"/>
              <a:t>24.10.2016</a:t>
            </a:fld>
            <a:endParaRPr lang="nb-NO"/>
          </a:p>
        </p:txBody>
      </p:sp>
      <p:sp>
        <p:nvSpPr>
          <p:cNvPr id="6" name="Plassholder for bunntekst 5"/>
          <p:cNvSpPr>
            <a:spLocks noGrp="1"/>
          </p:cNvSpPr>
          <p:nvPr>
            <p:ph type="ftr" sz="quarter" idx="11"/>
          </p:nvPr>
        </p:nvSpPr>
        <p:spPr/>
        <p:txBody>
          <a:bodyPr/>
          <a:lstStyle/>
          <a:p>
            <a:r>
              <a:rPr lang="nb-NO" smtClean="0"/>
              <a:t>FY6017 Elektromagnetisme 2016 Revidert etter J. Grip 2012</a:t>
            </a:r>
            <a:endParaRPr lang="nb-NO"/>
          </a:p>
        </p:txBody>
      </p:sp>
      <p:sp>
        <p:nvSpPr>
          <p:cNvPr id="7" name="Plassholder for lysbildenummer 6"/>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F5161ACD-293F-4E39-BECC-48204D339E3A}" type="datetime1">
              <a:rPr lang="nb-NO" smtClean="0"/>
              <a:t>24.10.2016</a:t>
            </a:fld>
            <a:endParaRPr lang="nb-NO"/>
          </a:p>
        </p:txBody>
      </p:sp>
      <p:sp>
        <p:nvSpPr>
          <p:cNvPr id="6" name="Plassholder for bunntekst 5"/>
          <p:cNvSpPr>
            <a:spLocks noGrp="1"/>
          </p:cNvSpPr>
          <p:nvPr>
            <p:ph type="ftr" sz="quarter" idx="11"/>
          </p:nvPr>
        </p:nvSpPr>
        <p:spPr/>
        <p:txBody>
          <a:bodyPr/>
          <a:lstStyle/>
          <a:p>
            <a:r>
              <a:rPr lang="nb-NO" smtClean="0"/>
              <a:t>FY6017 Elektromagnetisme 2016 Revidert etter J. Grip 2012</a:t>
            </a:r>
            <a:endParaRPr lang="nb-NO"/>
          </a:p>
        </p:txBody>
      </p:sp>
      <p:sp>
        <p:nvSpPr>
          <p:cNvPr id="7" name="Plassholder for lysbildenummer 6"/>
          <p:cNvSpPr>
            <a:spLocks noGrp="1"/>
          </p:cNvSpPr>
          <p:nvPr>
            <p:ph type="sldNum" sz="quarter" idx="12"/>
          </p:nvPr>
        </p:nvSpPr>
        <p:spPr/>
        <p:txBody>
          <a:bodyPr/>
          <a:lstStyle/>
          <a:p>
            <a:fld id="{5EB4B6ED-15D9-49D7-9C92-D2D30205BACC}" type="slidenum">
              <a:rPr lang="nb-NO" smtClean="0"/>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17BBD-907F-4832-B2C1-981B61D812E8}" type="datetime1">
              <a:rPr lang="nb-NO" smtClean="0"/>
              <a:t>24.10.2016</a:t>
            </a:fld>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smtClean="0"/>
              <a:t>FY6017 Elektromagnetisme 2016 Revidert etter J. Grip 2012</a:t>
            </a:r>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B4B6ED-15D9-49D7-9C92-D2D30205BACC}" type="slidenum">
              <a:rPr lang="nb-NO" smtClean="0"/>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0.xml"/><Relationship Id="rId7"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6.wmf"/></Relationships>
</file>

<file path=ppt/slides/_rels/slide1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notesSlide" Target="../notesSlides/notesSlide11.xml"/><Relationship Id="rId7" Type="http://schemas.openxmlformats.org/officeDocument/2006/relationships/oleObject" Target="../embeddings/oleObject18.bin"/><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5.wmf"/><Relationship Id="rId11" Type="http://schemas.openxmlformats.org/officeDocument/2006/relationships/image" Target="../media/image28.png"/><Relationship Id="rId5" Type="http://schemas.openxmlformats.org/officeDocument/2006/relationships/oleObject" Target="../embeddings/oleObject17.bin"/><Relationship Id="rId10" Type="http://schemas.openxmlformats.org/officeDocument/2006/relationships/image" Target="../media/image27.wmf"/><Relationship Id="rId4" Type="http://schemas.openxmlformats.org/officeDocument/2006/relationships/image" Target="../media/image23.png"/><Relationship Id="rId9" Type="http://schemas.openxmlformats.org/officeDocument/2006/relationships/oleObject" Target="../embeddings/oleObject19.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32.png"/><Relationship Id="rId3" Type="http://schemas.openxmlformats.org/officeDocument/2006/relationships/notesSlide" Target="../notesSlides/notesSlide12.xml"/><Relationship Id="rId7" Type="http://schemas.openxmlformats.org/officeDocument/2006/relationships/image" Target="../media/image29.wmf"/><Relationship Id="rId12"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1.bin"/><Relationship Id="rId11" Type="http://schemas.openxmlformats.org/officeDocument/2006/relationships/oleObject" Target="../embeddings/oleObject23.bin"/><Relationship Id="rId5" Type="http://schemas.openxmlformats.org/officeDocument/2006/relationships/image" Target="../media/image25.wmf"/><Relationship Id="rId10" Type="http://schemas.openxmlformats.org/officeDocument/2006/relationships/image" Target="../media/image28.png"/><Relationship Id="rId4" Type="http://schemas.openxmlformats.org/officeDocument/2006/relationships/oleObject" Target="../embeddings/oleObject20.bin"/><Relationship Id="rId9" Type="http://schemas.openxmlformats.org/officeDocument/2006/relationships/image" Target="../media/image30.wmf"/></Relationships>
</file>

<file path=ppt/slides/_rels/slide13.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28.bin"/><Relationship Id="rId18" Type="http://schemas.openxmlformats.org/officeDocument/2006/relationships/image" Target="../media/image39.wmf"/><Relationship Id="rId3" Type="http://schemas.openxmlformats.org/officeDocument/2006/relationships/notesSlide" Target="../notesSlides/notesSlide13.xml"/><Relationship Id="rId21" Type="http://schemas.openxmlformats.org/officeDocument/2006/relationships/oleObject" Target="../embeddings/oleObject32.bin"/><Relationship Id="rId7" Type="http://schemas.openxmlformats.org/officeDocument/2006/relationships/oleObject" Target="../embeddings/oleObject25.bin"/><Relationship Id="rId12" Type="http://schemas.openxmlformats.org/officeDocument/2006/relationships/image" Target="../media/image36.wmf"/><Relationship Id="rId17" Type="http://schemas.openxmlformats.org/officeDocument/2006/relationships/oleObject" Target="../embeddings/oleObject30.bin"/><Relationship Id="rId2" Type="http://schemas.openxmlformats.org/officeDocument/2006/relationships/slideLayout" Target="../slideLayouts/slideLayout2.xml"/><Relationship Id="rId16" Type="http://schemas.openxmlformats.org/officeDocument/2006/relationships/image" Target="../media/image38.wmf"/><Relationship Id="rId20" Type="http://schemas.openxmlformats.org/officeDocument/2006/relationships/image" Target="../media/image40.wmf"/><Relationship Id="rId1" Type="http://schemas.openxmlformats.org/officeDocument/2006/relationships/vmlDrawing" Target="../drawings/vmlDrawing8.vml"/><Relationship Id="rId6" Type="http://schemas.openxmlformats.org/officeDocument/2006/relationships/image" Target="../media/image33.wmf"/><Relationship Id="rId11" Type="http://schemas.openxmlformats.org/officeDocument/2006/relationships/oleObject" Target="../embeddings/oleObject27.bin"/><Relationship Id="rId5" Type="http://schemas.openxmlformats.org/officeDocument/2006/relationships/oleObject" Target="../embeddings/oleObject24.bin"/><Relationship Id="rId15" Type="http://schemas.openxmlformats.org/officeDocument/2006/relationships/oleObject" Target="../embeddings/oleObject29.bin"/><Relationship Id="rId10" Type="http://schemas.openxmlformats.org/officeDocument/2006/relationships/image" Target="../media/image35.wmf"/><Relationship Id="rId19" Type="http://schemas.openxmlformats.org/officeDocument/2006/relationships/oleObject" Target="../embeddings/oleObject31.bin"/><Relationship Id="rId4" Type="http://schemas.openxmlformats.org/officeDocument/2006/relationships/image" Target="../media/image42.png"/><Relationship Id="rId9" Type="http://schemas.openxmlformats.org/officeDocument/2006/relationships/oleObject" Target="../embeddings/oleObject26.bin"/><Relationship Id="rId14" Type="http://schemas.openxmlformats.org/officeDocument/2006/relationships/image" Target="../media/image37.wmf"/><Relationship Id="rId22" Type="http://schemas.openxmlformats.org/officeDocument/2006/relationships/image" Target="../media/image41.wmf"/></Relationships>
</file>

<file path=ppt/slides/_rels/slide14.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notesSlide" Target="../notesSlides/notesSlide14.xml"/><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3.wmf"/><Relationship Id="rId5" Type="http://schemas.openxmlformats.org/officeDocument/2006/relationships/oleObject" Target="../embeddings/oleObject33.bin"/><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47.wmf"/><Relationship Id="rId5" Type="http://schemas.openxmlformats.org/officeDocument/2006/relationships/oleObject" Target="../embeddings/oleObject35.bin"/><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47.wmf"/><Relationship Id="rId5" Type="http://schemas.openxmlformats.org/officeDocument/2006/relationships/oleObject" Target="../embeddings/oleObject36.bin"/><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47.wmf"/><Relationship Id="rId5" Type="http://schemas.openxmlformats.org/officeDocument/2006/relationships/oleObject" Target="../embeddings/oleObject37.bin"/><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38.bin"/><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notesSlide" Target="../notesSlides/notesSlide20.xml"/><Relationship Id="rId7" Type="http://schemas.openxmlformats.org/officeDocument/2006/relationships/image" Target="../media/image53.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40.bin"/><Relationship Id="rId5" Type="http://schemas.openxmlformats.org/officeDocument/2006/relationships/image" Target="../media/image52.wmf"/><Relationship Id="rId10" Type="http://schemas.openxmlformats.org/officeDocument/2006/relationships/image" Target="../media/image54.wmf"/><Relationship Id="rId4" Type="http://schemas.openxmlformats.org/officeDocument/2006/relationships/oleObject" Target="../embeddings/oleObject39.bin"/><Relationship Id="rId9" Type="http://schemas.openxmlformats.org/officeDocument/2006/relationships/oleObject" Target="../embeddings/oleObject4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55.wmf"/><Relationship Id="rId5" Type="http://schemas.openxmlformats.org/officeDocument/2006/relationships/oleObject" Target="../embeddings/oleObject42.bin"/><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47.bin"/><Relationship Id="rId18" Type="http://schemas.openxmlformats.org/officeDocument/2006/relationships/image" Target="../media/image62.wmf"/><Relationship Id="rId3" Type="http://schemas.openxmlformats.org/officeDocument/2006/relationships/notesSlide" Target="../notesSlides/notesSlide22.xml"/><Relationship Id="rId21" Type="http://schemas.openxmlformats.org/officeDocument/2006/relationships/oleObject" Target="../embeddings/oleObject51.bin"/><Relationship Id="rId7" Type="http://schemas.openxmlformats.org/officeDocument/2006/relationships/oleObject" Target="../embeddings/oleObject44.bin"/><Relationship Id="rId12" Type="http://schemas.openxmlformats.org/officeDocument/2006/relationships/image" Target="../media/image59.wmf"/><Relationship Id="rId17" Type="http://schemas.openxmlformats.org/officeDocument/2006/relationships/oleObject" Target="../embeddings/oleObject49.bin"/><Relationship Id="rId2" Type="http://schemas.openxmlformats.org/officeDocument/2006/relationships/slideLayout" Target="../slideLayouts/slideLayout2.xml"/><Relationship Id="rId16" Type="http://schemas.openxmlformats.org/officeDocument/2006/relationships/image" Target="../media/image61.wmf"/><Relationship Id="rId20" Type="http://schemas.openxmlformats.org/officeDocument/2006/relationships/image" Target="../media/image63.wmf"/><Relationship Id="rId1" Type="http://schemas.openxmlformats.org/officeDocument/2006/relationships/vmlDrawing" Target="../drawings/vmlDrawing16.vml"/><Relationship Id="rId6" Type="http://schemas.openxmlformats.org/officeDocument/2006/relationships/image" Target="../media/image54.wmf"/><Relationship Id="rId11" Type="http://schemas.openxmlformats.org/officeDocument/2006/relationships/oleObject" Target="../embeddings/oleObject46.bin"/><Relationship Id="rId24" Type="http://schemas.openxmlformats.org/officeDocument/2006/relationships/image" Target="../media/image65.wmf"/><Relationship Id="rId5" Type="http://schemas.openxmlformats.org/officeDocument/2006/relationships/oleObject" Target="../embeddings/oleObject43.bin"/><Relationship Id="rId15" Type="http://schemas.openxmlformats.org/officeDocument/2006/relationships/oleObject" Target="../embeddings/oleObject48.bin"/><Relationship Id="rId23" Type="http://schemas.openxmlformats.org/officeDocument/2006/relationships/oleObject" Target="../embeddings/oleObject52.bin"/><Relationship Id="rId10" Type="http://schemas.openxmlformats.org/officeDocument/2006/relationships/image" Target="../media/image58.wmf"/><Relationship Id="rId19" Type="http://schemas.openxmlformats.org/officeDocument/2006/relationships/oleObject" Target="../embeddings/oleObject50.bin"/><Relationship Id="rId4" Type="http://schemas.openxmlformats.org/officeDocument/2006/relationships/image" Target="../media/image66.png"/><Relationship Id="rId9" Type="http://schemas.openxmlformats.org/officeDocument/2006/relationships/oleObject" Target="../embeddings/oleObject45.bin"/><Relationship Id="rId14" Type="http://schemas.openxmlformats.org/officeDocument/2006/relationships/image" Target="../media/image60.wmf"/><Relationship Id="rId22" Type="http://schemas.openxmlformats.org/officeDocument/2006/relationships/image" Target="../media/image64.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23.xml"/><Relationship Id="rId7" Type="http://schemas.openxmlformats.org/officeDocument/2006/relationships/image" Target="../media/image69.png"/><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68.png"/><Relationship Id="rId5" Type="http://schemas.openxmlformats.org/officeDocument/2006/relationships/image" Target="../media/image62.wmf"/><Relationship Id="rId10" Type="http://schemas.openxmlformats.org/officeDocument/2006/relationships/oleObject" Target="../embeddings/oleObject55.bin"/><Relationship Id="rId4" Type="http://schemas.openxmlformats.org/officeDocument/2006/relationships/oleObject" Target="../embeddings/oleObject53.bin"/><Relationship Id="rId9" Type="http://schemas.openxmlformats.org/officeDocument/2006/relationships/image" Target="../media/image67.wmf"/></Relationships>
</file>

<file path=ppt/slides/_rels/slide25.xml.rels><?xml version="1.0" encoding="UTF-8" standalone="yes"?>
<Relationships xmlns="http://schemas.openxmlformats.org/package/2006/relationships"><Relationship Id="rId8" Type="http://schemas.openxmlformats.org/officeDocument/2006/relationships/image" Target="../media/image70.wmf"/><Relationship Id="rId13" Type="http://schemas.openxmlformats.org/officeDocument/2006/relationships/oleObject" Target="../embeddings/oleObject60.bin"/><Relationship Id="rId3" Type="http://schemas.openxmlformats.org/officeDocument/2006/relationships/notesSlide" Target="../notesSlides/notesSlide24.xml"/><Relationship Id="rId7" Type="http://schemas.openxmlformats.org/officeDocument/2006/relationships/oleObject" Target="../embeddings/oleObject57.bin"/><Relationship Id="rId12" Type="http://schemas.openxmlformats.org/officeDocument/2006/relationships/image" Target="../media/image72.wmf"/><Relationship Id="rId2" Type="http://schemas.openxmlformats.org/officeDocument/2006/relationships/slideLayout" Target="../slideLayouts/slideLayout4.xml"/><Relationship Id="rId16" Type="http://schemas.openxmlformats.org/officeDocument/2006/relationships/image" Target="../media/image74.wmf"/><Relationship Id="rId1" Type="http://schemas.openxmlformats.org/officeDocument/2006/relationships/vmlDrawing" Target="../drawings/vmlDrawing18.vml"/><Relationship Id="rId6" Type="http://schemas.openxmlformats.org/officeDocument/2006/relationships/image" Target="../media/image62.wmf"/><Relationship Id="rId11" Type="http://schemas.openxmlformats.org/officeDocument/2006/relationships/oleObject" Target="../embeddings/oleObject59.bin"/><Relationship Id="rId5" Type="http://schemas.openxmlformats.org/officeDocument/2006/relationships/oleObject" Target="../embeddings/oleObject56.bin"/><Relationship Id="rId15" Type="http://schemas.openxmlformats.org/officeDocument/2006/relationships/oleObject" Target="../embeddings/oleObject61.bin"/><Relationship Id="rId10" Type="http://schemas.openxmlformats.org/officeDocument/2006/relationships/image" Target="../media/image71.wmf"/><Relationship Id="rId4" Type="http://schemas.openxmlformats.org/officeDocument/2006/relationships/image" Target="../media/image75.png"/><Relationship Id="rId9" Type="http://schemas.openxmlformats.org/officeDocument/2006/relationships/oleObject" Target="../embeddings/oleObject58.bin"/><Relationship Id="rId14" Type="http://schemas.openxmlformats.org/officeDocument/2006/relationships/image" Target="../media/image73.wmf"/></Relationships>
</file>

<file path=ppt/slides/_rels/slide26.xml.rels><?xml version="1.0" encoding="UTF-8" standalone="yes"?>
<Relationships xmlns="http://schemas.openxmlformats.org/package/2006/relationships"><Relationship Id="rId8" Type="http://schemas.openxmlformats.org/officeDocument/2006/relationships/image" Target="../media/image77.wmf"/><Relationship Id="rId3" Type="http://schemas.openxmlformats.org/officeDocument/2006/relationships/image" Target="../media/image79.png"/><Relationship Id="rId7" Type="http://schemas.openxmlformats.org/officeDocument/2006/relationships/oleObject" Target="../embeddings/oleObject63.bin"/><Relationship Id="rId2" Type="http://schemas.openxmlformats.org/officeDocument/2006/relationships/slideLayout" Target="../slideLayouts/slideLayout4.xml"/><Relationship Id="rId1" Type="http://schemas.openxmlformats.org/officeDocument/2006/relationships/vmlDrawing" Target="../drawings/vmlDrawing19.vml"/><Relationship Id="rId6" Type="http://schemas.openxmlformats.org/officeDocument/2006/relationships/image" Target="../media/image80.png"/><Relationship Id="rId5" Type="http://schemas.openxmlformats.org/officeDocument/2006/relationships/image" Target="../media/image76.wmf"/><Relationship Id="rId10" Type="http://schemas.openxmlformats.org/officeDocument/2006/relationships/image" Target="../media/image78.wmf"/><Relationship Id="rId4" Type="http://schemas.openxmlformats.org/officeDocument/2006/relationships/oleObject" Target="../embeddings/oleObject62.bin"/><Relationship Id="rId9" Type="http://schemas.openxmlformats.org/officeDocument/2006/relationships/oleObject" Target="../embeddings/oleObject64.bin"/></Relationships>
</file>

<file path=ppt/slides/_rels/slide27.xml.rels><?xml version="1.0" encoding="UTF-8" standalone="yes"?>
<Relationships xmlns="http://schemas.openxmlformats.org/package/2006/relationships"><Relationship Id="rId8" Type="http://schemas.openxmlformats.org/officeDocument/2006/relationships/image" Target="../media/image82.wmf"/><Relationship Id="rId13" Type="http://schemas.openxmlformats.org/officeDocument/2006/relationships/oleObject" Target="../embeddings/oleObject69.bin"/><Relationship Id="rId18" Type="http://schemas.openxmlformats.org/officeDocument/2006/relationships/image" Target="../media/image80.png"/><Relationship Id="rId26" Type="http://schemas.openxmlformats.org/officeDocument/2006/relationships/image" Target="../media/image89.wmf"/><Relationship Id="rId3" Type="http://schemas.openxmlformats.org/officeDocument/2006/relationships/notesSlide" Target="../notesSlides/notesSlide25.xml"/><Relationship Id="rId21" Type="http://schemas.openxmlformats.org/officeDocument/2006/relationships/oleObject" Target="../embeddings/oleObject72.bin"/><Relationship Id="rId7" Type="http://schemas.openxmlformats.org/officeDocument/2006/relationships/oleObject" Target="../embeddings/oleObject66.bin"/><Relationship Id="rId12" Type="http://schemas.openxmlformats.org/officeDocument/2006/relationships/image" Target="../media/image84.wmf"/><Relationship Id="rId17" Type="http://schemas.openxmlformats.org/officeDocument/2006/relationships/image" Target="../media/image86.wmf"/><Relationship Id="rId25" Type="http://schemas.openxmlformats.org/officeDocument/2006/relationships/oleObject" Target="../embeddings/oleObject74.bin"/><Relationship Id="rId2" Type="http://schemas.openxmlformats.org/officeDocument/2006/relationships/slideLayout" Target="../slideLayouts/slideLayout7.xml"/><Relationship Id="rId16" Type="http://schemas.openxmlformats.org/officeDocument/2006/relationships/oleObject" Target="../embeddings/oleObject70.bin"/><Relationship Id="rId20" Type="http://schemas.openxmlformats.org/officeDocument/2006/relationships/image" Target="../media/image87.wmf"/><Relationship Id="rId29" Type="http://schemas.openxmlformats.org/officeDocument/2006/relationships/image" Target="../media/image90.wmf"/><Relationship Id="rId1" Type="http://schemas.openxmlformats.org/officeDocument/2006/relationships/vmlDrawing" Target="../drawings/vmlDrawing20.vml"/><Relationship Id="rId6" Type="http://schemas.openxmlformats.org/officeDocument/2006/relationships/image" Target="../media/image81.wmf"/><Relationship Id="rId11" Type="http://schemas.openxmlformats.org/officeDocument/2006/relationships/oleObject" Target="../embeddings/oleObject68.bin"/><Relationship Id="rId24" Type="http://schemas.openxmlformats.org/officeDocument/2006/relationships/image" Target="../media/image65.wmf"/><Relationship Id="rId5" Type="http://schemas.openxmlformats.org/officeDocument/2006/relationships/oleObject" Target="../embeddings/oleObject65.bin"/><Relationship Id="rId15" Type="http://schemas.openxmlformats.org/officeDocument/2006/relationships/image" Target="../media/image79.png"/><Relationship Id="rId23" Type="http://schemas.openxmlformats.org/officeDocument/2006/relationships/oleObject" Target="../embeddings/oleObject73.bin"/><Relationship Id="rId28" Type="http://schemas.openxmlformats.org/officeDocument/2006/relationships/oleObject" Target="../embeddings/oleObject76.bin"/><Relationship Id="rId10" Type="http://schemas.openxmlformats.org/officeDocument/2006/relationships/image" Target="../media/image83.wmf"/><Relationship Id="rId19" Type="http://schemas.openxmlformats.org/officeDocument/2006/relationships/oleObject" Target="../embeddings/oleObject71.bin"/><Relationship Id="rId31" Type="http://schemas.openxmlformats.org/officeDocument/2006/relationships/image" Target="../media/image91.wmf"/><Relationship Id="rId4" Type="http://schemas.openxmlformats.org/officeDocument/2006/relationships/image" Target="../media/image92.png"/><Relationship Id="rId9" Type="http://schemas.openxmlformats.org/officeDocument/2006/relationships/oleObject" Target="../embeddings/oleObject67.bin"/><Relationship Id="rId14" Type="http://schemas.openxmlformats.org/officeDocument/2006/relationships/image" Target="../media/image85.wmf"/><Relationship Id="rId22" Type="http://schemas.openxmlformats.org/officeDocument/2006/relationships/image" Target="../media/image88.wmf"/><Relationship Id="rId27" Type="http://schemas.openxmlformats.org/officeDocument/2006/relationships/oleObject" Target="../embeddings/oleObject75.bin"/><Relationship Id="rId30" Type="http://schemas.openxmlformats.org/officeDocument/2006/relationships/oleObject" Target="../embeddings/oleObject77.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93.wmf"/><Relationship Id="rId2" Type="http://schemas.openxmlformats.org/officeDocument/2006/relationships/slideLayout" Target="../slideLayouts/slideLayout4.xml"/><Relationship Id="rId1" Type="http://schemas.openxmlformats.org/officeDocument/2006/relationships/vmlDrawing" Target="../drawings/vmlDrawing21.vml"/><Relationship Id="rId6" Type="http://schemas.openxmlformats.org/officeDocument/2006/relationships/oleObject" Target="../embeddings/oleObject78.bin"/><Relationship Id="rId5" Type="http://schemas.openxmlformats.org/officeDocument/2006/relationships/image" Target="../media/image95.png"/><Relationship Id="rId4" Type="http://schemas.openxmlformats.org/officeDocument/2006/relationships/image" Target="../media/image94.png"/></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notesSlide" Target="../notesSlides/notesSlide27.xml"/><Relationship Id="rId7" Type="http://schemas.openxmlformats.org/officeDocument/2006/relationships/image" Target="../media/image96.wmf"/><Relationship Id="rId12" Type="http://schemas.openxmlformats.org/officeDocument/2006/relationships/image" Target="../media/image99.png"/><Relationship Id="rId2" Type="http://schemas.openxmlformats.org/officeDocument/2006/relationships/slideLayout" Target="../slideLayouts/slideLayout4.xml"/><Relationship Id="rId1" Type="http://schemas.openxmlformats.org/officeDocument/2006/relationships/vmlDrawing" Target="../drawings/vmlDrawing22.vml"/><Relationship Id="rId6" Type="http://schemas.openxmlformats.org/officeDocument/2006/relationships/oleObject" Target="../embeddings/oleObject80.bin"/><Relationship Id="rId11" Type="http://schemas.openxmlformats.org/officeDocument/2006/relationships/image" Target="../media/image98.wmf"/><Relationship Id="rId5" Type="http://schemas.openxmlformats.org/officeDocument/2006/relationships/image" Target="../media/image81.wmf"/><Relationship Id="rId10" Type="http://schemas.openxmlformats.org/officeDocument/2006/relationships/oleObject" Target="../embeddings/oleObject82.bin"/><Relationship Id="rId4" Type="http://schemas.openxmlformats.org/officeDocument/2006/relationships/oleObject" Target="../embeddings/oleObject79.bin"/><Relationship Id="rId9" Type="http://schemas.openxmlformats.org/officeDocument/2006/relationships/image" Target="../media/image97.wmf"/></Relationships>
</file>

<file path=ppt/slides/_rels/slide3.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5.bin"/><Relationship Id="rId3" Type="http://schemas.openxmlformats.org/officeDocument/2006/relationships/notesSlide" Target="../notesSlides/notesSlide3.xml"/><Relationship Id="rId7" Type="http://schemas.openxmlformats.org/officeDocument/2006/relationships/oleObject" Target="../embeddings/oleObject2.bin"/><Relationship Id="rId12" Type="http://schemas.openxmlformats.org/officeDocument/2006/relationships/image" Target="../media/image8.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5.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7.wmf"/><Relationship Id="rId4" Type="http://schemas.openxmlformats.org/officeDocument/2006/relationships/image" Target="../media/image10.png"/><Relationship Id="rId9" Type="http://schemas.openxmlformats.org/officeDocument/2006/relationships/oleObject" Target="../embeddings/oleObject3.bin"/><Relationship Id="rId14" Type="http://schemas.openxmlformats.org/officeDocument/2006/relationships/image" Target="../media/image9.w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102.pn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100.wmf"/><Relationship Id="rId5" Type="http://schemas.openxmlformats.org/officeDocument/2006/relationships/oleObject" Target="../embeddings/oleObject83.bin"/><Relationship Id="rId4" Type="http://schemas.openxmlformats.org/officeDocument/2006/relationships/image" Target="../media/image101.png"/></Relationships>
</file>

<file path=ppt/slides/_rels/slide31.xml.rels><?xml version="1.0" encoding="UTF-8" standalone="yes"?>
<Relationships xmlns="http://schemas.openxmlformats.org/package/2006/relationships"><Relationship Id="rId8" Type="http://schemas.openxmlformats.org/officeDocument/2006/relationships/image" Target="../media/image103.wmf"/><Relationship Id="rId3" Type="http://schemas.openxmlformats.org/officeDocument/2006/relationships/notesSlide" Target="../notesSlides/notesSlide29.xml"/><Relationship Id="rId7" Type="http://schemas.openxmlformats.org/officeDocument/2006/relationships/oleObject" Target="../embeddings/oleObject85.bin"/><Relationship Id="rId12" Type="http://schemas.openxmlformats.org/officeDocument/2006/relationships/image" Target="../media/image98.wmf"/><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100.wmf"/><Relationship Id="rId11" Type="http://schemas.openxmlformats.org/officeDocument/2006/relationships/oleObject" Target="../embeddings/oleObject87.bin"/><Relationship Id="rId5" Type="http://schemas.openxmlformats.org/officeDocument/2006/relationships/oleObject" Target="../embeddings/oleObject84.bin"/><Relationship Id="rId10" Type="http://schemas.openxmlformats.org/officeDocument/2006/relationships/image" Target="../media/image96.wmf"/><Relationship Id="rId4" Type="http://schemas.openxmlformats.org/officeDocument/2006/relationships/image" Target="../media/image104.png"/><Relationship Id="rId9" Type="http://schemas.openxmlformats.org/officeDocument/2006/relationships/oleObject" Target="../embeddings/oleObject86.bin"/></Relationships>
</file>

<file path=ppt/slides/_rels/slide3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hyperlink" Target="https://www.youtube.com/watch?v=LAtPHANEfQo" TargetMode="External"/><Relationship Id="rId4" Type="http://schemas.openxmlformats.org/officeDocument/2006/relationships/image" Target="../media/image106.png"/></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89.bin"/><Relationship Id="rId3" Type="http://schemas.openxmlformats.org/officeDocument/2006/relationships/notesSlide" Target="../notesSlides/notesSlide31.xml"/><Relationship Id="rId7" Type="http://schemas.openxmlformats.org/officeDocument/2006/relationships/image" Target="../media/image100.wmf"/><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88.bin"/><Relationship Id="rId5" Type="http://schemas.openxmlformats.org/officeDocument/2006/relationships/image" Target="../media/image109.png"/><Relationship Id="rId4" Type="http://schemas.openxmlformats.org/officeDocument/2006/relationships/image" Target="../media/image108.png"/><Relationship Id="rId9" Type="http://schemas.openxmlformats.org/officeDocument/2006/relationships/image" Target="../media/image107.wmf"/></Relationships>
</file>

<file path=ppt/slides/_rels/slide3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notesSlide" Target="../notesSlides/notesSlide32.xml"/><Relationship Id="rId7"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93.bin"/><Relationship Id="rId13" Type="http://schemas.openxmlformats.org/officeDocument/2006/relationships/oleObject" Target="../embeddings/oleObject97.bin"/><Relationship Id="rId18" Type="http://schemas.openxmlformats.org/officeDocument/2006/relationships/oleObject" Target="../embeddings/oleObject99.bin"/><Relationship Id="rId3" Type="http://schemas.openxmlformats.org/officeDocument/2006/relationships/notesSlide" Target="../notesSlides/notesSlide33.xml"/><Relationship Id="rId21" Type="http://schemas.openxmlformats.org/officeDocument/2006/relationships/image" Target="../media/image119.wmf"/><Relationship Id="rId7" Type="http://schemas.openxmlformats.org/officeDocument/2006/relationships/image" Target="../media/image114.wmf"/><Relationship Id="rId12" Type="http://schemas.openxmlformats.org/officeDocument/2006/relationships/oleObject" Target="../embeddings/oleObject96.bin"/><Relationship Id="rId17" Type="http://schemas.openxmlformats.org/officeDocument/2006/relationships/image" Target="../media/image117.wmf"/><Relationship Id="rId2" Type="http://schemas.openxmlformats.org/officeDocument/2006/relationships/slideLayout" Target="../slideLayouts/slideLayout2.xml"/><Relationship Id="rId16" Type="http://schemas.openxmlformats.org/officeDocument/2006/relationships/oleObject" Target="../embeddings/oleObject98.bin"/><Relationship Id="rId20" Type="http://schemas.openxmlformats.org/officeDocument/2006/relationships/oleObject" Target="../embeddings/oleObject100.bin"/><Relationship Id="rId1" Type="http://schemas.openxmlformats.org/officeDocument/2006/relationships/vmlDrawing" Target="../drawings/vmlDrawing27.vml"/><Relationship Id="rId6" Type="http://schemas.openxmlformats.org/officeDocument/2006/relationships/oleObject" Target="../embeddings/oleObject92.bin"/><Relationship Id="rId11" Type="http://schemas.openxmlformats.org/officeDocument/2006/relationships/oleObject" Target="../embeddings/oleObject95.bin"/><Relationship Id="rId5" Type="http://schemas.openxmlformats.org/officeDocument/2006/relationships/image" Target="../media/image113.wmf"/><Relationship Id="rId15" Type="http://schemas.openxmlformats.org/officeDocument/2006/relationships/image" Target="../media/image120.png"/><Relationship Id="rId23" Type="http://schemas.openxmlformats.org/officeDocument/2006/relationships/image" Target="../media/image25.wmf"/><Relationship Id="rId10" Type="http://schemas.openxmlformats.org/officeDocument/2006/relationships/oleObject" Target="../embeddings/oleObject94.bin"/><Relationship Id="rId19" Type="http://schemas.openxmlformats.org/officeDocument/2006/relationships/image" Target="../media/image118.wmf"/><Relationship Id="rId4" Type="http://schemas.openxmlformats.org/officeDocument/2006/relationships/oleObject" Target="../embeddings/oleObject91.bin"/><Relationship Id="rId9" Type="http://schemas.openxmlformats.org/officeDocument/2006/relationships/image" Target="../media/image115.wmf"/><Relationship Id="rId14" Type="http://schemas.openxmlformats.org/officeDocument/2006/relationships/image" Target="../media/image116.wmf"/><Relationship Id="rId22" Type="http://schemas.openxmlformats.org/officeDocument/2006/relationships/oleObject" Target="../embeddings/oleObject101.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03.bin"/><Relationship Id="rId3" Type="http://schemas.openxmlformats.org/officeDocument/2006/relationships/notesSlide" Target="../notesSlides/notesSlide34.xml"/><Relationship Id="rId7" Type="http://schemas.openxmlformats.org/officeDocument/2006/relationships/image" Target="../media/image124.png"/><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21.wmf"/><Relationship Id="rId5" Type="http://schemas.openxmlformats.org/officeDocument/2006/relationships/oleObject" Target="../embeddings/oleObject102.bin"/><Relationship Id="rId4" Type="http://schemas.openxmlformats.org/officeDocument/2006/relationships/image" Target="../media/image123.png"/><Relationship Id="rId9" Type="http://schemas.openxmlformats.org/officeDocument/2006/relationships/image" Target="../media/image122.wmf"/></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05.bin"/><Relationship Id="rId3" Type="http://schemas.openxmlformats.org/officeDocument/2006/relationships/notesSlide" Target="../notesSlides/notesSlide35.xml"/><Relationship Id="rId7" Type="http://schemas.openxmlformats.org/officeDocument/2006/relationships/image" Target="../media/image127.png"/><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125.wmf"/><Relationship Id="rId5" Type="http://schemas.openxmlformats.org/officeDocument/2006/relationships/oleObject" Target="../embeddings/oleObject104.bin"/><Relationship Id="rId10" Type="http://schemas.openxmlformats.org/officeDocument/2006/relationships/image" Target="../media/image104.png"/><Relationship Id="rId4" Type="http://schemas.openxmlformats.org/officeDocument/2006/relationships/image" Target="../media/image126.png"/><Relationship Id="rId9" Type="http://schemas.openxmlformats.org/officeDocument/2006/relationships/image" Target="../media/image96.wmf"/></Relationships>
</file>

<file path=ppt/slides/_rels/slide4.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10.bin"/><Relationship Id="rId3" Type="http://schemas.openxmlformats.org/officeDocument/2006/relationships/notesSlide" Target="../notesSlides/notesSlide4.xml"/><Relationship Id="rId7" Type="http://schemas.openxmlformats.org/officeDocument/2006/relationships/oleObject" Target="../embeddings/oleObject7.bin"/><Relationship Id="rId12" Type="http://schemas.openxmlformats.org/officeDocument/2006/relationships/image" Target="../media/image14.wmf"/><Relationship Id="rId2" Type="http://schemas.openxmlformats.org/officeDocument/2006/relationships/slideLayout" Target="../slideLayouts/slideLayout2.xml"/><Relationship Id="rId16" Type="http://schemas.openxmlformats.org/officeDocument/2006/relationships/image" Target="../media/image16.wmf"/><Relationship Id="rId1" Type="http://schemas.openxmlformats.org/officeDocument/2006/relationships/vmlDrawing" Target="../drawings/vmlDrawing2.vml"/><Relationship Id="rId6" Type="http://schemas.openxmlformats.org/officeDocument/2006/relationships/image" Target="../media/image11.w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oleObject" Target="../embeddings/oleObject11.bin"/><Relationship Id="rId10" Type="http://schemas.openxmlformats.org/officeDocument/2006/relationships/image" Target="../media/image13.wmf"/><Relationship Id="rId4" Type="http://schemas.openxmlformats.org/officeDocument/2006/relationships/image" Target="../media/image17.png"/><Relationship Id="rId9" Type="http://schemas.openxmlformats.org/officeDocument/2006/relationships/oleObject" Target="../embeddings/oleObject8.bin"/><Relationship Id="rId14" Type="http://schemas.openxmlformats.org/officeDocument/2006/relationships/image" Target="../media/image15.wm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image" Target="../media/image13.w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3.png"/><Relationship Id="rId5" Type="http://schemas.openxmlformats.org/officeDocument/2006/relationships/image" Target="../media/image22.wmf"/><Relationship Id="rId4" Type="http://schemas.openxmlformats.org/officeDocument/2006/relationships/oleObject" Target="../embeddings/oleObject1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340772" y="908720"/>
            <a:ext cx="7831628" cy="1152128"/>
          </a:xfrm>
        </p:spPr>
        <p:txBody>
          <a:bodyPr>
            <a:normAutofit/>
          </a:bodyPr>
          <a:lstStyle/>
          <a:p>
            <a:r>
              <a:rPr lang="nb-NO" sz="3200" dirty="0" smtClean="0"/>
              <a:t>Magnetisk kraft på strømførende ledninger</a:t>
            </a:r>
            <a:endParaRPr lang="nb-NO" sz="3200" dirty="0"/>
          </a:p>
        </p:txBody>
      </p:sp>
      <p:sp>
        <p:nvSpPr>
          <p:cNvPr id="6" name="TekstSylinder 5"/>
          <p:cNvSpPr txBox="1"/>
          <p:nvPr/>
        </p:nvSpPr>
        <p:spPr>
          <a:xfrm>
            <a:off x="683568" y="2204864"/>
            <a:ext cx="3744416" cy="2616101"/>
          </a:xfrm>
          <a:prstGeom prst="rect">
            <a:avLst/>
          </a:prstGeom>
          <a:noFill/>
        </p:spPr>
        <p:txBody>
          <a:bodyPr wrap="square" rtlCol="0">
            <a:spAutoFit/>
          </a:bodyPr>
          <a:lstStyle/>
          <a:p>
            <a:endParaRPr lang="nb-NO" sz="2000" dirty="0" smtClean="0"/>
          </a:p>
          <a:p>
            <a:pPr marL="342900" indent="-342900">
              <a:buFont typeface="Arial" panose="020B0604020202020204" pitchFamily="34" charset="0"/>
              <a:buChar char="•"/>
            </a:pPr>
            <a:r>
              <a:rPr lang="nb-NO" sz="2400" dirty="0" smtClean="0"/>
              <a:t>Magnetisk kraft på rette ledere</a:t>
            </a:r>
          </a:p>
          <a:p>
            <a:pPr marL="342900" indent="-342900">
              <a:buFont typeface="Arial" panose="020B0604020202020204" pitchFamily="34" charset="0"/>
              <a:buChar char="•"/>
            </a:pPr>
            <a:r>
              <a:rPr lang="nb-NO" sz="2400" dirty="0" smtClean="0"/>
              <a:t>Magnetisk kraft på strømsløyfer</a:t>
            </a:r>
          </a:p>
          <a:p>
            <a:pPr marL="342900" indent="-342900">
              <a:buFont typeface="Arial" panose="020B0604020202020204" pitchFamily="34" charset="0"/>
              <a:buChar char="•"/>
            </a:pPr>
            <a:r>
              <a:rPr lang="nb-NO" sz="2400" dirty="0" smtClean="0"/>
              <a:t>Magnetisk dreiemoment</a:t>
            </a:r>
          </a:p>
          <a:p>
            <a:pPr marL="342900" indent="-342900">
              <a:buFont typeface="Arial" panose="020B0604020202020204" pitchFamily="34" charset="0"/>
              <a:buChar char="•"/>
            </a:pPr>
            <a:endParaRPr lang="nb-NO" sz="2400" dirty="0"/>
          </a:p>
        </p:txBody>
      </p:sp>
      <p:sp>
        <p:nvSpPr>
          <p:cNvPr id="7" name="Plassholder for lysbildenummer 6"/>
          <p:cNvSpPr>
            <a:spLocks noGrp="1"/>
          </p:cNvSpPr>
          <p:nvPr>
            <p:ph type="sldNum" sz="quarter" idx="12"/>
          </p:nvPr>
        </p:nvSpPr>
        <p:spPr/>
        <p:txBody>
          <a:bodyPr/>
          <a:lstStyle/>
          <a:p>
            <a:fld id="{EFC1D935-2107-4FC3-B2FE-FA0E9EFD5DC5}" type="slidenum">
              <a:rPr lang="nb-NO" smtClean="0"/>
              <a:pPr/>
              <a:t>1</a:t>
            </a:fld>
            <a:endParaRPr lang="nb-NO"/>
          </a:p>
        </p:txBody>
      </p:sp>
      <p:sp>
        <p:nvSpPr>
          <p:cNvPr id="8" name="Plassholder for bunntekst 7"/>
          <p:cNvSpPr>
            <a:spLocks noGrp="1"/>
          </p:cNvSpPr>
          <p:nvPr>
            <p:ph type="ftr" sz="quarter" idx="11"/>
          </p:nvPr>
        </p:nvSpPr>
        <p:spPr>
          <a:xfrm>
            <a:off x="3124200" y="6356350"/>
            <a:ext cx="2671936" cy="365125"/>
          </a:xfrm>
        </p:spPr>
        <p:txBody>
          <a:bodyPr/>
          <a:lstStyle/>
          <a:p>
            <a:r>
              <a:rPr lang="nb-NO" dirty="0" smtClean="0"/>
              <a:t>FY6017 Elektromagnetisme 2016 Revidert etter J. Grip 2012</a:t>
            </a:r>
            <a:endParaRPr lang="nb-NO" dirty="0"/>
          </a:p>
        </p:txBody>
      </p:sp>
      <p:pic>
        <p:nvPicPr>
          <p:cNvPr id="3" name="Bild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2348880"/>
            <a:ext cx="3706368" cy="27919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23528" y="260648"/>
            <a:ext cx="8568952" cy="5865515"/>
          </a:xfrm>
        </p:spPr>
        <p:txBody>
          <a:bodyPr>
            <a:normAutofit/>
          </a:bodyPr>
          <a:lstStyle/>
          <a:p>
            <a:pPr>
              <a:buNone/>
            </a:pPr>
            <a:r>
              <a:rPr lang="nb-NO" sz="2400" b="1" dirty="0"/>
              <a:t>Løsning</a:t>
            </a:r>
          </a:p>
          <a:p>
            <a:pPr>
              <a:buNone/>
            </a:pPr>
            <a:r>
              <a:rPr lang="nb-NO" sz="2000" dirty="0"/>
              <a:t>Magnetisk kraft på en leder:</a:t>
            </a:r>
          </a:p>
          <a:p>
            <a:pPr marL="457200" indent="-457200">
              <a:buAutoNum type="arabicParenR"/>
            </a:pPr>
            <a:r>
              <a:rPr lang="nb-NO" sz="2000" dirty="0"/>
              <a:t>                                        Ingen kraft på </a:t>
            </a:r>
            <a:r>
              <a:rPr lang="nb-NO" sz="2000" dirty="0" smtClean="0"/>
              <a:t>lederen</a:t>
            </a:r>
            <a:endParaRPr lang="nb-NO" sz="2000" dirty="0"/>
          </a:p>
          <a:p>
            <a:pPr>
              <a:buNone/>
            </a:pPr>
            <a:endParaRPr lang="nb-NO" sz="2000" dirty="0"/>
          </a:p>
        </p:txBody>
      </p:sp>
      <p:pic>
        <p:nvPicPr>
          <p:cNvPr id="21507" name="Picture 3"/>
          <p:cNvPicPr>
            <a:picLocks noChangeAspect="1" noChangeArrowheads="1"/>
          </p:cNvPicPr>
          <p:nvPr/>
        </p:nvPicPr>
        <p:blipFill>
          <a:blip r:embed="rId4" cstate="print"/>
          <a:srcRect/>
          <a:stretch>
            <a:fillRect/>
          </a:stretch>
        </p:blipFill>
        <p:spPr bwMode="auto">
          <a:xfrm>
            <a:off x="5959153" y="4017207"/>
            <a:ext cx="576063" cy="524165"/>
          </a:xfrm>
          <a:prstGeom prst="rect">
            <a:avLst/>
          </a:prstGeom>
          <a:noFill/>
          <a:ln w="9525">
            <a:noFill/>
            <a:miter lim="800000"/>
            <a:headEnd/>
            <a:tailEnd/>
          </a:ln>
        </p:spPr>
      </p:pic>
      <p:sp>
        <p:nvSpPr>
          <p:cNvPr id="6" name="Plassholder for lysbildenummer 5"/>
          <p:cNvSpPr>
            <a:spLocks noGrp="1"/>
          </p:cNvSpPr>
          <p:nvPr>
            <p:ph type="sldNum" sz="quarter" idx="12"/>
          </p:nvPr>
        </p:nvSpPr>
        <p:spPr/>
        <p:txBody>
          <a:bodyPr/>
          <a:lstStyle/>
          <a:p>
            <a:fld id="{5EB4B6ED-15D9-49D7-9C92-D2D30205BACC}" type="slidenum">
              <a:rPr lang="nb-NO" smtClean="0"/>
              <a:pPr/>
              <a:t>10</a:t>
            </a:fld>
            <a:endParaRPr lang="nb-NO" dirty="0"/>
          </a:p>
        </p:txBody>
      </p:sp>
      <p:sp>
        <p:nvSpPr>
          <p:cNvPr id="7" name="Plassholder for bunntekst 6"/>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pic>
        <p:nvPicPr>
          <p:cNvPr id="21526"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3429000"/>
            <a:ext cx="4894709" cy="2748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Objekt 1"/>
          <p:cNvGraphicFramePr>
            <a:graphicFrameLocks noChangeAspect="1"/>
          </p:cNvGraphicFramePr>
          <p:nvPr>
            <p:extLst>
              <p:ext uri="{D42A27DB-BD31-4B8C-83A1-F6EECF244321}">
                <p14:modId xmlns:p14="http://schemas.microsoft.com/office/powerpoint/2010/main" val="2172088005"/>
              </p:ext>
            </p:extLst>
          </p:nvPr>
        </p:nvGraphicFramePr>
        <p:xfrm>
          <a:off x="3644875" y="692696"/>
          <a:ext cx="1276350" cy="323850"/>
        </p:xfrm>
        <a:graphic>
          <a:graphicData uri="http://schemas.openxmlformats.org/presentationml/2006/ole">
            <mc:AlternateContent xmlns:mc="http://schemas.openxmlformats.org/markup-compatibility/2006">
              <mc:Choice xmlns:v="urn:schemas-microsoft-com:vml" Requires="v">
                <p:oleObj spid="_x0000_s141341" name="Equation" r:id="rId6" imgW="850531" imgH="215806" progId="Equation.DSMT4">
                  <p:embed/>
                </p:oleObj>
              </mc:Choice>
              <mc:Fallback>
                <p:oleObj name="Equation" r:id="rId6" imgW="850531" imgH="215806" progId="Equation.DSMT4">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44875" y="692696"/>
                        <a:ext cx="1276350" cy="323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3248625306"/>
              </p:ext>
            </p:extLst>
          </p:nvPr>
        </p:nvGraphicFramePr>
        <p:xfrm>
          <a:off x="753021" y="1052736"/>
          <a:ext cx="2165350" cy="363537"/>
        </p:xfrm>
        <a:graphic>
          <a:graphicData uri="http://schemas.openxmlformats.org/presentationml/2006/ole">
            <mc:AlternateContent xmlns:mc="http://schemas.openxmlformats.org/markup-compatibility/2006">
              <mc:Choice xmlns:v="urn:schemas-microsoft-com:vml" Requires="v">
                <p:oleObj spid="_x0000_s141342" name="Equation" r:id="rId8" imgW="1435100" imgH="241300" progId="Equation.DSMT4">
                  <p:embed/>
                </p:oleObj>
              </mc:Choice>
              <mc:Fallback>
                <p:oleObj name="Equation" r:id="rId8" imgW="1435100" imgH="241300" progId="Equation.DSMT4">
                  <p:embed/>
                  <p:pic>
                    <p:nvPicPr>
                      <p:cNvPr id="0" name="Objek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3021" y="1052736"/>
                        <a:ext cx="21653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7460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23528" y="260648"/>
            <a:ext cx="8568952" cy="5865515"/>
          </a:xfrm>
        </p:spPr>
        <p:txBody>
          <a:bodyPr>
            <a:normAutofit/>
          </a:bodyPr>
          <a:lstStyle/>
          <a:p>
            <a:pPr>
              <a:buNone/>
            </a:pPr>
            <a:r>
              <a:rPr lang="nb-NO" sz="2400" b="1" dirty="0"/>
              <a:t>Løsning</a:t>
            </a:r>
          </a:p>
          <a:p>
            <a:pPr>
              <a:buNone/>
            </a:pPr>
            <a:r>
              <a:rPr lang="nb-NO" sz="2000" dirty="0"/>
              <a:t>Magnetisk kraft på en leder:</a:t>
            </a:r>
          </a:p>
          <a:p>
            <a:pPr marL="457200" indent="-457200">
              <a:buAutoNum type="arabicParenR"/>
            </a:pPr>
            <a:r>
              <a:rPr lang="nb-NO" sz="2000" dirty="0"/>
              <a:t>                                        Ingen kraft på </a:t>
            </a:r>
            <a:r>
              <a:rPr lang="nb-NO" sz="2000" dirty="0" smtClean="0"/>
              <a:t>lederen</a:t>
            </a:r>
          </a:p>
          <a:p>
            <a:pPr marL="457200" indent="-457200">
              <a:buFont typeface="Arial" pitchFamily="34" charset="0"/>
              <a:buAutoNum type="arabicParenR"/>
            </a:pPr>
            <a:r>
              <a:rPr lang="nb-NO" sz="2000" dirty="0" smtClean="0"/>
              <a:t>                                        Kraften </a:t>
            </a:r>
            <a:r>
              <a:rPr lang="nb-NO" sz="2000" dirty="0"/>
              <a:t>er rettet radielt </a:t>
            </a:r>
            <a:r>
              <a:rPr lang="nb-NO" sz="2000" dirty="0" smtClean="0"/>
              <a:t>utover</a:t>
            </a:r>
            <a:endParaRPr lang="nb-NO" sz="2000" dirty="0"/>
          </a:p>
          <a:p>
            <a:pPr marL="457200" indent="-457200">
              <a:buAutoNum type="arabicParenR"/>
            </a:pPr>
            <a:endParaRPr lang="nb-NO" sz="2000" dirty="0" smtClean="0"/>
          </a:p>
          <a:p>
            <a:pPr>
              <a:buNone/>
            </a:pPr>
            <a:r>
              <a:rPr lang="nb-NO" sz="2000" dirty="0" smtClean="0"/>
              <a:t> </a:t>
            </a:r>
            <a:r>
              <a:rPr lang="nb-NO" sz="2000" dirty="0"/>
              <a:t>	</a:t>
            </a:r>
          </a:p>
        </p:txBody>
      </p:sp>
      <p:pic>
        <p:nvPicPr>
          <p:cNvPr id="21507" name="Picture 3"/>
          <p:cNvPicPr>
            <a:picLocks noChangeAspect="1" noChangeArrowheads="1"/>
          </p:cNvPicPr>
          <p:nvPr/>
        </p:nvPicPr>
        <p:blipFill>
          <a:blip r:embed="rId4" cstate="print"/>
          <a:srcRect/>
          <a:stretch>
            <a:fillRect/>
          </a:stretch>
        </p:blipFill>
        <p:spPr bwMode="auto">
          <a:xfrm>
            <a:off x="5959153" y="4017207"/>
            <a:ext cx="576063" cy="524165"/>
          </a:xfrm>
          <a:prstGeom prst="rect">
            <a:avLst/>
          </a:prstGeom>
          <a:noFill/>
          <a:ln w="9525">
            <a:noFill/>
            <a:miter lim="800000"/>
            <a:headEnd/>
            <a:tailEnd/>
          </a:ln>
        </p:spPr>
      </p:pic>
      <p:sp>
        <p:nvSpPr>
          <p:cNvPr id="6" name="Plassholder for lysbildenummer 5"/>
          <p:cNvSpPr>
            <a:spLocks noGrp="1"/>
          </p:cNvSpPr>
          <p:nvPr>
            <p:ph type="sldNum" sz="quarter" idx="12"/>
          </p:nvPr>
        </p:nvSpPr>
        <p:spPr/>
        <p:txBody>
          <a:bodyPr/>
          <a:lstStyle/>
          <a:p>
            <a:fld id="{5EB4B6ED-15D9-49D7-9C92-D2D30205BACC}" type="slidenum">
              <a:rPr lang="nb-NO" smtClean="0"/>
              <a:pPr/>
              <a:t>11</a:t>
            </a:fld>
            <a:endParaRPr lang="nb-NO" dirty="0"/>
          </a:p>
        </p:txBody>
      </p:sp>
      <p:sp>
        <p:nvSpPr>
          <p:cNvPr id="7" name="Plassholder for bunntekst 6"/>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graphicFrame>
        <p:nvGraphicFramePr>
          <p:cNvPr id="2" name="Objekt 1"/>
          <p:cNvGraphicFramePr>
            <a:graphicFrameLocks noChangeAspect="1"/>
          </p:cNvGraphicFramePr>
          <p:nvPr>
            <p:extLst>
              <p:ext uri="{D42A27DB-BD31-4B8C-83A1-F6EECF244321}">
                <p14:modId xmlns:p14="http://schemas.microsoft.com/office/powerpoint/2010/main" val="3558939085"/>
              </p:ext>
            </p:extLst>
          </p:nvPr>
        </p:nvGraphicFramePr>
        <p:xfrm>
          <a:off x="3644875" y="692696"/>
          <a:ext cx="1276350" cy="323850"/>
        </p:xfrm>
        <a:graphic>
          <a:graphicData uri="http://schemas.openxmlformats.org/presentationml/2006/ole">
            <mc:AlternateContent xmlns:mc="http://schemas.openxmlformats.org/markup-compatibility/2006">
              <mc:Choice xmlns:v="urn:schemas-microsoft-com:vml" Requires="v">
                <p:oleObj spid="_x0000_s142378" name="Equation" r:id="rId5" imgW="850531" imgH="215806" progId="Equation.DSMT4">
                  <p:embed/>
                </p:oleObj>
              </mc:Choice>
              <mc:Fallback>
                <p:oleObj name="Equation" r:id="rId5" imgW="850531" imgH="215806"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4875" y="692696"/>
                        <a:ext cx="1276350" cy="323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3094136212"/>
              </p:ext>
            </p:extLst>
          </p:nvPr>
        </p:nvGraphicFramePr>
        <p:xfrm>
          <a:off x="753021" y="1052736"/>
          <a:ext cx="2165350" cy="363537"/>
        </p:xfrm>
        <a:graphic>
          <a:graphicData uri="http://schemas.openxmlformats.org/presentationml/2006/ole">
            <mc:AlternateContent xmlns:mc="http://schemas.openxmlformats.org/markup-compatibility/2006">
              <mc:Choice xmlns:v="urn:schemas-microsoft-com:vml" Requires="v">
                <p:oleObj spid="_x0000_s142379" name="Equation" r:id="rId7" imgW="1435100" imgH="241300" progId="Equation.DSMT4">
                  <p:embed/>
                </p:oleObj>
              </mc:Choice>
              <mc:Fallback>
                <p:oleObj name="Equation" r:id="rId7" imgW="1435100" imgH="2413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3021" y="1052736"/>
                        <a:ext cx="21653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501731627"/>
              </p:ext>
            </p:extLst>
          </p:nvPr>
        </p:nvGraphicFramePr>
        <p:xfrm>
          <a:off x="820490" y="1412776"/>
          <a:ext cx="2030412" cy="325437"/>
        </p:xfrm>
        <a:graphic>
          <a:graphicData uri="http://schemas.openxmlformats.org/presentationml/2006/ole">
            <mc:AlternateContent xmlns:mc="http://schemas.openxmlformats.org/markup-compatibility/2006">
              <mc:Choice xmlns:v="urn:schemas-microsoft-com:vml" Requires="v">
                <p:oleObj spid="_x0000_s142380" name="Equation" r:id="rId9" imgW="1346040" imgH="215640" progId="Equation.DSMT4">
                  <p:embed/>
                </p:oleObj>
              </mc:Choice>
              <mc:Fallback>
                <p:oleObj name="Equation" r:id="rId9" imgW="1346040" imgH="215640" progId="Equation.DSMT4">
                  <p:embed/>
                  <p:pic>
                    <p:nvPicPr>
                      <p:cNvPr id="0"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0490" y="1412776"/>
                        <a:ext cx="2030412"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 name="Picture 2"/>
          <p:cNvPicPr>
            <a:picLocks noChangeAspect="1" noChangeArrowheads="1"/>
          </p:cNvPicPr>
          <p:nvPr/>
        </p:nvPicPr>
        <p:blipFill>
          <a:blip r:embed="rId11" cstate="print"/>
          <a:srcRect/>
          <a:stretch>
            <a:fillRect/>
          </a:stretch>
        </p:blipFill>
        <p:spPr bwMode="auto">
          <a:xfrm>
            <a:off x="1312407" y="3028577"/>
            <a:ext cx="4967868" cy="2808311"/>
          </a:xfrm>
          <a:prstGeom prst="rect">
            <a:avLst/>
          </a:prstGeom>
          <a:noFill/>
          <a:ln w="9525">
            <a:noFill/>
            <a:miter lim="800000"/>
            <a:headEnd/>
            <a:tailEnd/>
          </a:ln>
        </p:spPr>
      </p:pic>
      <p:pic>
        <p:nvPicPr>
          <p:cNvPr id="11" name="Picture 2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82745" y="3113263"/>
            <a:ext cx="4894709" cy="2748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11" cstate="print"/>
          <a:srcRect/>
          <a:stretch>
            <a:fillRect/>
          </a:stretch>
        </p:blipFill>
        <p:spPr bwMode="auto">
          <a:xfrm>
            <a:off x="1247268" y="3028577"/>
            <a:ext cx="5062805" cy="2861979"/>
          </a:xfrm>
          <a:prstGeom prst="rect">
            <a:avLst/>
          </a:prstGeom>
          <a:noFill/>
          <a:ln w="9525">
            <a:noFill/>
            <a:miter lim="800000"/>
            <a:headEnd/>
            <a:tailEnd/>
          </a:ln>
        </p:spPr>
      </p:pic>
    </p:spTree>
    <p:extLst>
      <p:ext uri="{BB962C8B-B14F-4D97-AF65-F5344CB8AC3E}">
        <p14:creationId xmlns:p14="http://schemas.microsoft.com/office/powerpoint/2010/main" val="252342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23528" y="260648"/>
            <a:ext cx="8507288" cy="5721499"/>
          </a:xfrm>
        </p:spPr>
        <p:txBody>
          <a:bodyPr>
            <a:normAutofit/>
          </a:bodyPr>
          <a:lstStyle/>
          <a:p>
            <a:pPr>
              <a:buNone/>
            </a:pPr>
            <a:r>
              <a:rPr lang="nb-NO" sz="2400" b="1" dirty="0" smtClean="0"/>
              <a:t>Løsning</a:t>
            </a:r>
          </a:p>
          <a:p>
            <a:pPr>
              <a:buNone/>
            </a:pPr>
            <a:r>
              <a:rPr lang="nb-NO" sz="2000" dirty="0" smtClean="0"/>
              <a:t>Magnetisk kraft på en leder:</a:t>
            </a:r>
          </a:p>
          <a:p>
            <a:pPr marL="457200" indent="-457200">
              <a:buAutoNum type="arabicParenR"/>
            </a:pPr>
            <a:r>
              <a:rPr lang="nb-NO" sz="2000" dirty="0" smtClean="0"/>
              <a:t>                                       	Ingen kraft på lederen</a:t>
            </a:r>
          </a:p>
          <a:p>
            <a:pPr marL="457200" indent="-457200">
              <a:buAutoNum type="arabicParenR"/>
            </a:pPr>
            <a:r>
              <a:rPr lang="nb-NO" sz="2000" dirty="0" smtClean="0"/>
              <a:t>                                      	Kraften er rettet radielt utover</a:t>
            </a:r>
          </a:p>
          <a:p>
            <a:pPr marL="457200" indent="-457200">
              <a:buAutoNum type="arabicParenR"/>
            </a:pPr>
            <a:r>
              <a:rPr lang="nb-NO" sz="2000" dirty="0" smtClean="0"/>
              <a:t>                                       	Kraften er parallell med positiv </a:t>
            </a:r>
            <a:r>
              <a:rPr lang="nb-NO" sz="2000" i="1" dirty="0" smtClean="0"/>
              <a:t>y</a:t>
            </a:r>
            <a:r>
              <a:rPr lang="nb-NO" sz="2000" dirty="0" smtClean="0"/>
              <a:t>-akse</a:t>
            </a:r>
            <a:endParaRPr lang="nb-NO" sz="2000" dirty="0"/>
          </a:p>
        </p:txBody>
      </p:sp>
      <p:graphicFrame>
        <p:nvGraphicFramePr>
          <p:cNvPr id="21506" name="Object 2"/>
          <p:cNvGraphicFramePr>
            <a:graphicFrameLocks noChangeAspect="1"/>
          </p:cNvGraphicFramePr>
          <p:nvPr>
            <p:extLst>
              <p:ext uri="{D42A27DB-BD31-4B8C-83A1-F6EECF244321}">
                <p14:modId xmlns:p14="http://schemas.microsoft.com/office/powerpoint/2010/main" val="3581402939"/>
              </p:ext>
            </p:extLst>
          </p:nvPr>
        </p:nvGraphicFramePr>
        <p:xfrm>
          <a:off x="3491880" y="692696"/>
          <a:ext cx="1276350" cy="323850"/>
        </p:xfrm>
        <a:graphic>
          <a:graphicData uri="http://schemas.openxmlformats.org/presentationml/2006/ole">
            <mc:AlternateContent xmlns:mc="http://schemas.openxmlformats.org/markup-compatibility/2006">
              <mc:Choice xmlns:v="urn:schemas-microsoft-com:vml" Requires="v">
                <p:oleObj spid="_x0000_s23692" name="Equation" r:id="rId4" imgW="850680" imgH="215640" progId="Equation.DSMT4">
                  <p:embed/>
                </p:oleObj>
              </mc:Choice>
              <mc:Fallback>
                <p:oleObj name="Equation" r:id="rId4" imgW="850680" imgH="2156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1880" y="692696"/>
                        <a:ext cx="1276350" cy="323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3907721560"/>
              </p:ext>
            </p:extLst>
          </p:nvPr>
        </p:nvGraphicFramePr>
        <p:xfrm>
          <a:off x="859396" y="1052736"/>
          <a:ext cx="1993900" cy="363537"/>
        </p:xfrm>
        <a:graphic>
          <a:graphicData uri="http://schemas.openxmlformats.org/presentationml/2006/ole">
            <mc:AlternateContent xmlns:mc="http://schemas.openxmlformats.org/markup-compatibility/2006">
              <mc:Choice xmlns:v="urn:schemas-microsoft-com:vml" Requires="v">
                <p:oleObj spid="_x0000_s23693" name="Equation" r:id="rId6" imgW="1320480" imgH="241200" progId="Equation.DSMT4">
                  <p:embed/>
                </p:oleObj>
              </mc:Choice>
              <mc:Fallback>
                <p:oleObj name="Equation" r:id="rId6" imgW="1320480" imgH="241200" progId="Equation.DSMT4">
                  <p:embed/>
                  <p:pic>
                    <p:nvPicPr>
                      <p:cNvPr id="0" name="Picture 3"/>
                      <p:cNvPicPr>
                        <a:picLocks noChangeAspect="1" noChangeArrowheads="1"/>
                      </p:cNvPicPr>
                      <p:nvPr/>
                    </p:nvPicPr>
                    <p:blipFill>
                      <a:blip r:embed="rId7"/>
                      <a:srcRect/>
                      <a:stretch>
                        <a:fillRect/>
                      </a:stretch>
                    </p:blipFill>
                    <p:spPr bwMode="auto">
                      <a:xfrm>
                        <a:off x="859396" y="1052736"/>
                        <a:ext cx="1993900"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32" name="Object 4"/>
          <p:cNvGraphicFramePr>
            <a:graphicFrameLocks noChangeAspect="1"/>
          </p:cNvGraphicFramePr>
          <p:nvPr>
            <p:extLst>
              <p:ext uri="{D42A27DB-BD31-4B8C-83A1-F6EECF244321}">
                <p14:modId xmlns:p14="http://schemas.microsoft.com/office/powerpoint/2010/main" val="3060632350"/>
              </p:ext>
            </p:extLst>
          </p:nvPr>
        </p:nvGraphicFramePr>
        <p:xfrm>
          <a:off x="851157" y="1412776"/>
          <a:ext cx="2030412" cy="325437"/>
        </p:xfrm>
        <a:graphic>
          <a:graphicData uri="http://schemas.openxmlformats.org/presentationml/2006/ole">
            <mc:AlternateContent xmlns:mc="http://schemas.openxmlformats.org/markup-compatibility/2006">
              <mc:Choice xmlns:v="urn:schemas-microsoft-com:vml" Requires="v">
                <p:oleObj spid="_x0000_s23694" name="Equation" r:id="rId8" imgW="1346040" imgH="215640" progId="Equation.DSMT4">
                  <p:embed/>
                </p:oleObj>
              </mc:Choice>
              <mc:Fallback>
                <p:oleObj name="Equation" r:id="rId8" imgW="1346040" imgH="215640" progId="Equation.DSMT4">
                  <p:embed/>
                  <p:pic>
                    <p:nvPicPr>
                      <p:cNvPr id="0" name="Picture 4"/>
                      <p:cNvPicPr>
                        <a:picLocks noChangeAspect="1" noChangeArrowheads="1"/>
                      </p:cNvPicPr>
                      <p:nvPr/>
                    </p:nvPicPr>
                    <p:blipFill>
                      <a:blip r:embed="rId9"/>
                      <a:srcRect/>
                      <a:stretch>
                        <a:fillRect/>
                      </a:stretch>
                    </p:blipFill>
                    <p:spPr bwMode="auto">
                      <a:xfrm>
                        <a:off x="851157" y="1412776"/>
                        <a:ext cx="2030412"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2"/>
          <p:cNvPicPr>
            <a:picLocks noChangeAspect="1" noChangeArrowheads="1"/>
          </p:cNvPicPr>
          <p:nvPr/>
        </p:nvPicPr>
        <p:blipFill>
          <a:blip r:embed="rId10" cstate="print"/>
          <a:srcRect/>
          <a:stretch>
            <a:fillRect/>
          </a:stretch>
        </p:blipFill>
        <p:spPr bwMode="auto">
          <a:xfrm>
            <a:off x="1222757" y="3028781"/>
            <a:ext cx="5481524" cy="3098679"/>
          </a:xfrm>
          <a:prstGeom prst="rect">
            <a:avLst/>
          </a:prstGeom>
          <a:noFill/>
          <a:ln w="9525">
            <a:noFill/>
            <a:miter lim="800000"/>
            <a:headEnd/>
            <a:tailEnd/>
          </a:ln>
        </p:spPr>
      </p:pic>
      <p:graphicFrame>
        <p:nvGraphicFramePr>
          <p:cNvPr id="23557" name="Object 5"/>
          <p:cNvGraphicFramePr>
            <a:graphicFrameLocks noChangeAspect="1"/>
          </p:cNvGraphicFramePr>
          <p:nvPr>
            <p:extLst>
              <p:ext uri="{D42A27DB-BD31-4B8C-83A1-F6EECF244321}">
                <p14:modId xmlns:p14="http://schemas.microsoft.com/office/powerpoint/2010/main" val="3725431416"/>
              </p:ext>
            </p:extLst>
          </p:nvPr>
        </p:nvGraphicFramePr>
        <p:xfrm>
          <a:off x="851157" y="1772816"/>
          <a:ext cx="2030412" cy="325438"/>
        </p:xfrm>
        <a:graphic>
          <a:graphicData uri="http://schemas.openxmlformats.org/presentationml/2006/ole">
            <mc:AlternateContent xmlns:mc="http://schemas.openxmlformats.org/markup-compatibility/2006">
              <mc:Choice xmlns:v="urn:schemas-microsoft-com:vml" Requires="v">
                <p:oleObj spid="_x0000_s23695" name="Equation" r:id="rId11" imgW="1346040" imgH="215640" progId="Equation.DSMT4">
                  <p:embed/>
                </p:oleObj>
              </mc:Choice>
              <mc:Fallback>
                <p:oleObj name="Equation" r:id="rId11" imgW="1346040" imgH="215640" progId="Equation.DSMT4">
                  <p:embed/>
                  <p:pic>
                    <p:nvPicPr>
                      <p:cNvPr id="0" name="Picture 5"/>
                      <p:cNvPicPr>
                        <a:picLocks noChangeAspect="1" noChangeArrowheads="1"/>
                      </p:cNvPicPr>
                      <p:nvPr/>
                    </p:nvPicPr>
                    <p:blipFill>
                      <a:blip r:embed="rId12"/>
                      <a:srcRect/>
                      <a:stretch>
                        <a:fillRect/>
                      </a:stretch>
                    </p:blipFill>
                    <p:spPr bwMode="auto">
                      <a:xfrm>
                        <a:off x="851157" y="1772816"/>
                        <a:ext cx="2030412" cy="325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3558" name="Picture 6"/>
          <p:cNvPicPr>
            <a:picLocks noChangeAspect="1" noChangeArrowheads="1"/>
          </p:cNvPicPr>
          <p:nvPr/>
        </p:nvPicPr>
        <p:blipFill>
          <a:blip r:embed="rId13" cstate="print"/>
          <a:srcRect/>
          <a:stretch>
            <a:fillRect/>
          </a:stretch>
        </p:blipFill>
        <p:spPr bwMode="auto">
          <a:xfrm>
            <a:off x="2569627" y="4622628"/>
            <a:ext cx="356526" cy="846750"/>
          </a:xfrm>
          <a:prstGeom prst="rect">
            <a:avLst/>
          </a:prstGeom>
          <a:noFill/>
          <a:ln w="9525">
            <a:noFill/>
            <a:miter lim="800000"/>
            <a:headEnd/>
            <a:tailEnd/>
          </a:ln>
        </p:spPr>
      </p:pic>
      <p:sp>
        <p:nvSpPr>
          <p:cNvPr id="11" name="Plassholder for lysbildenummer 10"/>
          <p:cNvSpPr>
            <a:spLocks noGrp="1"/>
          </p:cNvSpPr>
          <p:nvPr>
            <p:ph type="sldNum" sz="quarter" idx="12"/>
          </p:nvPr>
        </p:nvSpPr>
        <p:spPr/>
        <p:txBody>
          <a:bodyPr/>
          <a:lstStyle/>
          <a:p>
            <a:fld id="{5EB4B6ED-15D9-49D7-9C92-D2D30205BACC}" type="slidenum">
              <a:rPr lang="nb-NO" smtClean="0"/>
              <a:pPr/>
              <a:t>12</a:t>
            </a:fld>
            <a:endParaRPr lang="nb-NO"/>
          </a:p>
        </p:txBody>
      </p:sp>
      <p:sp>
        <p:nvSpPr>
          <p:cNvPr id="12" name="Plassholder for bunntekst 11"/>
          <p:cNvSpPr>
            <a:spLocks noGrp="1"/>
          </p:cNvSpPr>
          <p:nvPr>
            <p:ph type="ftr" sz="quarter" idx="11"/>
          </p:nvPr>
        </p:nvSpPr>
        <p:spPr>
          <a:xfrm>
            <a:off x="3124200" y="6356350"/>
            <a:ext cx="2311896"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4" cstate="print"/>
          <a:srcRect/>
          <a:stretch>
            <a:fillRect/>
          </a:stretch>
        </p:blipFill>
        <p:spPr bwMode="auto">
          <a:xfrm>
            <a:off x="1121821" y="3220897"/>
            <a:ext cx="5178372" cy="2974907"/>
          </a:xfrm>
          <a:prstGeom prst="rect">
            <a:avLst/>
          </a:prstGeom>
          <a:noFill/>
          <a:ln w="9525">
            <a:noFill/>
            <a:miter lim="800000"/>
            <a:headEnd/>
            <a:tailEnd/>
          </a:ln>
        </p:spPr>
      </p:pic>
      <p:sp>
        <p:nvSpPr>
          <p:cNvPr id="4" name="Plassholder for innhold 3"/>
          <p:cNvSpPr>
            <a:spLocks noGrp="1"/>
          </p:cNvSpPr>
          <p:nvPr>
            <p:ph idx="1"/>
          </p:nvPr>
        </p:nvSpPr>
        <p:spPr>
          <a:xfrm>
            <a:off x="323528" y="404665"/>
            <a:ext cx="8496944" cy="1944216"/>
          </a:xfrm>
        </p:spPr>
        <p:txBody>
          <a:bodyPr>
            <a:normAutofit/>
          </a:bodyPr>
          <a:lstStyle/>
          <a:p>
            <a:pPr>
              <a:buNone/>
            </a:pPr>
            <a:r>
              <a:rPr lang="nb-NO" sz="2000" dirty="0" smtClean="0"/>
              <a:t>2) Bidrag fra del 2:	</a:t>
            </a:r>
          </a:p>
          <a:p>
            <a:pPr>
              <a:buNone/>
            </a:pPr>
            <a:r>
              <a:rPr lang="nb-NO" sz="2000" dirty="0" smtClean="0"/>
              <a:t>	Lengden til linjeelementet er </a:t>
            </a:r>
          </a:p>
          <a:p>
            <a:pPr>
              <a:buNone/>
            </a:pPr>
            <a:r>
              <a:rPr lang="nb-NO" sz="2000" dirty="0" smtClean="0"/>
              <a:t>     Kraften som virker på linjeelementet </a:t>
            </a:r>
          </a:p>
          <a:p>
            <a:pPr>
              <a:buNone/>
            </a:pPr>
            <a:r>
              <a:rPr lang="nb-NO" sz="2000" dirty="0" smtClean="0"/>
              <a:t>     Vi dekomponerer:</a:t>
            </a:r>
            <a:endParaRPr lang="nb-NO" sz="1000" dirty="0" smtClean="0"/>
          </a:p>
          <a:p>
            <a:pPr>
              <a:buNone/>
            </a:pPr>
            <a:r>
              <a:rPr lang="nb-NO" sz="2000" dirty="0" smtClean="0"/>
              <a:t>    og integrerer:  </a:t>
            </a:r>
          </a:p>
          <a:p>
            <a:pPr>
              <a:buNone/>
            </a:pPr>
            <a:endParaRPr lang="nb-NO" sz="2000" dirty="0"/>
          </a:p>
        </p:txBody>
      </p:sp>
      <p:sp>
        <p:nvSpPr>
          <p:cNvPr id="5" name="TekstSylinder 4"/>
          <p:cNvSpPr txBox="1"/>
          <p:nvPr/>
        </p:nvSpPr>
        <p:spPr>
          <a:xfrm>
            <a:off x="7020272" y="260648"/>
            <a:ext cx="180020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Vi ser på kraften på </a:t>
            </a:r>
            <a:r>
              <a:rPr lang="nb-NO" dirty="0" err="1" smtClean="0"/>
              <a:t>linje-elementet</a:t>
            </a:r>
            <a:r>
              <a:rPr lang="nb-NO" dirty="0" smtClean="0"/>
              <a:t> </a:t>
            </a:r>
            <a:endParaRPr lang="nb-NO" dirty="0"/>
          </a:p>
        </p:txBody>
      </p:sp>
      <p:graphicFrame>
        <p:nvGraphicFramePr>
          <p:cNvPr id="24578" name="Object 2"/>
          <p:cNvGraphicFramePr>
            <a:graphicFrameLocks noChangeAspect="1"/>
          </p:cNvGraphicFramePr>
          <p:nvPr>
            <p:extLst>
              <p:ext uri="{D42A27DB-BD31-4B8C-83A1-F6EECF244321}">
                <p14:modId xmlns:p14="http://schemas.microsoft.com/office/powerpoint/2010/main" val="936551731"/>
              </p:ext>
            </p:extLst>
          </p:nvPr>
        </p:nvGraphicFramePr>
        <p:xfrm>
          <a:off x="8244408" y="831002"/>
          <a:ext cx="304800" cy="323850"/>
        </p:xfrm>
        <a:graphic>
          <a:graphicData uri="http://schemas.openxmlformats.org/presentationml/2006/ole">
            <mc:AlternateContent xmlns:mc="http://schemas.openxmlformats.org/markup-compatibility/2006">
              <mc:Choice xmlns:v="urn:schemas-microsoft-com:vml" Requires="v">
                <p:oleObj spid="_x0000_s24844" name="Equation" r:id="rId5" imgW="203040" imgH="215640" progId="Equation.DSMT4">
                  <p:embed/>
                </p:oleObj>
              </mc:Choice>
              <mc:Fallback>
                <p:oleObj name="Equation" r:id="rId5" imgW="203040" imgH="21564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4408" y="831002"/>
                        <a:ext cx="304800" cy="323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1" name="Object 5"/>
          <p:cNvGraphicFramePr>
            <a:graphicFrameLocks noChangeAspect="1"/>
          </p:cNvGraphicFramePr>
          <p:nvPr>
            <p:extLst>
              <p:ext uri="{D42A27DB-BD31-4B8C-83A1-F6EECF244321}">
                <p14:modId xmlns:p14="http://schemas.microsoft.com/office/powerpoint/2010/main" val="689020158"/>
              </p:ext>
            </p:extLst>
          </p:nvPr>
        </p:nvGraphicFramePr>
        <p:xfrm>
          <a:off x="4788024" y="1196752"/>
          <a:ext cx="2133600" cy="342900"/>
        </p:xfrm>
        <a:graphic>
          <a:graphicData uri="http://schemas.openxmlformats.org/presentationml/2006/ole">
            <mc:AlternateContent xmlns:mc="http://schemas.openxmlformats.org/markup-compatibility/2006">
              <mc:Choice xmlns:v="urn:schemas-microsoft-com:vml" Requires="v">
                <p:oleObj spid="_x0000_s24845" name="Equation" r:id="rId7" imgW="1422360" imgH="228600" progId="Equation.DSMT4">
                  <p:embed/>
                </p:oleObj>
              </mc:Choice>
              <mc:Fallback>
                <p:oleObj name="Equation" r:id="rId7" imgW="1422360" imgH="228600" progId="Equation.DSMT4">
                  <p:embed/>
                  <p:pic>
                    <p:nvPicPr>
                      <p:cNvPr id="0" name="Picture 5"/>
                      <p:cNvPicPr>
                        <a:picLocks noChangeAspect="1" noChangeArrowheads="1"/>
                      </p:cNvPicPr>
                      <p:nvPr/>
                    </p:nvPicPr>
                    <p:blipFill>
                      <a:blip r:embed="rId8"/>
                      <a:srcRect/>
                      <a:stretch>
                        <a:fillRect/>
                      </a:stretch>
                    </p:blipFill>
                    <p:spPr bwMode="auto">
                      <a:xfrm>
                        <a:off x="4788024" y="1196752"/>
                        <a:ext cx="2133600" cy="3429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2" name="Object 6"/>
          <p:cNvGraphicFramePr>
            <a:graphicFrameLocks noChangeAspect="1"/>
          </p:cNvGraphicFramePr>
          <p:nvPr>
            <p:extLst>
              <p:ext uri="{D42A27DB-BD31-4B8C-83A1-F6EECF244321}">
                <p14:modId xmlns:p14="http://schemas.microsoft.com/office/powerpoint/2010/main" val="3400927813"/>
              </p:ext>
            </p:extLst>
          </p:nvPr>
        </p:nvGraphicFramePr>
        <p:xfrm>
          <a:off x="4860032" y="836712"/>
          <a:ext cx="914400" cy="266700"/>
        </p:xfrm>
        <a:graphic>
          <a:graphicData uri="http://schemas.openxmlformats.org/presentationml/2006/ole">
            <mc:AlternateContent xmlns:mc="http://schemas.openxmlformats.org/markup-compatibility/2006">
              <mc:Choice xmlns:v="urn:schemas-microsoft-com:vml" Requires="v">
                <p:oleObj spid="_x0000_s24846" name="Equation" r:id="rId9" imgW="609480" imgH="177480" progId="Equation.DSMT4">
                  <p:embed/>
                </p:oleObj>
              </mc:Choice>
              <mc:Fallback>
                <p:oleObj name="Equation" r:id="rId9" imgW="609480" imgH="17748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60032" y="836712"/>
                        <a:ext cx="914400" cy="2667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3" name="Object 7"/>
          <p:cNvGraphicFramePr>
            <a:graphicFrameLocks noChangeAspect="1"/>
          </p:cNvGraphicFramePr>
          <p:nvPr>
            <p:extLst>
              <p:ext uri="{D42A27DB-BD31-4B8C-83A1-F6EECF244321}">
                <p14:modId xmlns:p14="http://schemas.microsoft.com/office/powerpoint/2010/main" val="1208619743"/>
              </p:ext>
            </p:extLst>
          </p:nvPr>
        </p:nvGraphicFramePr>
        <p:xfrm>
          <a:off x="3711007" y="1556792"/>
          <a:ext cx="1847850" cy="342900"/>
        </p:xfrm>
        <a:graphic>
          <a:graphicData uri="http://schemas.openxmlformats.org/presentationml/2006/ole">
            <mc:AlternateContent xmlns:mc="http://schemas.openxmlformats.org/markup-compatibility/2006">
              <mc:Choice xmlns:v="urn:schemas-microsoft-com:vml" Requires="v">
                <p:oleObj spid="_x0000_s24847" name="Equation" r:id="rId11" imgW="1231560" imgH="228600" progId="Equation.DSMT4">
                  <p:embed/>
                </p:oleObj>
              </mc:Choice>
              <mc:Fallback>
                <p:oleObj name="Equation" r:id="rId11" imgW="1231560" imgH="22860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11007" y="1556792"/>
                        <a:ext cx="1847850" cy="3429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4" name="Object 8"/>
          <p:cNvGraphicFramePr>
            <a:graphicFrameLocks noChangeAspect="1"/>
          </p:cNvGraphicFramePr>
          <p:nvPr>
            <p:extLst>
              <p:ext uri="{D42A27DB-BD31-4B8C-83A1-F6EECF244321}">
                <p14:modId xmlns:p14="http://schemas.microsoft.com/office/powerpoint/2010/main" val="3984764594"/>
              </p:ext>
            </p:extLst>
          </p:nvPr>
        </p:nvGraphicFramePr>
        <p:xfrm>
          <a:off x="6516216" y="1556792"/>
          <a:ext cx="1828800" cy="361950"/>
        </p:xfrm>
        <a:graphic>
          <a:graphicData uri="http://schemas.openxmlformats.org/presentationml/2006/ole">
            <mc:AlternateContent xmlns:mc="http://schemas.openxmlformats.org/markup-compatibility/2006">
              <mc:Choice xmlns:v="urn:schemas-microsoft-com:vml" Requires="v">
                <p:oleObj spid="_x0000_s24848" name="Equation" r:id="rId13" imgW="1218960" imgH="241200" progId="Equation.DSMT4">
                  <p:embed/>
                </p:oleObj>
              </mc:Choice>
              <mc:Fallback>
                <p:oleObj name="Equation" r:id="rId13" imgW="1218960" imgH="24120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16216" y="1556792"/>
                        <a:ext cx="1828800" cy="3619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5" name="Object 9"/>
          <p:cNvGraphicFramePr>
            <a:graphicFrameLocks noChangeAspect="1"/>
          </p:cNvGraphicFramePr>
          <p:nvPr>
            <p:extLst>
              <p:ext uri="{D42A27DB-BD31-4B8C-83A1-F6EECF244321}">
                <p14:modId xmlns:p14="http://schemas.microsoft.com/office/powerpoint/2010/main" val="42633688"/>
              </p:ext>
            </p:extLst>
          </p:nvPr>
        </p:nvGraphicFramePr>
        <p:xfrm>
          <a:off x="2483768" y="1876042"/>
          <a:ext cx="1847850" cy="704850"/>
        </p:xfrm>
        <a:graphic>
          <a:graphicData uri="http://schemas.openxmlformats.org/presentationml/2006/ole">
            <mc:AlternateContent xmlns:mc="http://schemas.openxmlformats.org/markup-compatibility/2006">
              <mc:Choice xmlns:v="urn:schemas-microsoft-com:vml" Requires="v">
                <p:oleObj spid="_x0000_s24849" name="Equation" r:id="rId15" imgW="1231560" imgH="469800" progId="Equation.DSMT4">
                  <p:embed/>
                </p:oleObj>
              </mc:Choice>
              <mc:Fallback>
                <p:oleObj name="Equation" r:id="rId15" imgW="1231560" imgH="469800" progId="Equation.DSMT4">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83768" y="1876042"/>
                        <a:ext cx="1847850" cy="704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4587" name="Object 11"/>
          <p:cNvGraphicFramePr>
            <a:graphicFrameLocks noChangeAspect="1"/>
          </p:cNvGraphicFramePr>
          <p:nvPr>
            <p:extLst>
              <p:ext uri="{D42A27DB-BD31-4B8C-83A1-F6EECF244321}">
                <p14:modId xmlns:p14="http://schemas.microsoft.com/office/powerpoint/2010/main" val="68725412"/>
              </p:ext>
            </p:extLst>
          </p:nvPr>
        </p:nvGraphicFramePr>
        <p:xfrm>
          <a:off x="4499992" y="1988840"/>
          <a:ext cx="1695450" cy="419100"/>
        </p:xfrm>
        <a:graphic>
          <a:graphicData uri="http://schemas.openxmlformats.org/presentationml/2006/ole">
            <mc:AlternateContent xmlns:mc="http://schemas.openxmlformats.org/markup-compatibility/2006">
              <mc:Choice xmlns:v="urn:schemas-microsoft-com:vml" Requires="v">
                <p:oleObj spid="_x0000_s24850" name="Equation" r:id="rId17" imgW="1130040" imgH="279360" progId="Equation.DSMT4">
                  <p:embed/>
                </p:oleObj>
              </mc:Choice>
              <mc:Fallback>
                <p:oleObj name="Equation" r:id="rId17" imgW="1130040" imgH="279360" progId="Equation.DSMT4">
                  <p:embed/>
                  <p:pic>
                    <p:nvPicPr>
                      <p:cNvPr id="0" name="Picture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99992" y="1988840"/>
                        <a:ext cx="1695450" cy="4191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sp>
        <p:nvSpPr>
          <p:cNvPr id="13" name="Plassholder for lysbildenummer 12"/>
          <p:cNvSpPr>
            <a:spLocks noGrp="1"/>
          </p:cNvSpPr>
          <p:nvPr>
            <p:ph type="sldNum" sz="quarter" idx="12"/>
          </p:nvPr>
        </p:nvSpPr>
        <p:spPr/>
        <p:txBody>
          <a:bodyPr/>
          <a:lstStyle/>
          <a:p>
            <a:fld id="{5EB4B6ED-15D9-49D7-9C92-D2D30205BACC}" type="slidenum">
              <a:rPr lang="nb-NO" smtClean="0"/>
              <a:pPr/>
              <a:t>13</a:t>
            </a:fld>
            <a:endParaRPr lang="nb-NO"/>
          </a:p>
        </p:txBody>
      </p:sp>
      <p:sp>
        <p:nvSpPr>
          <p:cNvPr id="14" name="Plassholder for bunntekst 13"/>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graphicFrame>
        <p:nvGraphicFramePr>
          <p:cNvPr id="2" name="Objekt 1"/>
          <p:cNvGraphicFramePr>
            <a:graphicFrameLocks noChangeAspect="1"/>
          </p:cNvGraphicFramePr>
          <p:nvPr>
            <p:extLst>
              <p:ext uri="{D42A27DB-BD31-4B8C-83A1-F6EECF244321}">
                <p14:modId xmlns:p14="http://schemas.microsoft.com/office/powerpoint/2010/main" val="1036182586"/>
              </p:ext>
            </p:extLst>
          </p:nvPr>
        </p:nvGraphicFramePr>
        <p:xfrm>
          <a:off x="2483768" y="2523614"/>
          <a:ext cx="1828800" cy="704850"/>
        </p:xfrm>
        <a:graphic>
          <a:graphicData uri="http://schemas.openxmlformats.org/presentationml/2006/ole">
            <mc:AlternateContent xmlns:mc="http://schemas.openxmlformats.org/markup-compatibility/2006">
              <mc:Choice xmlns:v="urn:schemas-microsoft-com:vml" Requires="v">
                <p:oleObj spid="_x0000_s24851" name="Equation" r:id="rId19" imgW="1219200" imgH="469900" progId="Equation.DSMT4">
                  <p:embed/>
                </p:oleObj>
              </mc:Choice>
              <mc:Fallback>
                <p:oleObj name="Equation" r:id="rId19" imgW="1219200" imgH="469900" progId="Equation.DSMT4">
                  <p:embed/>
                  <p:pic>
                    <p:nvPicPr>
                      <p:cNvPr id="0" name="Object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483768" y="2523614"/>
                        <a:ext cx="1828800" cy="704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1905350625"/>
              </p:ext>
            </p:extLst>
          </p:nvPr>
        </p:nvGraphicFramePr>
        <p:xfrm>
          <a:off x="4427984" y="2636912"/>
          <a:ext cx="2266950" cy="419100"/>
        </p:xfrm>
        <a:graphic>
          <a:graphicData uri="http://schemas.openxmlformats.org/presentationml/2006/ole">
            <mc:AlternateContent xmlns:mc="http://schemas.openxmlformats.org/markup-compatibility/2006">
              <mc:Choice xmlns:v="urn:schemas-microsoft-com:vml" Requires="v">
                <p:oleObj spid="_x0000_s24852" name="Equation" r:id="rId21" imgW="1511300" imgH="279400" progId="Equation.DSMT4">
                  <p:embed/>
                </p:oleObj>
              </mc:Choice>
              <mc:Fallback>
                <p:oleObj name="Equation" r:id="rId21" imgW="1511300" imgH="279400" progId="Equation.DSMT4">
                  <p:embed/>
                  <p:pic>
                    <p:nvPicPr>
                      <p:cNvPr id="0" name="Object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427984" y="2636912"/>
                        <a:ext cx="2266950" cy="4191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sp>
        <p:nvSpPr>
          <p:cNvPr id="16" name="TekstSylinder 15"/>
          <p:cNvSpPr txBox="1"/>
          <p:nvPr/>
        </p:nvSpPr>
        <p:spPr>
          <a:xfrm>
            <a:off x="6876256" y="3356992"/>
            <a:ext cx="1944216"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dirty="0" smtClean="0"/>
              <a:t>Total kraft på halvsirkelen er i positiv y - retning</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58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58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458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58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58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4" cstate="print"/>
          <a:srcRect/>
          <a:stretch>
            <a:fillRect/>
          </a:stretch>
        </p:blipFill>
        <p:spPr bwMode="auto">
          <a:xfrm>
            <a:off x="1143597" y="1909808"/>
            <a:ext cx="6834675" cy="3926432"/>
          </a:xfrm>
          <a:prstGeom prst="rect">
            <a:avLst/>
          </a:prstGeom>
          <a:noFill/>
          <a:ln w="9525">
            <a:noFill/>
            <a:miter lim="800000"/>
            <a:headEnd/>
            <a:tailEnd/>
          </a:ln>
        </p:spPr>
      </p:pic>
      <p:sp>
        <p:nvSpPr>
          <p:cNvPr id="4" name="Plassholder for innhold 3"/>
          <p:cNvSpPr>
            <a:spLocks noGrp="1"/>
          </p:cNvSpPr>
          <p:nvPr>
            <p:ph idx="1"/>
          </p:nvPr>
        </p:nvSpPr>
        <p:spPr>
          <a:xfrm>
            <a:off x="323528" y="404664"/>
            <a:ext cx="8496944" cy="2520281"/>
          </a:xfrm>
        </p:spPr>
        <p:txBody>
          <a:bodyPr>
            <a:normAutofit/>
          </a:bodyPr>
          <a:lstStyle/>
          <a:p>
            <a:pPr marL="457200" indent="-457200">
              <a:buAutoNum type="arabicParenR" startAt="3"/>
            </a:pPr>
            <a:r>
              <a:rPr lang="nb-NO" sz="2000" dirty="0" smtClean="0"/>
              <a:t>Kraft på linjeelementet </a:t>
            </a:r>
            <a:r>
              <a:rPr lang="nb-NO" sz="2000" i="1" dirty="0" smtClean="0"/>
              <a:t>L</a:t>
            </a:r>
            <a:r>
              <a:rPr lang="nb-NO" sz="2000" dirty="0" smtClean="0"/>
              <a:t> er:                     	også i </a:t>
            </a:r>
            <a:r>
              <a:rPr lang="nb-NO" sz="2000" i="1" dirty="0" smtClean="0"/>
              <a:t>y</a:t>
            </a:r>
            <a:r>
              <a:rPr lang="nb-NO" sz="2000" dirty="0"/>
              <a:t>-</a:t>
            </a:r>
            <a:r>
              <a:rPr lang="nb-NO" sz="2000" dirty="0" smtClean="0"/>
              <a:t>retning.</a:t>
            </a:r>
          </a:p>
          <a:p>
            <a:pPr marL="457200" indent="-457200">
              <a:buNone/>
            </a:pPr>
            <a:endParaRPr lang="nb-NO" sz="2000" dirty="0" smtClean="0"/>
          </a:p>
          <a:p>
            <a:pPr marL="457200" indent="-457200">
              <a:buNone/>
            </a:pPr>
            <a:r>
              <a:rPr lang="nb-NO" sz="2000" dirty="0" smtClean="0"/>
              <a:t>        Total kraft på lederen:   </a:t>
            </a:r>
          </a:p>
          <a:p>
            <a:pPr>
              <a:buNone/>
            </a:pPr>
            <a:r>
              <a:rPr lang="nb-NO" sz="2000" dirty="0" smtClean="0"/>
              <a:t>     </a:t>
            </a:r>
            <a:endParaRPr lang="nb-NO" sz="800" dirty="0"/>
          </a:p>
        </p:txBody>
      </p:sp>
      <p:graphicFrame>
        <p:nvGraphicFramePr>
          <p:cNvPr id="26633" name="Object 9"/>
          <p:cNvGraphicFramePr>
            <a:graphicFrameLocks noChangeAspect="1"/>
          </p:cNvGraphicFramePr>
          <p:nvPr>
            <p:extLst>
              <p:ext uri="{D42A27DB-BD31-4B8C-83A1-F6EECF244321}">
                <p14:modId xmlns:p14="http://schemas.microsoft.com/office/powerpoint/2010/main" val="3111380983"/>
              </p:ext>
            </p:extLst>
          </p:nvPr>
        </p:nvGraphicFramePr>
        <p:xfrm>
          <a:off x="3841750" y="414338"/>
          <a:ext cx="1085850" cy="361950"/>
        </p:xfrm>
        <a:graphic>
          <a:graphicData uri="http://schemas.openxmlformats.org/presentationml/2006/ole">
            <mc:AlternateContent xmlns:mc="http://schemas.openxmlformats.org/markup-compatibility/2006">
              <mc:Choice xmlns:v="urn:schemas-microsoft-com:vml" Requires="v">
                <p:oleObj spid="_x0000_s26695" name="Equation" r:id="rId5" imgW="723600" imgH="241200" progId="Equation.DSMT4">
                  <p:embed/>
                </p:oleObj>
              </mc:Choice>
              <mc:Fallback>
                <p:oleObj name="Equation" r:id="rId5" imgW="723600" imgH="241200" progId="Equation.DSMT4">
                  <p:embed/>
                  <p:pic>
                    <p:nvPicPr>
                      <p:cNvPr id="0" name="Picture 9"/>
                      <p:cNvPicPr>
                        <a:picLocks noChangeAspect="1" noChangeArrowheads="1"/>
                      </p:cNvPicPr>
                      <p:nvPr/>
                    </p:nvPicPr>
                    <p:blipFill>
                      <a:blip r:embed="rId6"/>
                      <a:srcRect/>
                      <a:stretch>
                        <a:fillRect/>
                      </a:stretch>
                    </p:blipFill>
                    <p:spPr bwMode="auto">
                      <a:xfrm>
                        <a:off x="3841750" y="414338"/>
                        <a:ext cx="1085850" cy="3619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13" name="Objekt 12"/>
          <p:cNvGraphicFramePr>
            <a:graphicFrameLocks noChangeAspect="1"/>
          </p:cNvGraphicFramePr>
          <p:nvPr>
            <p:extLst>
              <p:ext uri="{D42A27DB-BD31-4B8C-83A1-F6EECF244321}">
                <p14:modId xmlns:p14="http://schemas.microsoft.com/office/powerpoint/2010/main" val="3130041210"/>
              </p:ext>
            </p:extLst>
          </p:nvPr>
        </p:nvGraphicFramePr>
        <p:xfrm>
          <a:off x="3300412" y="1155700"/>
          <a:ext cx="5436343" cy="473100"/>
        </p:xfrm>
        <a:graphic>
          <a:graphicData uri="http://schemas.openxmlformats.org/presentationml/2006/ole">
            <mc:AlternateContent xmlns:mc="http://schemas.openxmlformats.org/markup-compatibility/2006">
              <mc:Choice xmlns:v="urn:schemas-microsoft-com:vml" Requires="v">
                <p:oleObj spid="_x0000_s26696" name="Equation" r:id="rId7" imgW="3352680" imgH="291960" progId="Equation.DSMT4">
                  <p:embed/>
                </p:oleObj>
              </mc:Choice>
              <mc:Fallback>
                <p:oleObj name="Equation" r:id="rId7" imgW="3352680" imgH="291960" progId="Equation.DSMT4">
                  <p:embed/>
                  <p:pic>
                    <p:nvPicPr>
                      <p:cNvPr id="0" name="Picture 10"/>
                      <p:cNvPicPr>
                        <a:picLocks noChangeAspect="1" noChangeArrowheads="1"/>
                      </p:cNvPicPr>
                      <p:nvPr/>
                    </p:nvPicPr>
                    <p:blipFill>
                      <a:blip r:embed="rId8"/>
                      <a:srcRect/>
                      <a:stretch>
                        <a:fillRect/>
                      </a:stretch>
                    </p:blipFill>
                    <p:spPr bwMode="auto">
                      <a:xfrm>
                        <a:off x="3300412" y="1155700"/>
                        <a:ext cx="5436343" cy="473100"/>
                      </a:xfrm>
                      <a:prstGeom prst="rect">
                        <a:avLst/>
                      </a:prstGeom>
                      <a:noFill/>
                      <a:extLst/>
                    </p:spPr>
                  </p:pic>
                </p:oleObj>
              </mc:Fallback>
            </mc:AlternateContent>
          </a:graphicData>
        </a:graphic>
      </p:graphicFrame>
      <p:sp>
        <p:nvSpPr>
          <p:cNvPr id="6" name="Plassholder for lysbildenummer 5"/>
          <p:cNvSpPr>
            <a:spLocks noGrp="1"/>
          </p:cNvSpPr>
          <p:nvPr>
            <p:ph type="sldNum" sz="quarter" idx="12"/>
          </p:nvPr>
        </p:nvSpPr>
        <p:spPr/>
        <p:txBody>
          <a:bodyPr/>
          <a:lstStyle/>
          <a:p>
            <a:fld id="{5EB4B6ED-15D9-49D7-9C92-D2D30205BACC}" type="slidenum">
              <a:rPr lang="nb-NO" smtClean="0"/>
              <a:pPr/>
              <a:t>14</a:t>
            </a:fld>
            <a:endParaRPr lang="nb-NO"/>
          </a:p>
        </p:txBody>
      </p:sp>
      <p:sp>
        <p:nvSpPr>
          <p:cNvPr id="7" name="Plassholder for bunntekst 6"/>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p:cNvSpPr>
            <a:spLocks noGrp="1"/>
          </p:cNvSpPr>
          <p:nvPr>
            <p:ph type="title"/>
          </p:nvPr>
        </p:nvSpPr>
        <p:spPr>
          <a:xfrm>
            <a:off x="467544" y="1052736"/>
            <a:ext cx="8229600" cy="1143000"/>
          </a:xfrm>
        </p:spPr>
        <p:txBody>
          <a:bodyPr>
            <a:normAutofit fontScale="90000"/>
          </a:bodyPr>
          <a:lstStyle/>
          <a:p>
            <a:r>
              <a:rPr lang="nb-NO" dirty="0"/>
              <a:t>27.7 Kraft og dreiemoment på en </a:t>
            </a:r>
            <a:r>
              <a:rPr lang="nb-NO" dirty="0" smtClean="0"/>
              <a:t>strømsløyfe</a:t>
            </a:r>
            <a:endParaRPr lang="nb-NO" dirty="0"/>
          </a:p>
        </p:txBody>
      </p:sp>
      <p:sp>
        <p:nvSpPr>
          <p:cNvPr id="4" name="Plassholder for bunntekst 3"/>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sp>
        <p:nvSpPr>
          <p:cNvPr id="5" name="Plassholder for lysbildenummer 4"/>
          <p:cNvSpPr>
            <a:spLocks noGrp="1"/>
          </p:cNvSpPr>
          <p:nvPr>
            <p:ph type="sldNum" sz="quarter" idx="12"/>
          </p:nvPr>
        </p:nvSpPr>
        <p:spPr/>
        <p:txBody>
          <a:bodyPr/>
          <a:lstStyle/>
          <a:p>
            <a:fld id="{5EB4B6ED-15D9-49D7-9C92-D2D30205BACC}" type="slidenum">
              <a:rPr lang="nb-NO" smtClean="0"/>
              <a:pPr/>
              <a:t>15</a:t>
            </a:fld>
            <a:endParaRPr lang="nb-NO"/>
          </a:p>
        </p:txBody>
      </p:sp>
    </p:spTree>
    <p:extLst>
      <p:ext uri="{BB962C8B-B14F-4D97-AF65-F5344CB8AC3E}">
        <p14:creationId xmlns:p14="http://schemas.microsoft.com/office/powerpoint/2010/main" val="12453718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548680"/>
            <a:ext cx="4186808" cy="5577483"/>
          </a:xfrm>
        </p:spPr>
        <p:txBody>
          <a:bodyPr>
            <a:normAutofit/>
          </a:bodyPr>
          <a:lstStyle/>
          <a:p>
            <a:pPr>
              <a:buNone/>
            </a:pPr>
            <a:r>
              <a:rPr lang="nb-NO" sz="2000" dirty="0" smtClean="0"/>
              <a:t>På figuren er det ei lukket strømsløyfe </a:t>
            </a:r>
          </a:p>
          <a:p>
            <a:pPr>
              <a:buNone/>
            </a:pPr>
            <a:r>
              <a:rPr lang="nb-NO" sz="2000" dirty="0" smtClean="0"/>
              <a:t>med en strøm </a:t>
            </a:r>
            <a:r>
              <a:rPr lang="nb-NO" sz="2000" i="1" dirty="0" smtClean="0">
                <a:latin typeface="Times New Roman" panose="02020603050405020304" pitchFamily="18" charset="0"/>
                <a:cs typeface="Times New Roman" panose="02020603050405020304" pitchFamily="18" charset="0"/>
              </a:rPr>
              <a:t>I</a:t>
            </a:r>
            <a:r>
              <a:rPr lang="nb-NO" sz="2000" dirty="0" smtClean="0"/>
              <a:t>. Vi ser ikke koplingen </a:t>
            </a:r>
          </a:p>
          <a:p>
            <a:pPr>
              <a:buNone/>
            </a:pPr>
            <a:r>
              <a:rPr lang="nb-NO" sz="2000" dirty="0" smtClean="0"/>
              <a:t>til strømkilden. Perspektivet betyr at </a:t>
            </a:r>
          </a:p>
          <a:p>
            <a:pPr>
              <a:buNone/>
            </a:pPr>
            <a:r>
              <a:rPr lang="nb-NO" sz="2000" dirty="0" smtClean="0"/>
              <a:t>magnetfeltet er normalt på planet </a:t>
            </a:r>
          </a:p>
          <a:p>
            <a:pPr>
              <a:buNone/>
            </a:pPr>
            <a:r>
              <a:rPr lang="nb-NO" sz="2000" dirty="0" smtClean="0"/>
              <a:t>som dannes av strømsløyfa.</a:t>
            </a:r>
          </a:p>
          <a:p>
            <a:pPr>
              <a:buNone/>
            </a:pPr>
            <a:endParaRPr lang="nb-NO" sz="800" dirty="0" smtClean="0"/>
          </a:p>
          <a:p>
            <a:r>
              <a:rPr lang="nb-NO" sz="2000" dirty="0" smtClean="0"/>
              <a:t>Hvilke retninger har de magnetiske kreftene som virker på de fire sidene?</a:t>
            </a:r>
          </a:p>
          <a:p>
            <a:endParaRPr lang="nb-NO" sz="2000" dirty="0" smtClean="0"/>
          </a:p>
          <a:p>
            <a:r>
              <a:rPr lang="nb-NO" sz="2000" dirty="0" smtClean="0"/>
              <a:t>De samme spørsmålene til denne figuren?</a:t>
            </a:r>
          </a:p>
          <a:p>
            <a:pPr>
              <a:buNone/>
            </a:pPr>
            <a:endParaRPr lang="nb-NO" sz="2000" dirty="0" smtClean="0"/>
          </a:p>
          <a:p>
            <a:r>
              <a:rPr lang="nb-NO" sz="2000" dirty="0"/>
              <a:t>Netto kraft?</a:t>
            </a:r>
          </a:p>
          <a:p>
            <a:r>
              <a:rPr lang="nb-NO" sz="2000" dirty="0"/>
              <a:t>Dreiemoment?</a:t>
            </a:r>
          </a:p>
          <a:p>
            <a:pPr>
              <a:buNone/>
            </a:pPr>
            <a:endParaRPr lang="nb-NO" sz="2000" dirty="0"/>
          </a:p>
        </p:txBody>
      </p:sp>
      <p:sp>
        <p:nvSpPr>
          <p:cNvPr id="8" name="Rektangel 7"/>
          <p:cNvSpPr/>
          <p:nvPr/>
        </p:nvSpPr>
        <p:spPr>
          <a:xfrm>
            <a:off x="6876256" y="3068960"/>
            <a:ext cx="194421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Plassholder for lysbildenummer 9"/>
          <p:cNvSpPr>
            <a:spLocks noGrp="1"/>
          </p:cNvSpPr>
          <p:nvPr>
            <p:ph type="sldNum" sz="quarter" idx="12"/>
          </p:nvPr>
        </p:nvSpPr>
        <p:spPr/>
        <p:txBody>
          <a:bodyPr/>
          <a:lstStyle/>
          <a:p>
            <a:fld id="{5EB4B6ED-15D9-49D7-9C92-D2D30205BACC}" type="slidenum">
              <a:rPr lang="nb-NO" smtClean="0"/>
              <a:pPr/>
              <a:t>16</a:t>
            </a:fld>
            <a:endParaRPr lang="nb-NO"/>
          </a:p>
        </p:txBody>
      </p:sp>
      <p:sp>
        <p:nvSpPr>
          <p:cNvPr id="11" name="Plassholder for bunntekst 10"/>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pic>
        <p:nvPicPr>
          <p:cNvPr id="12" name="Picture 2" descr="http://session.masteringphysics.com/problemAsset/1004254/27/17718_a.jpg"/>
          <p:cNvPicPr>
            <a:picLocks noChangeAspect="1" noChangeArrowheads="1"/>
          </p:cNvPicPr>
          <p:nvPr/>
        </p:nvPicPr>
        <p:blipFill>
          <a:blip r:embed="rId3" cstate="print"/>
          <a:srcRect/>
          <a:stretch>
            <a:fillRect/>
          </a:stretch>
        </p:blipFill>
        <p:spPr bwMode="auto">
          <a:xfrm>
            <a:off x="4801366" y="188640"/>
            <a:ext cx="4342634" cy="3672408"/>
          </a:xfrm>
          <a:prstGeom prst="rect">
            <a:avLst/>
          </a:prstGeom>
          <a:noFill/>
        </p:spPr>
      </p:pic>
      <p:pic>
        <p:nvPicPr>
          <p:cNvPr id="140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1060" y="3228252"/>
            <a:ext cx="3123245" cy="2820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029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ktangel 6"/>
          <p:cNvSpPr/>
          <p:nvPr/>
        </p:nvSpPr>
        <p:spPr>
          <a:xfrm rot="18787717">
            <a:off x="5484422" y="4012034"/>
            <a:ext cx="581381" cy="9055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Rektangel 7"/>
          <p:cNvSpPr/>
          <p:nvPr/>
        </p:nvSpPr>
        <p:spPr>
          <a:xfrm rot="18611332">
            <a:off x="2734212" y="1077312"/>
            <a:ext cx="803232" cy="950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Plassholder for lysbildenummer 12"/>
          <p:cNvSpPr>
            <a:spLocks noGrp="1"/>
          </p:cNvSpPr>
          <p:nvPr>
            <p:ph type="sldNum" sz="quarter" idx="12"/>
          </p:nvPr>
        </p:nvSpPr>
        <p:spPr/>
        <p:txBody>
          <a:bodyPr/>
          <a:lstStyle/>
          <a:p>
            <a:fld id="{5EB4B6ED-15D9-49D7-9C92-D2D30205BACC}" type="slidenum">
              <a:rPr lang="nb-NO" smtClean="0"/>
              <a:pPr/>
              <a:t>17</a:t>
            </a:fld>
            <a:endParaRPr lang="nb-NO"/>
          </a:p>
        </p:txBody>
      </p:sp>
      <p:sp>
        <p:nvSpPr>
          <p:cNvPr id="14" name="Plassholder for bunntekst 13"/>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pic>
        <p:nvPicPr>
          <p:cNvPr id="29700" name="Picture 4"/>
          <p:cNvPicPr>
            <a:picLocks noChangeAspect="1" noChangeArrowheads="1"/>
          </p:cNvPicPr>
          <p:nvPr/>
        </p:nvPicPr>
        <p:blipFill>
          <a:blip r:embed="rId4" cstate="print"/>
          <a:srcRect/>
          <a:stretch>
            <a:fillRect/>
          </a:stretch>
        </p:blipFill>
        <p:spPr bwMode="auto">
          <a:xfrm>
            <a:off x="1988677" y="1124744"/>
            <a:ext cx="5112568" cy="3985082"/>
          </a:xfrm>
          <a:prstGeom prst="rect">
            <a:avLst/>
          </a:prstGeom>
          <a:noFill/>
          <a:ln w="9525">
            <a:noFill/>
            <a:miter lim="800000"/>
            <a:headEnd/>
            <a:tailEnd/>
          </a:ln>
        </p:spPr>
      </p:pic>
      <p:cxnSp>
        <p:nvCxnSpPr>
          <p:cNvPr id="22" name="Rett linje 21"/>
          <p:cNvCxnSpPr/>
          <p:nvPr/>
        </p:nvCxnSpPr>
        <p:spPr>
          <a:xfrm>
            <a:off x="2943248" y="1690520"/>
            <a:ext cx="629784" cy="720080"/>
          </a:xfrm>
          <a:prstGeom prst="line">
            <a:avLst/>
          </a:prstGeom>
          <a:ln w="19050"/>
        </p:spPr>
        <p:style>
          <a:lnRef idx="1">
            <a:schemeClr val="dk1"/>
          </a:lnRef>
          <a:fillRef idx="0">
            <a:schemeClr val="dk1"/>
          </a:fillRef>
          <a:effectRef idx="0">
            <a:schemeClr val="dk1"/>
          </a:effectRef>
          <a:fontRef idx="minor">
            <a:schemeClr val="tx1"/>
          </a:fontRef>
        </p:style>
      </p:cxnSp>
      <p:sp>
        <p:nvSpPr>
          <p:cNvPr id="23" name="TekstSylinder 22"/>
          <p:cNvSpPr txBox="1"/>
          <p:nvPr/>
        </p:nvSpPr>
        <p:spPr>
          <a:xfrm>
            <a:off x="755576" y="1929606"/>
            <a:ext cx="2376264" cy="923330"/>
          </a:xfrm>
          <a:prstGeom prst="rect">
            <a:avLst/>
          </a:prstGeom>
          <a:noFill/>
        </p:spPr>
        <p:txBody>
          <a:bodyPr wrap="square" rtlCol="0">
            <a:spAutoFit/>
          </a:bodyPr>
          <a:lstStyle/>
          <a:p>
            <a:r>
              <a:rPr lang="el-GR" dirty="0" smtClean="0"/>
              <a:t>φ</a:t>
            </a:r>
            <a:r>
              <a:rPr lang="nb-NO" dirty="0" smtClean="0"/>
              <a:t> er vinkelen mellom normalvektoren til sløyfa og magnetfeltet</a:t>
            </a:r>
            <a:endParaRPr lang="nb-NO" dirty="0"/>
          </a:p>
        </p:txBody>
      </p:sp>
      <p:graphicFrame>
        <p:nvGraphicFramePr>
          <p:cNvPr id="24" name="Objekt 23"/>
          <p:cNvGraphicFramePr>
            <a:graphicFrameLocks noChangeAspect="1"/>
          </p:cNvGraphicFramePr>
          <p:nvPr/>
        </p:nvGraphicFramePr>
        <p:xfrm>
          <a:off x="3477716" y="2636912"/>
          <a:ext cx="230188" cy="306387"/>
        </p:xfrm>
        <a:graphic>
          <a:graphicData uri="http://schemas.openxmlformats.org/presentationml/2006/ole">
            <mc:AlternateContent xmlns:mc="http://schemas.openxmlformats.org/markup-compatibility/2006">
              <mc:Choice xmlns:v="urn:schemas-microsoft-com:vml" Requires="v">
                <p:oleObj spid="_x0000_s29729" name="Equation" r:id="rId5" imgW="152280" imgH="203040" progId="Equation.DSMT4">
                  <p:embed/>
                </p:oleObj>
              </mc:Choice>
              <mc:Fallback>
                <p:oleObj name="Equation" r:id="rId5" imgW="152280" imgH="20304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7716" y="2636912"/>
                        <a:ext cx="230188"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unntekst 1"/>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
        <p:nvSpPr>
          <p:cNvPr id="3" name="Plassholder for lysbildenummer 2"/>
          <p:cNvSpPr>
            <a:spLocks noGrp="1"/>
          </p:cNvSpPr>
          <p:nvPr>
            <p:ph type="sldNum" sz="quarter" idx="12"/>
          </p:nvPr>
        </p:nvSpPr>
        <p:spPr/>
        <p:txBody>
          <a:bodyPr/>
          <a:lstStyle/>
          <a:p>
            <a:fld id="{5EB4B6ED-15D9-49D7-9C92-D2D30205BACC}" type="slidenum">
              <a:rPr lang="nb-NO" smtClean="0"/>
              <a:pPr/>
              <a:t>18</a:t>
            </a:fld>
            <a:endParaRPr lang="nb-NO"/>
          </a:p>
        </p:txBody>
      </p:sp>
      <p:pic>
        <p:nvPicPr>
          <p:cNvPr id="113667" name="Picture 3"/>
          <p:cNvPicPr>
            <a:picLocks noChangeAspect="1" noChangeArrowheads="1"/>
          </p:cNvPicPr>
          <p:nvPr/>
        </p:nvPicPr>
        <p:blipFill>
          <a:blip r:embed="rId4" cstate="print"/>
          <a:srcRect/>
          <a:stretch>
            <a:fillRect/>
          </a:stretch>
        </p:blipFill>
        <p:spPr bwMode="auto">
          <a:xfrm>
            <a:off x="1907992" y="1055057"/>
            <a:ext cx="5144748" cy="4140334"/>
          </a:xfrm>
          <a:prstGeom prst="rect">
            <a:avLst/>
          </a:prstGeom>
          <a:noFill/>
          <a:ln w="9525">
            <a:noFill/>
            <a:miter lim="800000"/>
            <a:headEnd/>
            <a:tailEnd/>
          </a:ln>
        </p:spPr>
      </p:pic>
      <p:cxnSp>
        <p:nvCxnSpPr>
          <p:cNvPr id="6" name="Rett linje 5"/>
          <p:cNvCxnSpPr/>
          <p:nvPr/>
        </p:nvCxnSpPr>
        <p:spPr>
          <a:xfrm>
            <a:off x="2943248" y="1690520"/>
            <a:ext cx="629784" cy="720080"/>
          </a:xfrm>
          <a:prstGeom prst="line">
            <a:avLst/>
          </a:prstGeom>
          <a:ln w="19050"/>
        </p:spPr>
        <p:style>
          <a:lnRef idx="1">
            <a:schemeClr val="dk1"/>
          </a:lnRef>
          <a:fillRef idx="0">
            <a:schemeClr val="dk1"/>
          </a:fillRef>
          <a:effectRef idx="0">
            <a:schemeClr val="dk1"/>
          </a:effectRef>
          <a:fontRef idx="minor">
            <a:schemeClr val="tx1"/>
          </a:fontRef>
        </p:style>
      </p:cxnSp>
      <p:sp>
        <p:nvSpPr>
          <p:cNvPr id="8" name="TekstSylinder 7"/>
          <p:cNvSpPr txBox="1"/>
          <p:nvPr/>
        </p:nvSpPr>
        <p:spPr>
          <a:xfrm>
            <a:off x="755576" y="1929606"/>
            <a:ext cx="2376264" cy="923330"/>
          </a:xfrm>
          <a:prstGeom prst="rect">
            <a:avLst/>
          </a:prstGeom>
          <a:noFill/>
        </p:spPr>
        <p:txBody>
          <a:bodyPr wrap="square" rtlCol="0">
            <a:spAutoFit/>
          </a:bodyPr>
          <a:lstStyle/>
          <a:p>
            <a:r>
              <a:rPr lang="el-GR" dirty="0" smtClean="0"/>
              <a:t>φ</a:t>
            </a:r>
            <a:r>
              <a:rPr lang="nb-NO" dirty="0" smtClean="0"/>
              <a:t> er vinkelen mellom normalvektoren til sløyfa og magnetfeltet</a:t>
            </a:r>
            <a:endParaRPr lang="nb-NO" dirty="0"/>
          </a:p>
        </p:txBody>
      </p:sp>
      <p:graphicFrame>
        <p:nvGraphicFramePr>
          <p:cNvPr id="116738" name="Object 2"/>
          <p:cNvGraphicFramePr>
            <a:graphicFrameLocks noChangeAspect="1"/>
          </p:cNvGraphicFramePr>
          <p:nvPr/>
        </p:nvGraphicFramePr>
        <p:xfrm>
          <a:off x="3478213" y="2636838"/>
          <a:ext cx="230187" cy="306387"/>
        </p:xfrm>
        <a:graphic>
          <a:graphicData uri="http://schemas.openxmlformats.org/presentationml/2006/ole">
            <mc:AlternateContent xmlns:mc="http://schemas.openxmlformats.org/markup-compatibility/2006">
              <mc:Choice xmlns:v="urn:schemas-microsoft-com:vml" Requires="v">
                <p:oleObj spid="_x0000_s116769" name="Equation" r:id="rId5" imgW="152280" imgH="203040" progId="Equation.DSMT4">
                  <p:embed/>
                </p:oleObj>
              </mc:Choice>
              <mc:Fallback>
                <p:oleObj name="Equation" r:id="rId5" imgW="152280" imgH="20304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8213" y="2636838"/>
                        <a:ext cx="230187"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kstSylinder 3"/>
          <p:cNvSpPr txBox="1"/>
          <p:nvPr/>
        </p:nvSpPr>
        <p:spPr>
          <a:xfrm>
            <a:off x="1691680" y="5013176"/>
            <a:ext cx="1566460" cy="369332"/>
          </a:xfrm>
          <a:prstGeom prst="rect">
            <a:avLst/>
          </a:prstGeom>
          <a:solidFill>
            <a:schemeClr val="bg1"/>
          </a:solidFill>
        </p:spPr>
        <p:txBody>
          <a:bodyPr wrap="square" rtlCol="0">
            <a:spAutoFit/>
          </a:bodyPr>
          <a:lstStyle/>
          <a:p>
            <a:endParaRPr lang="nb-NO" dirty="0"/>
          </a:p>
        </p:txBody>
      </p:sp>
      <p:sp>
        <p:nvSpPr>
          <p:cNvPr id="9" name="TekstSylinder 8"/>
          <p:cNvSpPr txBox="1"/>
          <p:nvPr/>
        </p:nvSpPr>
        <p:spPr>
          <a:xfrm>
            <a:off x="6156176" y="1865894"/>
            <a:ext cx="2160240" cy="369332"/>
          </a:xfrm>
          <a:prstGeom prst="rect">
            <a:avLst/>
          </a:prstGeom>
          <a:noFill/>
          <a:ln w="19050">
            <a:solidFill>
              <a:srgbClr val="00B050"/>
            </a:solidFill>
          </a:ln>
        </p:spPr>
        <p:txBody>
          <a:bodyPr wrap="square" rtlCol="0">
            <a:spAutoFit/>
          </a:bodyPr>
          <a:lstStyle/>
          <a:p>
            <a:r>
              <a:rPr lang="nb-NO" i="1" dirty="0" smtClean="0">
                <a:sym typeface="Symbol"/>
              </a:rPr>
              <a:t>  </a:t>
            </a:r>
            <a:r>
              <a:rPr lang="nb-NO" dirty="0" smtClean="0">
                <a:sym typeface="Symbol"/>
              </a:rPr>
              <a:t>finner vi igjen her</a:t>
            </a:r>
            <a:endParaRPr lang="nb-NO" dirty="0"/>
          </a:p>
        </p:txBody>
      </p:sp>
      <p:sp>
        <p:nvSpPr>
          <p:cNvPr id="7" name="Ellipse 6"/>
          <p:cNvSpPr/>
          <p:nvPr/>
        </p:nvSpPr>
        <p:spPr>
          <a:xfrm>
            <a:off x="4480366" y="2780928"/>
            <a:ext cx="451674" cy="34429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unntekst 1"/>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
        <p:nvSpPr>
          <p:cNvPr id="3" name="Plassholder for lysbildenummer 2"/>
          <p:cNvSpPr>
            <a:spLocks noGrp="1"/>
          </p:cNvSpPr>
          <p:nvPr>
            <p:ph type="sldNum" sz="quarter" idx="12"/>
          </p:nvPr>
        </p:nvSpPr>
        <p:spPr/>
        <p:txBody>
          <a:bodyPr/>
          <a:lstStyle/>
          <a:p>
            <a:fld id="{5EB4B6ED-15D9-49D7-9C92-D2D30205BACC}" type="slidenum">
              <a:rPr lang="nb-NO" smtClean="0"/>
              <a:pPr/>
              <a:t>19</a:t>
            </a:fld>
            <a:endParaRPr lang="nb-NO"/>
          </a:p>
        </p:txBody>
      </p:sp>
      <p:pic>
        <p:nvPicPr>
          <p:cNvPr id="112643" name="Picture 3"/>
          <p:cNvPicPr>
            <a:picLocks noChangeAspect="1" noChangeArrowheads="1"/>
          </p:cNvPicPr>
          <p:nvPr/>
        </p:nvPicPr>
        <p:blipFill>
          <a:blip r:embed="rId4" cstate="print"/>
          <a:srcRect/>
          <a:stretch>
            <a:fillRect/>
          </a:stretch>
        </p:blipFill>
        <p:spPr bwMode="auto">
          <a:xfrm>
            <a:off x="1943564" y="1055344"/>
            <a:ext cx="5147814" cy="4142801"/>
          </a:xfrm>
          <a:prstGeom prst="rect">
            <a:avLst/>
          </a:prstGeom>
          <a:noFill/>
          <a:ln w="9525">
            <a:noFill/>
            <a:miter lim="800000"/>
            <a:headEnd/>
            <a:tailEnd/>
          </a:ln>
        </p:spPr>
      </p:pic>
      <p:cxnSp>
        <p:nvCxnSpPr>
          <p:cNvPr id="6" name="Rett linje 5"/>
          <p:cNvCxnSpPr/>
          <p:nvPr/>
        </p:nvCxnSpPr>
        <p:spPr>
          <a:xfrm>
            <a:off x="2943248" y="1690520"/>
            <a:ext cx="629784" cy="720080"/>
          </a:xfrm>
          <a:prstGeom prst="line">
            <a:avLst/>
          </a:prstGeom>
          <a:ln w="19050"/>
        </p:spPr>
        <p:style>
          <a:lnRef idx="1">
            <a:schemeClr val="dk1"/>
          </a:lnRef>
          <a:fillRef idx="0">
            <a:schemeClr val="dk1"/>
          </a:fillRef>
          <a:effectRef idx="0">
            <a:schemeClr val="dk1"/>
          </a:effectRef>
          <a:fontRef idx="minor">
            <a:schemeClr val="tx1"/>
          </a:fontRef>
        </p:style>
      </p:cxnSp>
      <p:sp>
        <p:nvSpPr>
          <p:cNvPr id="7" name="TekstSylinder 6"/>
          <p:cNvSpPr txBox="1"/>
          <p:nvPr/>
        </p:nvSpPr>
        <p:spPr>
          <a:xfrm>
            <a:off x="755576" y="1929606"/>
            <a:ext cx="2376264" cy="923330"/>
          </a:xfrm>
          <a:prstGeom prst="rect">
            <a:avLst/>
          </a:prstGeom>
          <a:noFill/>
        </p:spPr>
        <p:txBody>
          <a:bodyPr wrap="square" rtlCol="0">
            <a:spAutoFit/>
          </a:bodyPr>
          <a:lstStyle/>
          <a:p>
            <a:r>
              <a:rPr lang="nb-NO" i="1" dirty="0" smtClean="0">
                <a:sym typeface="Symbol"/>
              </a:rPr>
              <a:t></a:t>
            </a:r>
            <a:r>
              <a:rPr lang="nb-NO" dirty="0" smtClean="0"/>
              <a:t> er vinkelen mellom normalvektoren til sløyfa og magnetfeltet</a:t>
            </a:r>
            <a:endParaRPr lang="nb-NO" dirty="0"/>
          </a:p>
        </p:txBody>
      </p:sp>
      <p:graphicFrame>
        <p:nvGraphicFramePr>
          <p:cNvPr id="112644" name="Object 4"/>
          <p:cNvGraphicFramePr>
            <a:graphicFrameLocks noChangeAspect="1"/>
          </p:cNvGraphicFramePr>
          <p:nvPr/>
        </p:nvGraphicFramePr>
        <p:xfrm>
          <a:off x="3478213" y="2636838"/>
          <a:ext cx="230187" cy="306387"/>
        </p:xfrm>
        <a:graphic>
          <a:graphicData uri="http://schemas.openxmlformats.org/presentationml/2006/ole">
            <mc:AlternateContent xmlns:mc="http://schemas.openxmlformats.org/markup-compatibility/2006">
              <mc:Choice xmlns:v="urn:schemas-microsoft-com:vml" Requires="v">
                <p:oleObj spid="_x0000_s112674" name="Equation" r:id="rId5" imgW="152280" imgH="203040" progId="Equation.DSMT4">
                  <p:embed/>
                </p:oleObj>
              </mc:Choice>
              <mc:Fallback>
                <p:oleObj name="Equation" r:id="rId5" imgW="152280" imgH="20304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8213" y="2636838"/>
                        <a:ext cx="230187"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kstSylinder 19"/>
          <p:cNvSpPr txBox="1"/>
          <p:nvPr/>
        </p:nvSpPr>
        <p:spPr>
          <a:xfrm>
            <a:off x="6228184" y="4221088"/>
            <a:ext cx="2232248"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Hvilke krefter virker på de ulike delene av strømsløyfa?</a:t>
            </a:r>
            <a:endParaRPr lang="nb-NO" dirty="0"/>
          </a:p>
        </p:txBody>
      </p:sp>
      <p:sp>
        <p:nvSpPr>
          <p:cNvPr id="4" name="TekstSylinder 3"/>
          <p:cNvSpPr txBox="1"/>
          <p:nvPr/>
        </p:nvSpPr>
        <p:spPr>
          <a:xfrm>
            <a:off x="1763688" y="5013176"/>
            <a:ext cx="1494452" cy="369332"/>
          </a:xfrm>
          <a:prstGeom prst="rect">
            <a:avLst/>
          </a:prstGeom>
          <a:solidFill>
            <a:schemeClr val="bg1"/>
          </a:solidFill>
        </p:spPr>
        <p:txBody>
          <a:bodyPr wrap="square" rtlCol="0">
            <a:spAutoFit/>
          </a:bodyPr>
          <a:lstStyle/>
          <a:p>
            <a:endParaRPr lang="nb-N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548680"/>
            <a:ext cx="6131024" cy="5832648"/>
          </a:xfrm>
        </p:spPr>
        <p:txBody>
          <a:bodyPr>
            <a:normAutofit/>
          </a:bodyPr>
          <a:lstStyle/>
          <a:p>
            <a:pPr>
              <a:buNone/>
            </a:pPr>
            <a:r>
              <a:rPr lang="nb-NO" sz="2400" dirty="0" smtClean="0"/>
              <a:t>27. 6 Magnetisk kraft på en strømførende leder.</a:t>
            </a:r>
          </a:p>
          <a:p>
            <a:pPr>
              <a:buNone/>
            </a:pPr>
            <a:r>
              <a:rPr lang="nb-NO" sz="2000" dirty="0" smtClean="0"/>
              <a:t>Hvordan virker en elektrisk motor?</a:t>
            </a:r>
          </a:p>
          <a:p>
            <a:pPr>
              <a:buNone/>
            </a:pPr>
            <a:endParaRPr lang="nb-NO" sz="2000" u="sng" dirty="0"/>
          </a:p>
        </p:txBody>
      </p:sp>
      <p:sp>
        <p:nvSpPr>
          <p:cNvPr id="14" name="Plassholder for lysbildenummer 13"/>
          <p:cNvSpPr>
            <a:spLocks noGrp="1"/>
          </p:cNvSpPr>
          <p:nvPr>
            <p:ph type="sldNum" sz="quarter" idx="12"/>
          </p:nvPr>
        </p:nvSpPr>
        <p:spPr/>
        <p:txBody>
          <a:bodyPr/>
          <a:lstStyle/>
          <a:p>
            <a:fld id="{5EB4B6ED-15D9-49D7-9C92-D2D30205BACC}" type="slidenum">
              <a:rPr lang="nb-NO" smtClean="0"/>
              <a:pPr/>
              <a:t>2</a:t>
            </a:fld>
            <a:endParaRPr lang="nb-NO"/>
          </a:p>
        </p:txBody>
      </p:sp>
      <p:sp>
        <p:nvSpPr>
          <p:cNvPr id="15" name="Plassholder for bunntekst 14"/>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pic>
        <p:nvPicPr>
          <p:cNvPr id="1032" name="Picture 8" descr="http://www.brunvoll.no/public/cmsmm.nsf/lupgraphics/El_motor%20FU%2063.gif/$file/El_motor%20FU%2063.gif"/>
          <p:cNvPicPr>
            <a:picLocks noChangeAspect="1" noChangeArrowheads="1"/>
          </p:cNvPicPr>
          <p:nvPr/>
        </p:nvPicPr>
        <p:blipFill>
          <a:blip r:embed="rId3" cstate="print"/>
          <a:srcRect/>
          <a:stretch>
            <a:fillRect/>
          </a:stretch>
        </p:blipFill>
        <p:spPr bwMode="auto">
          <a:xfrm>
            <a:off x="3707904" y="1700808"/>
            <a:ext cx="2162175" cy="4305301"/>
          </a:xfrm>
          <a:prstGeom prst="rect">
            <a:avLst/>
          </a:prstGeom>
          <a:noFill/>
        </p:spPr>
      </p:pic>
      <p:pic>
        <p:nvPicPr>
          <p:cNvPr id="1034" name="Picture 10" descr="http://emmae9d.wikispaces.com/file/view/...elmotor.jpg/53325090/...elmotor.jpg"/>
          <p:cNvPicPr>
            <a:picLocks noChangeAspect="1" noChangeArrowheads="1"/>
          </p:cNvPicPr>
          <p:nvPr/>
        </p:nvPicPr>
        <p:blipFill>
          <a:blip r:embed="rId4" cstate="print"/>
          <a:srcRect/>
          <a:stretch>
            <a:fillRect/>
          </a:stretch>
        </p:blipFill>
        <p:spPr bwMode="auto">
          <a:xfrm>
            <a:off x="5931493" y="1844824"/>
            <a:ext cx="2563575" cy="1800200"/>
          </a:xfrm>
          <a:prstGeom prst="rect">
            <a:avLst/>
          </a:prstGeom>
          <a:noFill/>
        </p:spPr>
      </p:pic>
      <p:pic>
        <p:nvPicPr>
          <p:cNvPr id="1036" name="Picture 12" descr="http://www.radiostyrda-modeller.se/images/products/elmotor_370_drev_ts_a.jpg"/>
          <p:cNvPicPr>
            <a:picLocks noChangeAspect="1" noChangeArrowheads="1"/>
          </p:cNvPicPr>
          <p:nvPr/>
        </p:nvPicPr>
        <p:blipFill>
          <a:blip r:embed="rId5" cstate="print"/>
          <a:srcRect/>
          <a:stretch>
            <a:fillRect/>
          </a:stretch>
        </p:blipFill>
        <p:spPr bwMode="auto">
          <a:xfrm>
            <a:off x="683568" y="1988840"/>
            <a:ext cx="2857500" cy="28575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lassholder for lysbildenummer 12"/>
          <p:cNvSpPr>
            <a:spLocks noGrp="1"/>
          </p:cNvSpPr>
          <p:nvPr>
            <p:ph type="sldNum" sz="quarter" idx="12"/>
          </p:nvPr>
        </p:nvSpPr>
        <p:spPr/>
        <p:txBody>
          <a:bodyPr/>
          <a:lstStyle/>
          <a:p>
            <a:fld id="{5EB4B6ED-15D9-49D7-9C92-D2D30205BACC}" type="slidenum">
              <a:rPr lang="nb-NO" smtClean="0"/>
              <a:pPr/>
              <a:t>20</a:t>
            </a:fld>
            <a:endParaRPr lang="nb-NO"/>
          </a:p>
        </p:txBody>
      </p:sp>
      <p:sp>
        <p:nvSpPr>
          <p:cNvPr id="14" name="Plassholder for bunntekst 13"/>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pic>
        <p:nvPicPr>
          <p:cNvPr id="30723" name="Picture 3"/>
          <p:cNvPicPr>
            <a:picLocks noChangeAspect="1" noChangeArrowheads="1"/>
          </p:cNvPicPr>
          <p:nvPr/>
        </p:nvPicPr>
        <p:blipFill>
          <a:blip r:embed="rId4" cstate="print"/>
          <a:srcRect/>
          <a:stretch>
            <a:fillRect/>
          </a:stretch>
        </p:blipFill>
        <p:spPr bwMode="auto">
          <a:xfrm>
            <a:off x="1964834" y="1098135"/>
            <a:ext cx="5088671" cy="4095205"/>
          </a:xfrm>
          <a:prstGeom prst="rect">
            <a:avLst/>
          </a:prstGeom>
          <a:noFill/>
          <a:ln w="9525">
            <a:noFill/>
            <a:miter lim="800000"/>
            <a:headEnd/>
            <a:tailEnd/>
          </a:ln>
        </p:spPr>
      </p:pic>
      <p:sp>
        <p:nvSpPr>
          <p:cNvPr id="16" name="TekstSylinder 15"/>
          <p:cNvSpPr txBox="1"/>
          <p:nvPr/>
        </p:nvSpPr>
        <p:spPr>
          <a:xfrm>
            <a:off x="2049416" y="836712"/>
            <a:ext cx="1512168"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i="1" dirty="0" smtClean="0"/>
              <a:t>y </a:t>
            </a:r>
            <a:r>
              <a:rPr lang="nb-NO" dirty="0" smtClean="0"/>
              <a:t>er </a:t>
            </a:r>
            <a:r>
              <a:rPr lang="nb-NO" dirty="0" err="1" smtClean="0"/>
              <a:t>rotasjons-aksen</a:t>
            </a:r>
            <a:endParaRPr lang="nb-NO" dirty="0"/>
          </a:p>
        </p:txBody>
      </p:sp>
      <p:sp>
        <p:nvSpPr>
          <p:cNvPr id="17" name="TekstSylinder 16"/>
          <p:cNvSpPr txBox="1"/>
          <p:nvPr/>
        </p:nvSpPr>
        <p:spPr>
          <a:xfrm>
            <a:off x="5796136" y="601606"/>
            <a:ext cx="3168352"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Summen av kreftene er null.</a:t>
            </a:r>
          </a:p>
          <a:p>
            <a:r>
              <a:rPr lang="nb-NO" dirty="0" smtClean="0"/>
              <a:t>Ei strømsløyfe i et homogent magnetfelt får et dreiemoment</a:t>
            </a:r>
          </a:p>
          <a:p>
            <a:r>
              <a:rPr lang="nb-NO" dirty="0" smtClean="0"/>
              <a:t>som fører til en rotasjon.</a:t>
            </a:r>
          </a:p>
          <a:p>
            <a:r>
              <a:rPr lang="nb-NO" dirty="0" smtClean="0"/>
              <a:t>Retning?</a:t>
            </a:r>
            <a:endParaRPr lang="nb-NO" dirty="0"/>
          </a:p>
        </p:txBody>
      </p:sp>
      <p:graphicFrame>
        <p:nvGraphicFramePr>
          <p:cNvPr id="30724" name="Object 4"/>
          <p:cNvGraphicFramePr>
            <a:graphicFrameLocks noChangeAspect="1"/>
          </p:cNvGraphicFramePr>
          <p:nvPr/>
        </p:nvGraphicFramePr>
        <p:xfrm>
          <a:off x="3496143" y="2681663"/>
          <a:ext cx="184150" cy="244475"/>
        </p:xfrm>
        <a:graphic>
          <a:graphicData uri="http://schemas.openxmlformats.org/presentationml/2006/ole">
            <mc:AlternateContent xmlns:mc="http://schemas.openxmlformats.org/markup-compatibility/2006">
              <mc:Choice xmlns:v="urn:schemas-microsoft-com:vml" Requires="v">
                <p:oleObj spid="_x0000_s30754" name="Equation" r:id="rId5" imgW="152280" imgH="203040" progId="Equation.DSMT4">
                  <p:embed/>
                </p:oleObj>
              </mc:Choice>
              <mc:Fallback>
                <p:oleObj name="Equation" r:id="rId5" imgW="152280" imgH="20304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6143" y="2681663"/>
                        <a:ext cx="184150" cy="244475"/>
                      </a:xfrm>
                      <a:prstGeom prst="rect">
                        <a:avLst/>
                      </a:prstGeom>
                      <a:solidFill>
                        <a:schemeClr val="bg2"/>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ssholder for innhold 6"/>
          <p:cNvSpPr>
            <a:spLocks noGrp="1"/>
          </p:cNvSpPr>
          <p:nvPr>
            <p:ph idx="1"/>
          </p:nvPr>
        </p:nvSpPr>
        <p:spPr>
          <a:xfrm>
            <a:off x="395536" y="476672"/>
            <a:ext cx="4176464" cy="5832648"/>
          </a:xfrm>
        </p:spPr>
        <p:txBody>
          <a:bodyPr>
            <a:normAutofit lnSpcReduction="10000"/>
          </a:bodyPr>
          <a:lstStyle/>
          <a:p>
            <a:pPr>
              <a:buNone/>
            </a:pPr>
            <a:r>
              <a:rPr lang="nb-NO" sz="2000" dirty="0" smtClean="0"/>
              <a:t>Kraft på strømførende leder i et </a:t>
            </a:r>
          </a:p>
          <a:p>
            <a:pPr>
              <a:buNone/>
            </a:pPr>
            <a:r>
              <a:rPr lang="nb-NO" sz="2000" dirty="0" smtClean="0"/>
              <a:t>magnetfelt:</a:t>
            </a:r>
          </a:p>
          <a:p>
            <a:pPr>
              <a:buNone/>
            </a:pPr>
            <a:endParaRPr lang="nb-NO" sz="2000" dirty="0" smtClean="0"/>
          </a:p>
          <a:p>
            <a:pPr>
              <a:buNone/>
            </a:pPr>
            <a:endParaRPr lang="nb-NO" sz="800" u="sng" dirty="0" smtClean="0"/>
          </a:p>
          <a:p>
            <a:pPr>
              <a:buNone/>
            </a:pPr>
            <a:r>
              <a:rPr lang="nb-NO" sz="2000" dirty="0" smtClean="0"/>
              <a:t>Krefter på langsidene:</a:t>
            </a:r>
          </a:p>
          <a:p>
            <a:pPr>
              <a:buNone/>
            </a:pPr>
            <a:r>
              <a:rPr lang="nb-NO" sz="2000" dirty="0" smtClean="0"/>
              <a:t>                                </a:t>
            </a:r>
          </a:p>
          <a:p>
            <a:pPr>
              <a:buNone/>
            </a:pPr>
            <a:endParaRPr lang="nb-NO" sz="2000" dirty="0" smtClean="0"/>
          </a:p>
          <a:p>
            <a:pPr>
              <a:buNone/>
            </a:pPr>
            <a:r>
              <a:rPr lang="nb-NO" sz="2000" dirty="0" smtClean="0"/>
              <a:t>En kraft parallell med </a:t>
            </a:r>
            <a:r>
              <a:rPr lang="nb-NO" sz="2000" i="1" dirty="0" smtClean="0"/>
              <a:t>x</a:t>
            </a:r>
            <a:r>
              <a:rPr lang="nb-NO" sz="2000" dirty="0" smtClean="0"/>
              <a:t>-aksen, den</a:t>
            </a:r>
          </a:p>
          <a:p>
            <a:pPr>
              <a:buNone/>
            </a:pPr>
            <a:r>
              <a:rPr lang="nb-NO" sz="2000" dirty="0" smtClean="0"/>
              <a:t>andre like stor og motsatt rettet.</a:t>
            </a:r>
          </a:p>
          <a:p>
            <a:pPr>
              <a:buNone/>
            </a:pPr>
            <a:endParaRPr lang="nb-NO" sz="800" dirty="0" smtClean="0"/>
          </a:p>
          <a:p>
            <a:pPr marL="0" indent="0">
              <a:buNone/>
            </a:pPr>
            <a:r>
              <a:rPr lang="nb-NO" sz="2000" dirty="0" smtClean="0"/>
              <a:t>Krefter på kortsidene står </a:t>
            </a:r>
            <a:r>
              <a:rPr lang="nb-NO" sz="2000" dirty="0"/>
              <a:t>vinkelrett  på både lederen </a:t>
            </a:r>
            <a:r>
              <a:rPr lang="nb-NO" sz="2000" dirty="0" smtClean="0"/>
              <a:t>og </a:t>
            </a:r>
            <a:r>
              <a:rPr lang="nb-NO" sz="2000" i="1" dirty="0" smtClean="0"/>
              <a:t>B</a:t>
            </a:r>
            <a:r>
              <a:rPr lang="nb-NO" sz="2000" dirty="0" smtClean="0"/>
              <a:t>-feltet.</a:t>
            </a:r>
          </a:p>
          <a:p>
            <a:pPr marL="0" indent="0">
              <a:buNone/>
            </a:pPr>
            <a:r>
              <a:rPr lang="nb-NO" sz="2000" dirty="0" smtClean="0"/>
              <a:t>                                                                           </a:t>
            </a:r>
          </a:p>
          <a:p>
            <a:pPr>
              <a:buNone/>
            </a:pPr>
            <a:r>
              <a:rPr lang="nb-NO" sz="2000" dirty="0" smtClean="0"/>
              <a:t>En kraft parallell med </a:t>
            </a:r>
            <a:r>
              <a:rPr lang="nb-NO" sz="2000" i="1" dirty="0" smtClean="0"/>
              <a:t>y</a:t>
            </a:r>
            <a:r>
              <a:rPr lang="nb-NO" sz="2000" dirty="0" smtClean="0"/>
              <a:t> -aksen, den </a:t>
            </a:r>
          </a:p>
          <a:p>
            <a:pPr>
              <a:buNone/>
            </a:pPr>
            <a:r>
              <a:rPr lang="nb-NO" sz="2000" dirty="0" smtClean="0"/>
              <a:t>andre like stor og motsatt rettet.</a:t>
            </a:r>
          </a:p>
          <a:p>
            <a:pPr>
              <a:buNone/>
            </a:pPr>
            <a:endParaRPr lang="nb-NO" sz="2000" dirty="0" smtClean="0"/>
          </a:p>
          <a:p>
            <a:pPr marL="0" indent="0">
              <a:buNone/>
            </a:pPr>
            <a:r>
              <a:rPr lang="nb-NO" sz="2000" dirty="0" smtClean="0"/>
              <a:t>Kreftene på kortsidene ligger i samme plan som ledersløyfa, og gir ikke noe dreiemoment.</a:t>
            </a:r>
            <a:endParaRPr lang="nb-NO" sz="2000" dirty="0"/>
          </a:p>
        </p:txBody>
      </p:sp>
      <p:graphicFrame>
        <p:nvGraphicFramePr>
          <p:cNvPr id="8" name="Objekt 7"/>
          <p:cNvGraphicFramePr>
            <a:graphicFrameLocks noChangeAspect="1"/>
          </p:cNvGraphicFramePr>
          <p:nvPr>
            <p:extLst>
              <p:ext uri="{D42A27DB-BD31-4B8C-83A1-F6EECF244321}">
                <p14:modId xmlns:p14="http://schemas.microsoft.com/office/powerpoint/2010/main" val="409823915"/>
              </p:ext>
            </p:extLst>
          </p:nvPr>
        </p:nvGraphicFramePr>
        <p:xfrm>
          <a:off x="899592" y="2014875"/>
          <a:ext cx="1656184" cy="379977"/>
        </p:xfrm>
        <a:graphic>
          <a:graphicData uri="http://schemas.openxmlformats.org/presentationml/2006/ole">
            <mc:AlternateContent xmlns:mc="http://schemas.openxmlformats.org/markup-compatibility/2006">
              <mc:Choice xmlns:v="urn:schemas-microsoft-com:vml" Requires="v">
                <p:oleObj spid="_x0000_s61596" name="Equation" r:id="rId4" imgW="1155600" imgH="241200" progId="Equation.DSMT4">
                  <p:embed/>
                </p:oleObj>
              </mc:Choice>
              <mc:Fallback>
                <p:oleObj name="Equation" r:id="rId4" imgW="1155600" imgH="241200" progId="Equation.DSMT4">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2014875"/>
                        <a:ext cx="1656184" cy="379977"/>
                      </a:xfrm>
                      <a:prstGeom prst="rect">
                        <a:avLst/>
                      </a:prstGeom>
                      <a:noFill/>
                      <a:extLst/>
                    </p:spPr>
                  </p:pic>
                </p:oleObj>
              </mc:Fallback>
            </mc:AlternateContent>
          </a:graphicData>
        </a:graphic>
      </p:graphicFrame>
      <p:graphicFrame>
        <p:nvGraphicFramePr>
          <p:cNvPr id="32773" name="Object 5"/>
          <p:cNvGraphicFramePr>
            <a:graphicFrameLocks noChangeAspect="1"/>
          </p:cNvGraphicFramePr>
          <p:nvPr>
            <p:extLst>
              <p:ext uri="{D42A27DB-BD31-4B8C-83A1-F6EECF244321}">
                <p14:modId xmlns:p14="http://schemas.microsoft.com/office/powerpoint/2010/main" val="668012328"/>
              </p:ext>
            </p:extLst>
          </p:nvPr>
        </p:nvGraphicFramePr>
        <p:xfrm>
          <a:off x="899592" y="1196752"/>
          <a:ext cx="1008062" cy="323850"/>
        </p:xfrm>
        <a:graphic>
          <a:graphicData uri="http://schemas.openxmlformats.org/presentationml/2006/ole">
            <mc:AlternateContent xmlns:mc="http://schemas.openxmlformats.org/markup-compatibility/2006">
              <mc:Choice xmlns:v="urn:schemas-microsoft-com:vml" Requires="v">
                <p:oleObj spid="_x0000_s61597" name="Equation" r:id="rId6" imgW="672840" imgH="215640" progId="Equation.DSMT4">
                  <p:embed/>
                </p:oleObj>
              </mc:Choice>
              <mc:Fallback>
                <p:oleObj name="Equation" r:id="rId6" imgW="672840" imgH="215640" progId="Equation.DSMT4">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1196752"/>
                        <a:ext cx="1008062"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kstSylinder 12"/>
          <p:cNvSpPr txBox="1"/>
          <p:nvPr/>
        </p:nvSpPr>
        <p:spPr>
          <a:xfrm>
            <a:off x="4932040" y="4653136"/>
            <a:ext cx="3816424"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None/>
            </a:pPr>
            <a:r>
              <a:rPr lang="nb-NO" dirty="0" smtClean="0"/>
              <a:t>Ingen netto kraft på ei strømsløyfe i et </a:t>
            </a:r>
          </a:p>
          <a:p>
            <a:pPr>
              <a:buNone/>
            </a:pPr>
            <a:r>
              <a:rPr lang="nb-NO" dirty="0" smtClean="0"/>
              <a:t>homogent magnetfelt.</a:t>
            </a:r>
          </a:p>
          <a:p>
            <a:pPr>
              <a:buNone/>
            </a:pPr>
            <a:r>
              <a:rPr lang="nb-NO" dirty="0" smtClean="0"/>
              <a:t>Kreftene på langsidene fører til et dreiemoment om </a:t>
            </a:r>
            <a:r>
              <a:rPr lang="nb-NO" i="1" dirty="0" smtClean="0"/>
              <a:t>y-</a:t>
            </a:r>
            <a:r>
              <a:rPr lang="nb-NO" dirty="0" smtClean="0"/>
              <a:t>aksen.</a:t>
            </a:r>
            <a:endParaRPr lang="nb-NO" dirty="0"/>
          </a:p>
        </p:txBody>
      </p:sp>
      <p:sp>
        <p:nvSpPr>
          <p:cNvPr id="14" name="Plassholder for lysbildenummer 13"/>
          <p:cNvSpPr>
            <a:spLocks noGrp="1"/>
          </p:cNvSpPr>
          <p:nvPr>
            <p:ph type="sldNum" sz="quarter" idx="12"/>
          </p:nvPr>
        </p:nvSpPr>
        <p:spPr/>
        <p:txBody>
          <a:bodyPr/>
          <a:lstStyle/>
          <a:p>
            <a:fld id="{5EB4B6ED-15D9-49D7-9C92-D2D30205BACC}" type="slidenum">
              <a:rPr lang="nb-NO" smtClean="0"/>
              <a:pPr/>
              <a:t>21</a:t>
            </a:fld>
            <a:endParaRPr lang="nb-NO"/>
          </a:p>
        </p:txBody>
      </p:sp>
      <p:sp>
        <p:nvSpPr>
          <p:cNvPr id="15" name="Plassholder for bunntekst 14"/>
          <p:cNvSpPr>
            <a:spLocks noGrp="1"/>
          </p:cNvSpPr>
          <p:nvPr>
            <p:ph type="ftr" sz="quarter" idx="11"/>
          </p:nvPr>
        </p:nvSpPr>
        <p:spPr>
          <a:xfrm>
            <a:off x="3124200" y="6356350"/>
            <a:ext cx="2311896" cy="365125"/>
          </a:xfrm>
        </p:spPr>
        <p:txBody>
          <a:bodyPr/>
          <a:lstStyle/>
          <a:p>
            <a:r>
              <a:rPr lang="nb-NO" dirty="0" smtClean="0"/>
              <a:t>FY6017 Elektromagnetisme 2016 Revidert etter J. Grip 2012</a:t>
            </a:r>
            <a:endParaRPr lang="nb-NO" dirty="0"/>
          </a:p>
        </p:txBody>
      </p:sp>
      <p:pic>
        <p:nvPicPr>
          <p:cNvPr id="16" name="Picture 3"/>
          <p:cNvPicPr>
            <a:picLocks noChangeAspect="1" noChangeArrowheads="1"/>
          </p:cNvPicPr>
          <p:nvPr/>
        </p:nvPicPr>
        <p:blipFill>
          <a:blip r:embed="rId8" cstate="print"/>
          <a:srcRect/>
          <a:stretch>
            <a:fillRect/>
          </a:stretch>
        </p:blipFill>
        <p:spPr bwMode="auto">
          <a:xfrm>
            <a:off x="4307109" y="404664"/>
            <a:ext cx="4831737" cy="3888432"/>
          </a:xfrm>
          <a:prstGeom prst="rect">
            <a:avLst/>
          </a:prstGeom>
          <a:noFill/>
          <a:ln w="9525">
            <a:noFill/>
            <a:miter lim="800000"/>
            <a:headEnd/>
            <a:tailEnd/>
          </a:ln>
        </p:spPr>
      </p:pic>
      <p:graphicFrame>
        <p:nvGraphicFramePr>
          <p:cNvPr id="61448" name="Object 8"/>
          <p:cNvGraphicFramePr>
            <a:graphicFrameLocks noChangeAspect="1"/>
          </p:cNvGraphicFramePr>
          <p:nvPr/>
        </p:nvGraphicFramePr>
        <p:xfrm>
          <a:off x="5795963" y="1971197"/>
          <a:ext cx="150812" cy="201613"/>
        </p:xfrm>
        <a:graphic>
          <a:graphicData uri="http://schemas.openxmlformats.org/presentationml/2006/ole">
            <mc:AlternateContent xmlns:mc="http://schemas.openxmlformats.org/markup-compatibility/2006">
              <mc:Choice xmlns:v="urn:schemas-microsoft-com:vml" Requires="v">
                <p:oleObj spid="_x0000_s61598" name="Equation" r:id="rId9" imgW="152280" imgH="203040" progId="Equation.DSMT4">
                  <p:embed/>
                </p:oleObj>
              </mc:Choice>
              <mc:Fallback>
                <p:oleObj name="Equation" r:id="rId9" imgW="152280" imgH="203040" progId="Equation.DSMT4">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5963" y="1971197"/>
                        <a:ext cx="150812" cy="201613"/>
                      </a:xfrm>
                      <a:prstGeom prst="rect">
                        <a:avLst/>
                      </a:prstGeom>
                      <a:solidFill>
                        <a:schemeClr val="bg2"/>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77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15" end="1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4" cstate="print"/>
          <a:srcRect/>
          <a:stretch>
            <a:fillRect/>
          </a:stretch>
        </p:blipFill>
        <p:spPr bwMode="auto">
          <a:xfrm>
            <a:off x="1403648" y="404664"/>
            <a:ext cx="3143250" cy="6067425"/>
          </a:xfrm>
          <a:prstGeom prst="rect">
            <a:avLst/>
          </a:prstGeom>
          <a:noFill/>
          <a:ln w="9525">
            <a:noFill/>
            <a:miter lim="800000"/>
            <a:headEnd/>
            <a:tailEnd/>
          </a:ln>
        </p:spPr>
      </p:pic>
      <p:sp>
        <p:nvSpPr>
          <p:cNvPr id="3" name="TekstSylinder 2"/>
          <p:cNvSpPr txBox="1"/>
          <p:nvPr/>
        </p:nvSpPr>
        <p:spPr>
          <a:xfrm>
            <a:off x="1266002" y="2420888"/>
            <a:ext cx="1512168" cy="369332"/>
          </a:xfrm>
          <a:prstGeom prst="rect">
            <a:avLst/>
          </a:prstGeom>
          <a:noFill/>
        </p:spPr>
        <p:txBody>
          <a:bodyPr wrap="square" rtlCol="0">
            <a:spAutoFit/>
          </a:bodyPr>
          <a:lstStyle/>
          <a:p>
            <a:r>
              <a:rPr lang="nb-NO" dirty="0" smtClean="0"/>
              <a:t>Ut av planet</a:t>
            </a:r>
            <a:endParaRPr lang="nb-NO" dirty="0"/>
          </a:p>
        </p:txBody>
      </p:sp>
      <p:sp>
        <p:nvSpPr>
          <p:cNvPr id="4" name="TekstSylinder 3"/>
          <p:cNvSpPr txBox="1"/>
          <p:nvPr/>
        </p:nvSpPr>
        <p:spPr>
          <a:xfrm>
            <a:off x="3419872" y="4499828"/>
            <a:ext cx="1512168" cy="369332"/>
          </a:xfrm>
          <a:prstGeom prst="rect">
            <a:avLst/>
          </a:prstGeom>
          <a:noFill/>
        </p:spPr>
        <p:txBody>
          <a:bodyPr wrap="square" rtlCol="0">
            <a:spAutoFit/>
          </a:bodyPr>
          <a:lstStyle/>
          <a:p>
            <a:r>
              <a:rPr lang="nb-NO" dirty="0" smtClean="0"/>
              <a:t>Ut av planet</a:t>
            </a:r>
            <a:endParaRPr lang="nb-NO" dirty="0"/>
          </a:p>
        </p:txBody>
      </p:sp>
      <p:sp>
        <p:nvSpPr>
          <p:cNvPr id="5" name="TekstSylinder 4"/>
          <p:cNvSpPr txBox="1"/>
          <p:nvPr/>
        </p:nvSpPr>
        <p:spPr>
          <a:xfrm>
            <a:off x="1500813" y="3153708"/>
            <a:ext cx="3600400" cy="646331"/>
          </a:xfrm>
          <a:prstGeom prst="rect">
            <a:avLst/>
          </a:prstGeom>
          <a:noFill/>
        </p:spPr>
        <p:txBody>
          <a:bodyPr wrap="square" rtlCol="0">
            <a:spAutoFit/>
          </a:bodyPr>
          <a:lstStyle/>
          <a:p>
            <a:r>
              <a:rPr lang="nb-NO" dirty="0" smtClean="0"/>
              <a:t>Høyrehåndsregelen for å finne retningen på dreiemomentet.</a:t>
            </a:r>
            <a:endParaRPr lang="nb-NO" dirty="0"/>
          </a:p>
        </p:txBody>
      </p:sp>
      <p:sp>
        <p:nvSpPr>
          <p:cNvPr id="6" name="TekstSylinder 5"/>
          <p:cNvSpPr txBox="1"/>
          <p:nvPr/>
        </p:nvSpPr>
        <p:spPr>
          <a:xfrm>
            <a:off x="5148064" y="1556792"/>
            <a:ext cx="3240360" cy="3170099"/>
          </a:xfrm>
          <a:prstGeom prst="rect">
            <a:avLst/>
          </a:prstGeom>
          <a:noFill/>
        </p:spPr>
        <p:txBody>
          <a:bodyPr wrap="square" rtlCol="0">
            <a:spAutoFit/>
          </a:bodyPr>
          <a:lstStyle/>
          <a:p>
            <a:r>
              <a:rPr lang="nb-NO" sz="2000" b="1" dirty="0" smtClean="0"/>
              <a:t>Dreiemoment</a:t>
            </a:r>
            <a:r>
              <a:rPr lang="nb-NO" sz="2000" dirty="0" smtClean="0"/>
              <a:t>:</a:t>
            </a:r>
            <a:endParaRPr lang="nb-NO" dirty="0" smtClean="0"/>
          </a:p>
          <a:p>
            <a:endParaRPr lang="nb-NO" dirty="0" smtClean="0"/>
          </a:p>
          <a:p>
            <a:endParaRPr lang="nb-NO" dirty="0" smtClean="0"/>
          </a:p>
          <a:p>
            <a:endParaRPr lang="nb-NO" dirty="0" smtClean="0"/>
          </a:p>
          <a:p>
            <a:r>
              <a:rPr lang="nb-NO" dirty="0" smtClean="0"/>
              <a:t>Krafta </a:t>
            </a:r>
            <a:r>
              <a:rPr lang="nb-NO" i="1" dirty="0" smtClean="0"/>
              <a:t>F</a:t>
            </a:r>
            <a:r>
              <a:rPr lang="nb-NO" dirty="0" smtClean="0"/>
              <a:t> virker normalt på arma </a:t>
            </a:r>
            <a:r>
              <a:rPr lang="nb-NO" i="1" dirty="0" smtClean="0"/>
              <a:t>r</a:t>
            </a:r>
            <a:r>
              <a:rPr lang="nb-NO" dirty="0" smtClean="0"/>
              <a:t> og fører til en rotasjon ikke en translasjon.</a:t>
            </a:r>
          </a:p>
          <a:p>
            <a:endParaRPr lang="nb-NO" dirty="0" smtClean="0"/>
          </a:p>
          <a:p>
            <a:r>
              <a:rPr lang="nb-NO" i="1" dirty="0" smtClean="0"/>
              <a:t>(Y&amp;F kapittel 10.1)</a:t>
            </a:r>
          </a:p>
          <a:p>
            <a:endParaRPr lang="nb-NO" dirty="0" smtClean="0"/>
          </a:p>
          <a:p>
            <a:endParaRPr lang="nb-NO" dirty="0"/>
          </a:p>
        </p:txBody>
      </p:sp>
      <p:graphicFrame>
        <p:nvGraphicFramePr>
          <p:cNvPr id="7" name="Objekt 6"/>
          <p:cNvGraphicFramePr>
            <a:graphicFrameLocks noChangeAspect="1"/>
          </p:cNvGraphicFramePr>
          <p:nvPr/>
        </p:nvGraphicFramePr>
        <p:xfrm>
          <a:off x="5652120" y="2132856"/>
          <a:ext cx="895350" cy="323850"/>
        </p:xfrm>
        <a:graphic>
          <a:graphicData uri="http://schemas.openxmlformats.org/presentationml/2006/ole">
            <mc:AlternateContent xmlns:mc="http://schemas.openxmlformats.org/markup-compatibility/2006">
              <mc:Choice xmlns:v="urn:schemas-microsoft-com:vml" Requires="v">
                <p:oleObj spid="_x0000_s34847" name="Equation" r:id="rId5" imgW="596880" imgH="215640" progId="Equation.DSMT4">
                  <p:embed/>
                </p:oleObj>
              </mc:Choice>
              <mc:Fallback>
                <p:oleObj name="Equation" r:id="rId5" imgW="596880" imgH="21564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2120" y="2132856"/>
                        <a:ext cx="8953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Plassholder for lysbildenummer 7"/>
          <p:cNvSpPr>
            <a:spLocks noGrp="1"/>
          </p:cNvSpPr>
          <p:nvPr>
            <p:ph type="sldNum" sz="quarter" idx="12"/>
          </p:nvPr>
        </p:nvSpPr>
        <p:spPr/>
        <p:txBody>
          <a:bodyPr/>
          <a:lstStyle/>
          <a:p>
            <a:fld id="{5EB4B6ED-15D9-49D7-9C92-D2D30205BACC}" type="slidenum">
              <a:rPr lang="nb-NO" smtClean="0"/>
              <a:pPr/>
              <a:t>22</a:t>
            </a:fld>
            <a:endParaRPr lang="nb-NO"/>
          </a:p>
        </p:txBody>
      </p:sp>
      <p:sp>
        <p:nvSpPr>
          <p:cNvPr id="9" name="Plassholder for bunntekst 8"/>
          <p:cNvSpPr>
            <a:spLocks noGrp="1"/>
          </p:cNvSpPr>
          <p:nvPr>
            <p:ph type="ftr" sz="quarter" idx="11"/>
          </p:nvPr>
        </p:nvSpPr>
        <p:spPr>
          <a:xfrm>
            <a:off x="3124200" y="6356350"/>
            <a:ext cx="2599928"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4" cstate="print"/>
          <a:srcRect/>
          <a:stretch>
            <a:fillRect/>
          </a:stretch>
        </p:blipFill>
        <p:spPr bwMode="auto">
          <a:xfrm>
            <a:off x="3491880" y="692696"/>
            <a:ext cx="5400600" cy="4339912"/>
          </a:xfrm>
          <a:prstGeom prst="rect">
            <a:avLst/>
          </a:prstGeom>
          <a:noFill/>
          <a:ln w="9525">
            <a:noFill/>
            <a:miter lim="800000"/>
            <a:headEnd/>
            <a:tailEnd/>
          </a:ln>
        </p:spPr>
      </p:pic>
      <p:graphicFrame>
        <p:nvGraphicFramePr>
          <p:cNvPr id="4" name="Objekt 3"/>
          <p:cNvGraphicFramePr>
            <a:graphicFrameLocks noChangeAspect="1"/>
          </p:cNvGraphicFramePr>
          <p:nvPr/>
        </p:nvGraphicFramePr>
        <p:xfrm>
          <a:off x="5634190" y="2507308"/>
          <a:ext cx="150812" cy="201612"/>
        </p:xfrm>
        <a:graphic>
          <a:graphicData uri="http://schemas.openxmlformats.org/presentationml/2006/ole">
            <mc:AlternateContent xmlns:mc="http://schemas.openxmlformats.org/markup-compatibility/2006">
              <mc:Choice xmlns:v="urn:schemas-microsoft-com:vml" Requires="v">
                <p:oleObj spid="_x0000_s36164" name="Equation" r:id="rId5" imgW="152280" imgH="203040" progId="Equation.DSMT4">
                  <p:embed/>
                </p:oleObj>
              </mc:Choice>
              <mc:Fallback>
                <p:oleObj name="Equation" r:id="rId5" imgW="152280" imgH="20304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4190" y="2507308"/>
                        <a:ext cx="150812" cy="201612"/>
                      </a:xfrm>
                      <a:prstGeom prst="rect">
                        <a:avLst/>
                      </a:prstGeom>
                      <a:solidFill>
                        <a:schemeClr val="bg2"/>
                      </a:solidFill>
                    </p:spPr>
                  </p:pic>
                </p:oleObj>
              </mc:Fallback>
            </mc:AlternateContent>
          </a:graphicData>
        </a:graphic>
      </p:graphicFrame>
      <p:sp>
        <p:nvSpPr>
          <p:cNvPr id="12" name="TekstSylinder 11"/>
          <p:cNvSpPr txBox="1"/>
          <p:nvPr/>
        </p:nvSpPr>
        <p:spPr>
          <a:xfrm>
            <a:off x="315139" y="546933"/>
            <a:ext cx="3824813" cy="4339650"/>
          </a:xfrm>
          <a:prstGeom prst="rect">
            <a:avLst/>
          </a:prstGeom>
          <a:noFill/>
        </p:spPr>
        <p:txBody>
          <a:bodyPr wrap="square" rtlCol="0">
            <a:spAutoFit/>
          </a:bodyPr>
          <a:lstStyle/>
          <a:p>
            <a:r>
              <a:rPr lang="nb-NO" sz="2000" dirty="0" smtClean="0"/>
              <a:t>Dreiemoment</a:t>
            </a:r>
          </a:p>
          <a:p>
            <a:endParaRPr lang="nb-NO" sz="800" dirty="0" smtClean="0"/>
          </a:p>
          <a:p>
            <a:r>
              <a:rPr lang="nb-NO" sz="2000" dirty="0" smtClean="0"/>
              <a:t>                     hvor</a:t>
            </a:r>
          </a:p>
          <a:p>
            <a:endParaRPr lang="nb-NO" sz="800" dirty="0" smtClean="0"/>
          </a:p>
          <a:p>
            <a:r>
              <a:rPr lang="nb-NO" sz="2000" dirty="0" smtClean="0"/>
              <a:t>med samme retning som </a:t>
            </a:r>
            <a:r>
              <a:rPr lang="nb-NO" sz="2000" i="1" dirty="0" smtClean="0"/>
              <a:t>y</a:t>
            </a:r>
            <a:r>
              <a:rPr lang="nb-NO" sz="2000" dirty="0"/>
              <a:t>-</a:t>
            </a:r>
            <a:r>
              <a:rPr lang="nb-NO" sz="2000" dirty="0" smtClean="0"/>
              <a:t>aksen.</a:t>
            </a:r>
          </a:p>
          <a:p>
            <a:r>
              <a:rPr lang="nb-NO" sz="800" dirty="0" smtClean="0"/>
              <a:t> </a:t>
            </a:r>
          </a:p>
          <a:p>
            <a:r>
              <a:rPr lang="nb-NO" sz="2000" dirty="0" smtClean="0"/>
              <a:t>To krefter:</a:t>
            </a:r>
          </a:p>
          <a:p>
            <a:endParaRPr lang="nb-NO" sz="800" dirty="0" smtClean="0"/>
          </a:p>
          <a:p>
            <a:r>
              <a:rPr lang="nb-NO" sz="2000" dirty="0" smtClean="0"/>
              <a:t>hvor</a:t>
            </a:r>
          </a:p>
          <a:p>
            <a:r>
              <a:rPr lang="nb-NO" sz="800" dirty="0" smtClean="0"/>
              <a:t> </a:t>
            </a:r>
          </a:p>
          <a:p>
            <a:r>
              <a:rPr lang="nb-NO" sz="2000" dirty="0" smtClean="0"/>
              <a:t>Vi har:</a:t>
            </a:r>
          </a:p>
          <a:p>
            <a:endParaRPr lang="nb-NO" sz="800" dirty="0" smtClean="0"/>
          </a:p>
          <a:p>
            <a:r>
              <a:rPr lang="nb-NO" sz="2000" dirty="0" smtClean="0"/>
              <a:t>Arealet til strømsløyfa:</a:t>
            </a:r>
          </a:p>
          <a:p>
            <a:endParaRPr lang="nb-NO" sz="800" dirty="0" smtClean="0"/>
          </a:p>
          <a:p>
            <a:endParaRPr lang="nb-NO" sz="2000" dirty="0" smtClean="0"/>
          </a:p>
          <a:p>
            <a:endParaRPr lang="nb-NO" sz="2000" dirty="0" smtClean="0"/>
          </a:p>
          <a:p>
            <a:r>
              <a:rPr lang="nb-NO" sz="2000" dirty="0" smtClean="0"/>
              <a:t>Dreiemoment på en strømførende sløyfe i et homogent magnetfelt:</a:t>
            </a:r>
          </a:p>
        </p:txBody>
      </p:sp>
      <p:graphicFrame>
        <p:nvGraphicFramePr>
          <p:cNvPr id="35843" name="Object 3"/>
          <p:cNvGraphicFramePr>
            <a:graphicFrameLocks noChangeAspect="1"/>
          </p:cNvGraphicFramePr>
          <p:nvPr>
            <p:extLst>
              <p:ext uri="{D42A27DB-BD31-4B8C-83A1-F6EECF244321}">
                <p14:modId xmlns:p14="http://schemas.microsoft.com/office/powerpoint/2010/main" val="345065977"/>
              </p:ext>
            </p:extLst>
          </p:nvPr>
        </p:nvGraphicFramePr>
        <p:xfrm>
          <a:off x="642938" y="990600"/>
          <a:ext cx="914400" cy="304800"/>
        </p:xfrm>
        <a:graphic>
          <a:graphicData uri="http://schemas.openxmlformats.org/presentationml/2006/ole">
            <mc:AlternateContent xmlns:mc="http://schemas.openxmlformats.org/markup-compatibility/2006">
              <mc:Choice xmlns:v="urn:schemas-microsoft-com:vml" Requires="v">
                <p:oleObj spid="_x0000_s36165" name="Equation" r:id="rId7" imgW="609480" imgH="203040" progId="Equation.DSMT4">
                  <p:embed/>
                </p:oleObj>
              </mc:Choice>
              <mc:Fallback>
                <p:oleObj name="Equation" r:id="rId7" imgW="609480" imgH="203040" progId="Equation.DSMT4">
                  <p:embed/>
                  <p:pic>
                    <p:nvPicPr>
                      <p:cNvPr id="0" name="Picture 3"/>
                      <p:cNvPicPr>
                        <a:picLocks noChangeAspect="1" noChangeArrowheads="1"/>
                      </p:cNvPicPr>
                      <p:nvPr/>
                    </p:nvPicPr>
                    <p:blipFill>
                      <a:blip r:embed="rId8"/>
                      <a:srcRect/>
                      <a:stretch>
                        <a:fillRect/>
                      </a:stretch>
                    </p:blipFill>
                    <p:spPr bwMode="auto">
                      <a:xfrm>
                        <a:off x="642938" y="990600"/>
                        <a:ext cx="9144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6" name="Object 6"/>
          <p:cNvGraphicFramePr>
            <a:graphicFrameLocks noChangeAspect="1"/>
          </p:cNvGraphicFramePr>
          <p:nvPr/>
        </p:nvGraphicFramePr>
        <p:xfrm>
          <a:off x="1569740" y="1736956"/>
          <a:ext cx="1562100" cy="590550"/>
        </p:xfrm>
        <a:graphic>
          <a:graphicData uri="http://schemas.openxmlformats.org/presentationml/2006/ole">
            <mc:AlternateContent xmlns:mc="http://schemas.openxmlformats.org/markup-compatibility/2006">
              <mc:Choice xmlns:v="urn:schemas-microsoft-com:vml" Requires="v">
                <p:oleObj spid="_x0000_s36166" name="Equation" r:id="rId9" imgW="1041120" imgH="393480" progId="Equation.DSMT4">
                  <p:embed/>
                </p:oleObj>
              </mc:Choice>
              <mc:Fallback>
                <p:oleObj name="Equation" r:id="rId9" imgW="1041120" imgH="39348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69740" y="1736956"/>
                        <a:ext cx="15621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7" name="Object 7"/>
          <p:cNvGraphicFramePr>
            <a:graphicFrameLocks noChangeAspect="1"/>
          </p:cNvGraphicFramePr>
          <p:nvPr/>
        </p:nvGraphicFramePr>
        <p:xfrm>
          <a:off x="1008958" y="2320917"/>
          <a:ext cx="819150" cy="266700"/>
        </p:xfrm>
        <a:graphic>
          <a:graphicData uri="http://schemas.openxmlformats.org/presentationml/2006/ole">
            <mc:AlternateContent xmlns:mc="http://schemas.openxmlformats.org/markup-compatibility/2006">
              <mc:Choice xmlns:v="urn:schemas-microsoft-com:vml" Requires="v">
                <p:oleObj spid="_x0000_s36167" name="Equation" r:id="rId11" imgW="545760" imgH="177480" progId="Equation.DSMT4">
                  <p:embed/>
                </p:oleObj>
              </mc:Choice>
              <mc:Fallback>
                <p:oleObj name="Equation" r:id="rId11" imgW="545760" imgH="17748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08958" y="2320917"/>
                        <a:ext cx="81915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8" name="Object 8"/>
          <p:cNvGraphicFramePr>
            <a:graphicFrameLocks noChangeAspect="1"/>
          </p:cNvGraphicFramePr>
          <p:nvPr/>
        </p:nvGraphicFramePr>
        <p:xfrm>
          <a:off x="1181916" y="2754840"/>
          <a:ext cx="1447800" cy="304800"/>
        </p:xfrm>
        <a:graphic>
          <a:graphicData uri="http://schemas.openxmlformats.org/presentationml/2006/ole">
            <mc:AlternateContent xmlns:mc="http://schemas.openxmlformats.org/markup-compatibility/2006">
              <mc:Choice xmlns:v="urn:schemas-microsoft-com:vml" Requires="v">
                <p:oleObj spid="_x0000_s36168" name="Equation" r:id="rId13" imgW="965160" imgH="203040" progId="Equation.DSMT4">
                  <p:embed/>
                </p:oleObj>
              </mc:Choice>
              <mc:Fallback>
                <p:oleObj name="Equation" r:id="rId13" imgW="965160" imgH="20304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81916" y="2754840"/>
                        <a:ext cx="14478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kt 12"/>
          <p:cNvGraphicFramePr>
            <a:graphicFrameLocks noChangeAspect="1"/>
          </p:cNvGraphicFramePr>
          <p:nvPr/>
        </p:nvGraphicFramePr>
        <p:xfrm>
          <a:off x="2818218" y="3176352"/>
          <a:ext cx="704850" cy="266700"/>
        </p:xfrm>
        <a:graphic>
          <a:graphicData uri="http://schemas.openxmlformats.org/presentationml/2006/ole">
            <mc:AlternateContent xmlns:mc="http://schemas.openxmlformats.org/markup-compatibility/2006">
              <mc:Choice xmlns:v="urn:schemas-microsoft-com:vml" Requires="v">
                <p:oleObj spid="_x0000_s36169" name="Equation" r:id="rId15" imgW="469800" imgH="177480" progId="Equation.DSMT4">
                  <p:embed/>
                </p:oleObj>
              </mc:Choice>
              <mc:Fallback>
                <p:oleObj name="Equation" r:id="rId15" imgW="469800" imgH="177480" progId="Equation.DSMT4">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18218" y="3176352"/>
                        <a:ext cx="70485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50" name="Object 10"/>
          <p:cNvGraphicFramePr>
            <a:graphicFrameLocks noChangeAspect="1"/>
          </p:cNvGraphicFramePr>
          <p:nvPr>
            <p:extLst>
              <p:ext uri="{D42A27DB-BD31-4B8C-83A1-F6EECF244321}">
                <p14:modId xmlns:p14="http://schemas.microsoft.com/office/powerpoint/2010/main" val="1343176239"/>
              </p:ext>
            </p:extLst>
          </p:nvPr>
        </p:nvGraphicFramePr>
        <p:xfrm>
          <a:off x="755576" y="5032608"/>
          <a:ext cx="2276706" cy="560420"/>
        </p:xfrm>
        <a:graphic>
          <a:graphicData uri="http://schemas.openxmlformats.org/presentationml/2006/ole">
            <mc:AlternateContent xmlns:mc="http://schemas.openxmlformats.org/markup-compatibility/2006">
              <mc:Choice xmlns:v="urn:schemas-microsoft-com:vml" Requires="v">
                <p:oleObj spid="_x0000_s36170" name="Equation" r:id="rId17" imgW="825480" imgH="203040" progId="Equation.DSMT4">
                  <p:embed/>
                </p:oleObj>
              </mc:Choice>
              <mc:Fallback>
                <p:oleObj name="Equation" r:id="rId17" imgW="825480" imgH="203040" progId="Equation.DSMT4">
                  <p:embed/>
                  <p:pic>
                    <p:nvPicPr>
                      <p:cNvPr id="0" name="Picture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5576" y="5032608"/>
                        <a:ext cx="2276706" cy="560420"/>
                      </a:xfrm>
                      <a:prstGeom prst="rect">
                        <a:avLst/>
                      </a:prstGeom>
                      <a:noFill/>
                      <a:ln w="9525">
                        <a:solidFill>
                          <a:schemeClr val="tx2"/>
                        </a:solidFill>
                        <a:miter lim="800000"/>
                        <a:headEnd/>
                        <a:tailEnd/>
                      </a:ln>
                    </p:spPr>
                  </p:pic>
                </p:oleObj>
              </mc:Fallback>
            </mc:AlternateContent>
          </a:graphicData>
        </a:graphic>
      </p:graphicFrame>
      <p:sp>
        <p:nvSpPr>
          <p:cNvPr id="15" name="Plassholder for lysbildenummer 14"/>
          <p:cNvSpPr>
            <a:spLocks noGrp="1"/>
          </p:cNvSpPr>
          <p:nvPr>
            <p:ph type="sldNum" sz="quarter" idx="12"/>
          </p:nvPr>
        </p:nvSpPr>
        <p:spPr/>
        <p:txBody>
          <a:bodyPr/>
          <a:lstStyle/>
          <a:p>
            <a:fld id="{5EB4B6ED-15D9-49D7-9C92-D2D30205BACC}" type="slidenum">
              <a:rPr lang="nb-NO" smtClean="0"/>
              <a:pPr/>
              <a:t>23</a:t>
            </a:fld>
            <a:endParaRPr lang="nb-NO"/>
          </a:p>
        </p:txBody>
      </p:sp>
      <p:sp>
        <p:nvSpPr>
          <p:cNvPr id="16" name="Plassholder for bunntekst 15"/>
          <p:cNvSpPr>
            <a:spLocks noGrp="1"/>
          </p:cNvSpPr>
          <p:nvPr>
            <p:ph type="ftr" sz="quarter" idx="11"/>
          </p:nvPr>
        </p:nvSpPr>
        <p:spPr>
          <a:xfrm>
            <a:off x="3124200" y="6356350"/>
            <a:ext cx="2455912" cy="365125"/>
          </a:xfrm>
        </p:spPr>
        <p:txBody>
          <a:bodyPr/>
          <a:lstStyle/>
          <a:p>
            <a:r>
              <a:rPr lang="nb-NO" smtClean="0"/>
              <a:t>FY6017 Elektromagnetisme 2016 Revidert etter J. Grip 2012</a:t>
            </a:r>
            <a:endParaRPr lang="nb-NO"/>
          </a:p>
        </p:txBody>
      </p:sp>
      <p:cxnSp>
        <p:nvCxnSpPr>
          <p:cNvPr id="17" name="Rett pil 16"/>
          <p:cNvCxnSpPr/>
          <p:nvPr/>
        </p:nvCxnSpPr>
        <p:spPr>
          <a:xfrm flipV="1">
            <a:off x="6588224" y="2276872"/>
            <a:ext cx="0" cy="432048"/>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9" name="Rett linje 18"/>
          <p:cNvCxnSpPr/>
          <p:nvPr/>
        </p:nvCxnSpPr>
        <p:spPr>
          <a:xfrm flipV="1">
            <a:off x="6660232" y="1412776"/>
            <a:ext cx="1080120" cy="1080120"/>
          </a:xfrm>
          <a:prstGeom prst="line">
            <a:avLst/>
          </a:prstGeom>
          <a:ln>
            <a:solidFill>
              <a:srgbClr val="00B050"/>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20" name="Objekt 19"/>
          <p:cNvGraphicFramePr>
            <a:graphicFrameLocks noChangeAspect="1"/>
          </p:cNvGraphicFramePr>
          <p:nvPr>
            <p:extLst>
              <p:ext uri="{D42A27DB-BD31-4B8C-83A1-F6EECF244321}">
                <p14:modId xmlns:p14="http://schemas.microsoft.com/office/powerpoint/2010/main" val="1376477066"/>
              </p:ext>
            </p:extLst>
          </p:nvPr>
        </p:nvGraphicFramePr>
        <p:xfrm>
          <a:off x="7734953" y="1250483"/>
          <a:ext cx="173037" cy="306387"/>
        </p:xfrm>
        <a:graphic>
          <a:graphicData uri="http://schemas.openxmlformats.org/presentationml/2006/ole">
            <mc:AlternateContent xmlns:mc="http://schemas.openxmlformats.org/markup-compatibility/2006">
              <mc:Choice xmlns:v="urn:schemas-microsoft-com:vml" Requires="v">
                <p:oleObj spid="_x0000_s36171" name="Equation" r:id="rId19" imgW="114120" imgH="203040" progId="Equation.DSMT4">
                  <p:embed/>
                </p:oleObj>
              </mc:Choice>
              <mc:Fallback>
                <p:oleObj name="Equation" r:id="rId19" imgW="114120" imgH="203040" progId="Equation.DSMT4">
                  <p:embed/>
                  <p:pic>
                    <p:nvPicPr>
                      <p:cNvPr id="0" name="Picture 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734953" y="1250483"/>
                        <a:ext cx="173037" cy="306387"/>
                      </a:xfrm>
                      <a:prstGeom prst="rect">
                        <a:avLst/>
                      </a:prstGeom>
                      <a:solidFill>
                        <a:srgbClr val="FFFF00"/>
                      </a:solidFill>
                      <a:ln w="12700">
                        <a:solidFill>
                          <a:srgbClr val="008000"/>
                        </a:solidFill>
                        <a:miter lim="800000"/>
                        <a:headEnd/>
                        <a:tailEnd/>
                      </a:ln>
                    </p:spPr>
                  </p:pic>
                </p:oleObj>
              </mc:Fallback>
            </mc:AlternateContent>
          </a:graphicData>
        </a:graphic>
      </p:graphicFrame>
      <p:graphicFrame>
        <p:nvGraphicFramePr>
          <p:cNvPr id="35852" name="Object 12"/>
          <p:cNvGraphicFramePr>
            <a:graphicFrameLocks noChangeAspect="1"/>
          </p:cNvGraphicFramePr>
          <p:nvPr/>
        </p:nvGraphicFramePr>
        <p:xfrm>
          <a:off x="2194198" y="890120"/>
          <a:ext cx="1009650" cy="590550"/>
        </p:xfrm>
        <a:graphic>
          <a:graphicData uri="http://schemas.openxmlformats.org/presentationml/2006/ole">
            <mc:AlternateContent xmlns:mc="http://schemas.openxmlformats.org/markup-compatibility/2006">
              <mc:Choice xmlns:v="urn:schemas-microsoft-com:vml" Requires="v">
                <p:oleObj spid="_x0000_s36172" name="Equation" r:id="rId21" imgW="672840" imgH="393480" progId="Equation.DSMT4">
                  <p:embed/>
                </p:oleObj>
              </mc:Choice>
              <mc:Fallback>
                <p:oleObj name="Equation" r:id="rId21" imgW="672840" imgH="393480" progId="Equation.DSMT4">
                  <p:embed/>
                  <p:pic>
                    <p:nvPicPr>
                      <p:cNvPr id="0" name="Picture 1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194198" y="890120"/>
                        <a:ext cx="100965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53" name="Object 13"/>
          <p:cNvGraphicFramePr>
            <a:graphicFrameLocks noChangeAspect="1"/>
          </p:cNvGraphicFramePr>
          <p:nvPr/>
        </p:nvGraphicFramePr>
        <p:xfrm>
          <a:off x="4536716" y="908720"/>
          <a:ext cx="190500" cy="323850"/>
        </p:xfrm>
        <a:graphic>
          <a:graphicData uri="http://schemas.openxmlformats.org/presentationml/2006/ole">
            <mc:AlternateContent xmlns:mc="http://schemas.openxmlformats.org/markup-compatibility/2006">
              <mc:Choice xmlns:v="urn:schemas-microsoft-com:vml" Requires="v">
                <p:oleObj spid="_x0000_s36173" name="Equation" r:id="rId23" imgW="126720" imgH="215640" progId="Equation.DSMT4">
                  <p:embed/>
                </p:oleObj>
              </mc:Choice>
              <mc:Fallback>
                <p:oleObj name="Equation" r:id="rId23" imgW="126720" imgH="215640" progId="Equation.DSMT4">
                  <p:embed/>
                  <p:pic>
                    <p:nvPicPr>
                      <p:cNvPr id="0" name="Picture 1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536716" y="908720"/>
                        <a:ext cx="1905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Rett pil 21"/>
          <p:cNvCxnSpPr/>
          <p:nvPr/>
        </p:nvCxnSpPr>
        <p:spPr>
          <a:xfrm flipH="1" flipV="1">
            <a:off x="4355976" y="1088596"/>
            <a:ext cx="360040" cy="432048"/>
          </a:xfrm>
          <a:prstGeom prst="straightConnector1">
            <a:avLst/>
          </a:prstGeom>
          <a:ln>
            <a:solidFill>
              <a:schemeClr val="bg2">
                <a:lumMod val="50000"/>
              </a:schemeClr>
            </a:solidFill>
            <a:tailEnd type="arrow"/>
          </a:ln>
        </p:spPr>
        <p:style>
          <a:lnRef idx="2">
            <a:schemeClr val="accent4"/>
          </a:lnRef>
          <a:fillRef idx="0">
            <a:schemeClr val="accent4"/>
          </a:fillRef>
          <a:effectRef idx="1">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58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58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8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10" end="1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584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2">
                                            <p:txEl>
                                              <p:pRg st="16" end="1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585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58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Sylinder 11"/>
          <p:cNvSpPr txBox="1"/>
          <p:nvPr/>
        </p:nvSpPr>
        <p:spPr>
          <a:xfrm>
            <a:off x="467544" y="546933"/>
            <a:ext cx="4032448" cy="1446550"/>
          </a:xfrm>
          <a:prstGeom prst="rect">
            <a:avLst/>
          </a:prstGeom>
          <a:noFill/>
        </p:spPr>
        <p:txBody>
          <a:bodyPr wrap="square" rtlCol="0">
            <a:spAutoFit/>
          </a:bodyPr>
          <a:lstStyle/>
          <a:p>
            <a:endParaRPr lang="nb-NO" sz="800" dirty="0" smtClean="0"/>
          </a:p>
          <a:p>
            <a:r>
              <a:rPr lang="nb-NO" sz="2000" dirty="0" smtClean="0"/>
              <a:t>Dreiemoment på en strømførende sløyfe i et magnetfelt:</a:t>
            </a:r>
          </a:p>
          <a:p>
            <a:r>
              <a:rPr lang="nb-NO" sz="2000" dirty="0" smtClean="0"/>
              <a:t> </a:t>
            </a:r>
          </a:p>
          <a:p>
            <a:endParaRPr lang="nb-NO" sz="2000" dirty="0" smtClean="0"/>
          </a:p>
        </p:txBody>
      </p:sp>
      <p:graphicFrame>
        <p:nvGraphicFramePr>
          <p:cNvPr id="35850" name="Object 10"/>
          <p:cNvGraphicFramePr>
            <a:graphicFrameLocks noChangeAspect="1"/>
          </p:cNvGraphicFramePr>
          <p:nvPr>
            <p:extLst>
              <p:ext uri="{D42A27DB-BD31-4B8C-83A1-F6EECF244321}">
                <p14:modId xmlns:p14="http://schemas.microsoft.com/office/powerpoint/2010/main" val="2029933998"/>
              </p:ext>
            </p:extLst>
          </p:nvPr>
        </p:nvGraphicFramePr>
        <p:xfrm>
          <a:off x="971600" y="1466565"/>
          <a:ext cx="1728192" cy="425401"/>
        </p:xfrm>
        <a:graphic>
          <a:graphicData uri="http://schemas.openxmlformats.org/presentationml/2006/ole">
            <mc:AlternateContent xmlns:mc="http://schemas.openxmlformats.org/markup-compatibility/2006">
              <mc:Choice xmlns:v="urn:schemas-microsoft-com:vml" Requires="v">
                <p:oleObj spid="_x0000_s36971" name="Equation" r:id="rId4" imgW="825480" imgH="203040" progId="Equation.DSMT4">
                  <p:embed/>
                </p:oleObj>
              </mc:Choice>
              <mc:Fallback>
                <p:oleObj name="Equation" r:id="rId4" imgW="825480" imgH="203040" progId="Equation.DSMT4">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1466565"/>
                        <a:ext cx="1728192" cy="425401"/>
                      </a:xfrm>
                      <a:prstGeom prst="rect">
                        <a:avLst/>
                      </a:prstGeom>
                      <a:noFill/>
                      <a:ln w="9525">
                        <a:solidFill>
                          <a:schemeClr val="tx2"/>
                        </a:solidFill>
                        <a:miter lim="800000"/>
                        <a:headEnd/>
                        <a:tailEnd/>
                      </a:ln>
                    </p:spPr>
                  </p:pic>
                </p:oleObj>
              </mc:Fallback>
            </mc:AlternateContent>
          </a:graphicData>
        </a:graphic>
      </p:graphicFrame>
      <p:pic>
        <p:nvPicPr>
          <p:cNvPr id="36874" name="Picture 10"/>
          <p:cNvPicPr>
            <a:picLocks noChangeAspect="1" noChangeArrowheads="1"/>
          </p:cNvPicPr>
          <p:nvPr/>
        </p:nvPicPr>
        <p:blipFill>
          <a:blip r:embed="rId6" cstate="print"/>
          <a:srcRect/>
          <a:stretch>
            <a:fillRect/>
          </a:stretch>
        </p:blipFill>
        <p:spPr bwMode="auto">
          <a:xfrm>
            <a:off x="4142389" y="333030"/>
            <a:ext cx="2998647" cy="2670795"/>
          </a:xfrm>
          <a:prstGeom prst="rect">
            <a:avLst/>
          </a:prstGeom>
          <a:noFill/>
          <a:ln w="9525">
            <a:noFill/>
            <a:miter lim="800000"/>
            <a:headEnd/>
            <a:tailEnd/>
          </a:ln>
        </p:spPr>
      </p:pic>
      <p:pic>
        <p:nvPicPr>
          <p:cNvPr id="36875" name="Picture 11"/>
          <p:cNvPicPr>
            <a:picLocks noChangeAspect="1" noChangeArrowheads="1"/>
          </p:cNvPicPr>
          <p:nvPr/>
        </p:nvPicPr>
        <p:blipFill>
          <a:blip r:embed="rId7" cstate="print"/>
          <a:srcRect/>
          <a:stretch>
            <a:fillRect/>
          </a:stretch>
        </p:blipFill>
        <p:spPr bwMode="auto">
          <a:xfrm>
            <a:off x="4609504" y="3215976"/>
            <a:ext cx="3457748" cy="1946366"/>
          </a:xfrm>
          <a:prstGeom prst="rect">
            <a:avLst/>
          </a:prstGeom>
          <a:noFill/>
          <a:ln w="9525">
            <a:noFill/>
            <a:miter lim="800000"/>
            <a:headEnd/>
            <a:tailEnd/>
          </a:ln>
        </p:spPr>
      </p:pic>
      <p:sp>
        <p:nvSpPr>
          <p:cNvPr id="14" name="TekstSylinder 13"/>
          <p:cNvSpPr txBox="1"/>
          <p:nvPr/>
        </p:nvSpPr>
        <p:spPr>
          <a:xfrm>
            <a:off x="6678232" y="500298"/>
            <a:ext cx="180020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Maksimalt dreiemoment når </a:t>
            </a:r>
            <a:r>
              <a:rPr lang="nb-NO" i="1" dirty="0">
                <a:sym typeface="Symbol"/>
              </a:rPr>
              <a:t></a:t>
            </a:r>
            <a:r>
              <a:rPr lang="nb-NO" dirty="0" smtClean="0"/>
              <a:t> = 90⁰.</a:t>
            </a:r>
            <a:endParaRPr lang="nb-NO" dirty="0"/>
          </a:p>
        </p:txBody>
      </p:sp>
      <p:sp>
        <p:nvSpPr>
          <p:cNvPr id="15" name="TekstSylinder 14"/>
          <p:cNvSpPr txBox="1"/>
          <p:nvPr/>
        </p:nvSpPr>
        <p:spPr>
          <a:xfrm>
            <a:off x="611560" y="3781803"/>
            <a:ext cx="3672408"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Dreiemomentet er null når </a:t>
            </a:r>
            <a:r>
              <a:rPr lang="nb-NO" sz="2000" i="1" dirty="0">
                <a:sym typeface="Symbol"/>
              </a:rPr>
              <a:t></a:t>
            </a:r>
            <a:r>
              <a:rPr lang="nb-NO" sz="2000" dirty="0" smtClean="0"/>
              <a:t> = 0⁰ og når </a:t>
            </a:r>
            <a:r>
              <a:rPr lang="nb-NO" sz="2000" i="1" dirty="0">
                <a:sym typeface="Symbol"/>
              </a:rPr>
              <a:t></a:t>
            </a:r>
            <a:r>
              <a:rPr lang="nb-NO" sz="2000" dirty="0" smtClean="0"/>
              <a:t> = 180⁰.</a:t>
            </a:r>
          </a:p>
          <a:p>
            <a:endParaRPr lang="nb-NO" sz="800" dirty="0" smtClean="0"/>
          </a:p>
          <a:p>
            <a:r>
              <a:rPr lang="nb-NO" sz="2000" dirty="0" smtClean="0"/>
              <a:t>Stabil likevekt når </a:t>
            </a:r>
            <a:r>
              <a:rPr lang="nb-NO" sz="2000" i="1" dirty="0">
                <a:sym typeface="Symbol"/>
              </a:rPr>
              <a:t></a:t>
            </a:r>
            <a:r>
              <a:rPr lang="nb-NO" sz="2000" dirty="0" smtClean="0"/>
              <a:t> = </a:t>
            </a:r>
            <a:r>
              <a:rPr lang="nb-NO" sz="2000" dirty="0"/>
              <a:t>0⁰ </a:t>
            </a:r>
            <a:endParaRPr lang="nb-NO" sz="2000" dirty="0" smtClean="0"/>
          </a:p>
          <a:p>
            <a:endParaRPr lang="nb-NO" sz="800" dirty="0" smtClean="0"/>
          </a:p>
          <a:p>
            <a:r>
              <a:rPr lang="nb-NO" sz="2000" dirty="0" smtClean="0"/>
              <a:t>Ustabil likevekt når </a:t>
            </a:r>
            <a:r>
              <a:rPr lang="nb-NO" sz="2000" i="1" dirty="0">
                <a:sym typeface="Symbol"/>
              </a:rPr>
              <a:t></a:t>
            </a:r>
            <a:r>
              <a:rPr lang="nb-NO" sz="2000" dirty="0" smtClean="0"/>
              <a:t> = </a:t>
            </a:r>
            <a:r>
              <a:rPr lang="nb-NO" sz="2000" dirty="0"/>
              <a:t>180⁰</a:t>
            </a:r>
          </a:p>
        </p:txBody>
      </p:sp>
      <p:graphicFrame>
        <p:nvGraphicFramePr>
          <p:cNvPr id="36876" name="Object 12"/>
          <p:cNvGraphicFramePr>
            <a:graphicFrameLocks noChangeAspect="1"/>
          </p:cNvGraphicFramePr>
          <p:nvPr/>
        </p:nvGraphicFramePr>
        <p:xfrm>
          <a:off x="6536468" y="3581642"/>
          <a:ext cx="228600" cy="304800"/>
        </p:xfrm>
        <a:graphic>
          <a:graphicData uri="http://schemas.openxmlformats.org/presentationml/2006/ole">
            <mc:AlternateContent xmlns:mc="http://schemas.openxmlformats.org/markup-compatibility/2006">
              <mc:Choice xmlns:v="urn:schemas-microsoft-com:vml" Requires="v">
                <p:oleObj spid="_x0000_s36972" name="Equation" r:id="rId8" imgW="152280" imgH="203040" progId="Equation.DSMT4">
                  <p:embed/>
                </p:oleObj>
              </mc:Choice>
              <mc:Fallback>
                <p:oleObj name="Equation" r:id="rId8" imgW="152280" imgH="203040" progId="Equation.DSMT4">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36468" y="3581642"/>
                        <a:ext cx="2286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77" name="Object 13"/>
          <p:cNvGraphicFramePr>
            <a:graphicFrameLocks noChangeAspect="1"/>
          </p:cNvGraphicFramePr>
          <p:nvPr/>
        </p:nvGraphicFramePr>
        <p:xfrm>
          <a:off x="4347350" y="1848572"/>
          <a:ext cx="228600" cy="304800"/>
        </p:xfrm>
        <a:graphic>
          <a:graphicData uri="http://schemas.openxmlformats.org/presentationml/2006/ole">
            <mc:AlternateContent xmlns:mc="http://schemas.openxmlformats.org/markup-compatibility/2006">
              <mc:Choice xmlns:v="urn:schemas-microsoft-com:vml" Requires="v">
                <p:oleObj spid="_x0000_s36973" name="Equation" r:id="rId10" imgW="152280" imgH="203040" progId="Equation.DSMT4">
                  <p:embed/>
                </p:oleObj>
              </mc:Choice>
              <mc:Fallback>
                <p:oleObj name="Equation" r:id="rId10" imgW="152280" imgH="203040" progId="Equation.DSMT4">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47350" y="1848572"/>
                        <a:ext cx="2286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Plassholder for lysbildenummer 17"/>
          <p:cNvSpPr>
            <a:spLocks noGrp="1"/>
          </p:cNvSpPr>
          <p:nvPr>
            <p:ph type="sldNum" sz="quarter" idx="12"/>
          </p:nvPr>
        </p:nvSpPr>
        <p:spPr/>
        <p:txBody>
          <a:bodyPr/>
          <a:lstStyle/>
          <a:p>
            <a:fld id="{5EB4B6ED-15D9-49D7-9C92-D2D30205BACC}" type="slidenum">
              <a:rPr lang="nb-NO" smtClean="0"/>
              <a:pPr/>
              <a:t>24</a:t>
            </a:fld>
            <a:endParaRPr lang="nb-NO"/>
          </a:p>
        </p:txBody>
      </p:sp>
      <p:sp>
        <p:nvSpPr>
          <p:cNvPr id="19" name="Plassholder for bunntekst 18"/>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sz="half" idx="1"/>
          </p:nvPr>
        </p:nvSpPr>
        <p:spPr>
          <a:xfrm>
            <a:off x="438726" y="476672"/>
            <a:ext cx="7949698" cy="5832648"/>
          </a:xfrm>
        </p:spPr>
        <p:txBody>
          <a:bodyPr>
            <a:normAutofit/>
          </a:bodyPr>
          <a:lstStyle/>
          <a:p>
            <a:pPr>
              <a:buNone/>
            </a:pPr>
            <a:r>
              <a:rPr lang="nb-NO" sz="3200" dirty="0" smtClean="0"/>
              <a:t>Magnetisk (dipol)moment</a:t>
            </a:r>
          </a:p>
          <a:p>
            <a:pPr>
              <a:buNone/>
            </a:pPr>
            <a:endParaRPr lang="nb-NO" sz="1000" dirty="0" smtClean="0"/>
          </a:p>
          <a:p>
            <a:pPr>
              <a:buNone/>
            </a:pPr>
            <a:r>
              <a:rPr lang="nb-NO" sz="2000" dirty="0" smtClean="0"/>
              <a:t>Dreiemoment:</a:t>
            </a:r>
          </a:p>
          <a:p>
            <a:pPr>
              <a:buNone/>
            </a:pPr>
            <a:endParaRPr lang="nb-NO" sz="2000" dirty="0" smtClean="0"/>
          </a:p>
          <a:p>
            <a:pPr>
              <a:buNone/>
            </a:pPr>
            <a:r>
              <a:rPr lang="nb-NO" sz="2000" dirty="0" smtClean="0"/>
              <a:t>Vi definerer  magnetisk moment:</a:t>
            </a:r>
          </a:p>
          <a:p>
            <a:pPr>
              <a:buNone/>
            </a:pPr>
            <a:endParaRPr lang="nb-NO" sz="2000" dirty="0" smtClean="0"/>
          </a:p>
          <a:p>
            <a:pPr>
              <a:buNone/>
            </a:pPr>
            <a:endParaRPr lang="nb-NO" sz="2000" dirty="0" smtClean="0"/>
          </a:p>
          <a:p>
            <a:pPr>
              <a:buNone/>
            </a:pPr>
            <a:r>
              <a:rPr lang="nb-NO" sz="2000" dirty="0" smtClean="0"/>
              <a:t>Dreiemomentet er da:</a:t>
            </a:r>
          </a:p>
          <a:p>
            <a:pPr>
              <a:buNone/>
            </a:pPr>
            <a:endParaRPr lang="nb-NO" sz="2000" dirty="0" smtClean="0"/>
          </a:p>
          <a:p>
            <a:pPr>
              <a:buNone/>
            </a:pPr>
            <a:r>
              <a:rPr lang="nb-NO" sz="2000" dirty="0" smtClean="0"/>
              <a:t>Med                       blir dreiemomentet på en strømsløyfe i et magnetfelt:</a:t>
            </a:r>
          </a:p>
          <a:p>
            <a:pPr>
              <a:buNone/>
            </a:pPr>
            <a:endParaRPr lang="nb-NO" sz="2000" u="sng" dirty="0" smtClean="0"/>
          </a:p>
          <a:p>
            <a:pPr>
              <a:buNone/>
            </a:pPr>
            <a:endParaRPr lang="nb-NO" sz="2000" dirty="0" smtClean="0"/>
          </a:p>
          <a:p>
            <a:pPr marL="0" indent="0">
              <a:buNone/>
            </a:pPr>
            <a:endParaRPr lang="nb-NO" sz="2000" dirty="0" smtClean="0"/>
          </a:p>
          <a:p>
            <a:pPr marL="0" indent="0">
              <a:buNone/>
            </a:pPr>
            <a:r>
              <a:rPr lang="nb-NO" sz="2000" dirty="0" smtClean="0"/>
              <a:t>Retningen til det magnetiske momentet er gitt av strømretningen og  er parallell med arealvektoren, dvs.  </a:t>
            </a:r>
          </a:p>
          <a:p>
            <a:pPr>
              <a:buNone/>
            </a:pPr>
            <a:endParaRPr lang="nb-NO" sz="2000" dirty="0" smtClean="0"/>
          </a:p>
        </p:txBody>
      </p:sp>
      <p:pic>
        <p:nvPicPr>
          <p:cNvPr id="37890" name="Picture 2"/>
          <p:cNvPicPr>
            <a:picLocks noChangeAspect="1" noChangeArrowheads="1"/>
          </p:cNvPicPr>
          <p:nvPr/>
        </p:nvPicPr>
        <p:blipFill>
          <a:blip r:embed="rId4" cstate="print"/>
          <a:srcRect/>
          <a:stretch>
            <a:fillRect/>
          </a:stretch>
        </p:blipFill>
        <p:spPr bwMode="auto">
          <a:xfrm>
            <a:off x="4932040" y="692696"/>
            <a:ext cx="3312368" cy="2329671"/>
          </a:xfrm>
          <a:prstGeom prst="rect">
            <a:avLst/>
          </a:prstGeom>
          <a:noFill/>
          <a:ln w="9525">
            <a:noFill/>
            <a:miter lim="800000"/>
            <a:headEnd/>
            <a:tailEnd/>
          </a:ln>
        </p:spPr>
      </p:pic>
      <p:graphicFrame>
        <p:nvGraphicFramePr>
          <p:cNvPr id="37891" name="Object 3"/>
          <p:cNvGraphicFramePr>
            <a:graphicFrameLocks noChangeAspect="1"/>
          </p:cNvGraphicFramePr>
          <p:nvPr>
            <p:extLst>
              <p:ext uri="{D42A27DB-BD31-4B8C-83A1-F6EECF244321}">
                <p14:modId xmlns:p14="http://schemas.microsoft.com/office/powerpoint/2010/main" val="3801364716"/>
              </p:ext>
            </p:extLst>
          </p:nvPr>
        </p:nvGraphicFramePr>
        <p:xfrm>
          <a:off x="2267744" y="1196752"/>
          <a:ext cx="1823316" cy="448816"/>
        </p:xfrm>
        <a:graphic>
          <a:graphicData uri="http://schemas.openxmlformats.org/presentationml/2006/ole">
            <mc:AlternateContent xmlns:mc="http://schemas.openxmlformats.org/markup-compatibility/2006">
              <mc:Choice xmlns:v="urn:schemas-microsoft-com:vml" Requires="v">
                <p:oleObj spid="_x0000_s38090" name="Equation" r:id="rId5" imgW="825480" imgH="203040" progId="Equation.DSMT4">
                  <p:embed/>
                </p:oleObj>
              </mc:Choice>
              <mc:Fallback>
                <p:oleObj name="Equation" r:id="rId5" imgW="825480" imgH="20304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7744" y="1196752"/>
                        <a:ext cx="1823316" cy="448816"/>
                      </a:xfrm>
                      <a:prstGeom prst="rect">
                        <a:avLst/>
                      </a:prstGeom>
                      <a:noFill/>
                      <a:ln>
                        <a:noFill/>
                      </a:ln>
                      <a:extLst/>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657215562"/>
              </p:ext>
            </p:extLst>
          </p:nvPr>
        </p:nvGraphicFramePr>
        <p:xfrm>
          <a:off x="1187624" y="2420888"/>
          <a:ext cx="936104" cy="417246"/>
        </p:xfrm>
        <a:graphic>
          <a:graphicData uri="http://schemas.openxmlformats.org/presentationml/2006/ole">
            <mc:AlternateContent xmlns:mc="http://schemas.openxmlformats.org/markup-compatibility/2006">
              <mc:Choice xmlns:v="urn:schemas-microsoft-com:vml" Requires="v">
                <p:oleObj spid="_x0000_s38091" name="Equation" r:id="rId7" imgW="457200" imgH="203040" progId="Equation.DSMT4">
                  <p:embed/>
                </p:oleObj>
              </mc:Choice>
              <mc:Fallback>
                <p:oleObj name="Equation" r:id="rId7" imgW="457200" imgH="20304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7624" y="2420888"/>
                        <a:ext cx="936104" cy="417246"/>
                      </a:xfrm>
                      <a:prstGeom prst="rect">
                        <a:avLst/>
                      </a:prstGeom>
                      <a:solidFill>
                        <a:schemeClr val="bg1">
                          <a:lumMod val="95000"/>
                        </a:schemeClr>
                      </a:solidFill>
                      <a:ln w="28575">
                        <a:solidFill>
                          <a:schemeClr val="accent1">
                            <a:lumMod val="75000"/>
                          </a:schemeClr>
                        </a:solidFill>
                      </a:ln>
                      <a:extLst/>
                    </p:spPr>
                  </p:pic>
                </p:oleObj>
              </mc:Fallback>
            </mc:AlternateContent>
          </a:graphicData>
        </a:graphic>
      </p:graphicFrame>
      <p:graphicFrame>
        <p:nvGraphicFramePr>
          <p:cNvPr id="37893" name="Object 5"/>
          <p:cNvGraphicFramePr>
            <a:graphicFrameLocks noChangeAspect="1"/>
          </p:cNvGraphicFramePr>
          <p:nvPr>
            <p:extLst>
              <p:ext uri="{D42A27DB-BD31-4B8C-83A1-F6EECF244321}">
                <p14:modId xmlns:p14="http://schemas.microsoft.com/office/powerpoint/2010/main" val="3290616534"/>
              </p:ext>
            </p:extLst>
          </p:nvPr>
        </p:nvGraphicFramePr>
        <p:xfrm>
          <a:off x="3059832" y="3024889"/>
          <a:ext cx="1844961" cy="476119"/>
        </p:xfrm>
        <a:graphic>
          <a:graphicData uri="http://schemas.openxmlformats.org/presentationml/2006/ole">
            <mc:AlternateContent xmlns:mc="http://schemas.openxmlformats.org/markup-compatibility/2006">
              <mc:Choice xmlns:v="urn:schemas-microsoft-com:vml" Requires="v">
                <p:oleObj spid="_x0000_s38092" name="Equation" r:id="rId9" imgW="787320" imgH="203040" progId="Equation.DSMT4">
                  <p:embed/>
                </p:oleObj>
              </mc:Choice>
              <mc:Fallback>
                <p:oleObj name="Equation" r:id="rId9" imgW="787320" imgH="20304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9832" y="3024889"/>
                        <a:ext cx="1844961" cy="476119"/>
                      </a:xfrm>
                      <a:prstGeom prst="rect">
                        <a:avLst/>
                      </a:prstGeom>
                      <a:noFill/>
                      <a:ln>
                        <a:noFill/>
                      </a:ln>
                      <a:extLst/>
                    </p:spPr>
                  </p:pic>
                </p:oleObj>
              </mc:Fallback>
            </mc:AlternateContent>
          </a:graphicData>
        </a:graphic>
      </p:graphicFrame>
      <p:graphicFrame>
        <p:nvGraphicFramePr>
          <p:cNvPr id="10" name="Objekt 9"/>
          <p:cNvGraphicFramePr>
            <a:graphicFrameLocks noChangeAspect="1"/>
          </p:cNvGraphicFramePr>
          <p:nvPr>
            <p:extLst>
              <p:ext uri="{D42A27DB-BD31-4B8C-83A1-F6EECF244321}">
                <p14:modId xmlns:p14="http://schemas.microsoft.com/office/powerpoint/2010/main" val="3090794574"/>
              </p:ext>
            </p:extLst>
          </p:nvPr>
        </p:nvGraphicFramePr>
        <p:xfrm>
          <a:off x="1187624" y="3789040"/>
          <a:ext cx="993775" cy="363538"/>
        </p:xfrm>
        <a:graphic>
          <a:graphicData uri="http://schemas.openxmlformats.org/presentationml/2006/ole">
            <mc:AlternateContent xmlns:mc="http://schemas.openxmlformats.org/markup-compatibility/2006">
              <mc:Choice xmlns:v="urn:schemas-microsoft-com:vml" Requires="v">
                <p:oleObj spid="_x0000_s38093" name="Equation" r:id="rId11" imgW="660240" imgH="241200" progId="Equation.DSMT4">
                  <p:embed/>
                </p:oleObj>
              </mc:Choice>
              <mc:Fallback>
                <p:oleObj name="Equation" r:id="rId11" imgW="660240" imgH="241200"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87624" y="3789040"/>
                        <a:ext cx="993775"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kt 10"/>
          <p:cNvGraphicFramePr>
            <a:graphicFrameLocks noChangeAspect="1"/>
          </p:cNvGraphicFramePr>
          <p:nvPr>
            <p:extLst>
              <p:ext uri="{D42A27DB-BD31-4B8C-83A1-F6EECF244321}">
                <p14:modId xmlns:p14="http://schemas.microsoft.com/office/powerpoint/2010/main" val="3896072982"/>
              </p:ext>
            </p:extLst>
          </p:nvPr>
        </p:nvGraphicFramePr>
        <p:xfrm>
          <a:off x="2843808" y="4293096"/>
          <a:ext cx="1312104" cy="507553"/>
        </p:xfrm>
        <a:graphic>
          <a:graphicData uri="http://schemas.openxmlformats.org/presentationml/2006/ole">
            <mc:AlternateContent xmlns:mc="http://schemas.openxmlformats.org/markup-compatibility/2006">
              <mc:Choice xmlns:v="urn:schemas-microsoft-com:vml" Requires="v">
                <p:oleObj spid="_x0000_s38094" name="Equation" r:id="rId13" imgW="622080" imgH="241200" progId="Equation.DSMT4">
                  <p:embed/>
                </p:oleObj>
              </mc:Choice>
              <mc:Fallback>
                <p:oleObj name="Equation" r:id="rId13" imgW="622080" imgH="241200" progId="Equation.DSMT4">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43808" y="4293096"/>
                        <a:ext cx="1312104" cy="507553"/>
                      </a:xfrm>
                      <a:prstGeom prst="rect">
                        <a:avLst/>
                      </a:prstGeom>
                      <a:solidFill>
                        <a:schemeClr val="bg1">
                          <a:lumMod val="95000"/>
                        </a:schemeClr>
                      </a:solidFill>
                      <a:ln w="28575">
                        <a:solidFill>
                          <a:schemeClr val="tx2"/>
                        </a:solidFill>
                        <a:miter lim="800000"/>
                        <a:headEnd/>
                        <a:tailEnd/>
                      </a:ln>
                    </p:spPr>
                  </p:pic>
                </p:oleObj>
              </mc:Fallback>
            </mc:AlternateContent>
          </a:graphicData>
        </a:graphic>
      </p:graphicFrame>
      <p:sp>
        <p:nvSpPr>
          <p:cNvPr id="16" name="Plassholder for lysbildenummer 15"/>
          <p:cNvSpPr>
            <a:spLocks noGrp="1"/>
          </p:cNvSpPr>
          <p:nvPr>
            <p:ph type="sldNum" sz="quarter" idx="12"/>
          </p:nvPr>
        </p:nvSpPr>
        <p:spPr/>
        <p:txBody>
          <a:bodyPr/>
          <a:lstStyle/>
          <a:p>
            <a:fld id="{5EB4B6ED-15D9-49D7-9C92-D2D30205BACC}" type="slidenum">
              <a:rPr lang="nb-NO" smtClean="0"/>
              <a:pPr/>
              <a:t>25</a:t>
            </a:fld>
            <a:endParaRPr lang="nb-NO"/>
          </a:p>
        </p:txBody>
      </p:sp>
      <p:sp>
        <p:nvSpPr>
          <p:cNvPr id="17" name="Plassholder for bunntekst 16"/>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graphicFrame>
        <p:nvGraphicFramePr>
          <p:cNvPr id="37896" name="Object 8"/>
          <p:cNvGraphicFramePr>
            <a:graphicFrameLocks noChangeAspect="1"/>
          </p:cNvGraphicFramePr>
          <p:nvPr>
            <p:extLst>
              <p:ext uri="{D42A27DB-BD31-4B8C-83A1-F6EECF244321}">
                <p14:modId xmlns:p14="http://schemas.microsoft.com/office/powerpoint/2010/main" val="1123143253"/>
              </p:ext>
            </p:extLst>
          </p:nvPr>
        </p:nvGraphicFramePr>
        <p:xfrm>
          <a:off x="4139952" y="5661248"/>
          <a:ext cx="1032322" cy="504056"/>
        </p:xfrm>
        <a:graphic>
          <a:graphicData uri="http://schemas.openxmlformats.org/presentationml/2006/ole">
            <mc:AlternateContent xmlns:mc="http://schemas.openxmlformats.org/markup-compatibility/2006">
              <mc:Choice xmlns:v="urn:schemas-microsoft-com:vml" Requires="v">
                <p:oleObj spid="_x0000_s38095" name="Equation" r:id="rId15" imgW="495000" imgH="241200" progId="Equation.DSMT4">
                  <p:embed/>
                </p:oleObj>
              </mc:Choice>
              <mc:Fallback>
                <p:oleObj name="Equation" r:id="rId15" imgW="495000" imgH="241200" progId="Equation.DSMT4">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39952" y="5661248"/>
                        <a:ext cx="1032322" cy="504056"/>
                      </a:xfrm>
                      <a:prstGeom prst="rect">
                        <a:avLst/>
                      </a:prstGeom>
                      <a:solidFill>
                        <a:schemeClr val="bg1">
                          <a:lumMod val="95000"/>
                        </a:schemeClr>
                      </a:solidFill>
                      <a:ln w="28575">
                        <a:solidFill>
                          <a:schemeClr val="accent1">
                            <a:lumMod val="75000"/>
                          </a:schemeClr>
                        </a:solidFill>
                      </a:ln>
                      <a:extLst/>
                    </p:spPr>
                  </p:pic>
                </p:oleObj>
              </mc:Fallback>
            </mc:AlternateContent>
          </a:graphicData>
        </a:graphic>
      </p:graphicFrame>
      <p:sp>
        <p:nvSpPr>
          <p:cNvPr id="2" name="TekstSylinder 1"/>
          <p:cNvSpPr txBox="1"/>
          <p:nvPr/>
        </p:nvSpPr>
        <p:spPr>
          <a:xfrm>
            <a:off x="6300192" y="3022367"/>
            <a:ext cx="2592288" cy="369332"/>
          </a:xfrm>
          <a:prstGeom prst="rect">
            <a:avLst/>
          </a:prstGeom>
          <a:noFill/>
        </p:spPr>
        <p:txBody>
          <a:bodyPr wrap="square" rtlCol="0">
            <a:spAutoFit/>
          </a:bodyPr>
          <a:lstStyle/>
          <a:p>
            <a:r>
              <a:rPr lang="nb-NO" dirty="0" smtClean="0"/>
              <a:t>Høyrehåndsregel!</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89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8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p:txBody>
          <a:bodyPr/>
          <a:lstStyle/>
          <a:p>
            <a:r>
              <a:rPr lang="nb-NO" smtClean="0"/>
              <a:t>FY6017 Elektromagnetisme 2016 Revidert etter J. Grip 2012</a:t>
            </a:r>
            <a:endParaRPr lang="nb-NO"/>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26</a:t>
            </a:fld>
            <a:endParaRPr lang="nb-NO"/>
          </a:p>
        </p:txBody>
      </p:sp>
      <p:pic>
        <p:nvPicPr>
          <p:cNvPr id="8" name="Picture 11"/>
          <p:cNvPicPr>
            <a:picLocks noGrp="1" noChangeAspect="1" noChangeArrowheads="1"/>
          </p:cNvPicPr>
          <p:nvPr>
            <p:ph sz="half" idx="1"/>
          </p:nvPr>
        </p:nvPicPr>
        <p:blipFill>
          <a:blip r:embed="rId3" cstate="print"/>
          <a:srcRect/>
          <a:stretch>
            <a:fillRect/>
          </a:stretch>
        </p:blipFill>
        <p:spPr bwMode="auto">
          <a:xfrm>
            <a:off x="899592" y="1354759"/>
            <a:ext cx="3034586" cy="2844924"/>
          </a:xfrm>
          <a:prstGeom prst="rect">
            <a:avLst/>
          </a:prstGeom>
          <a:noFill/>
          <a:ln w="9525">
            <a:noFill/>
            <a:miter lim="800000"/>
            <a:headEnd/>
            <a:tailEnd/>
          </a:ln>
        </p:spPr>
      </p:pic>
      <p:graphicFrame>
        <p:nvGraphicFramePr>
          <p:cNvPr id="10" name="Objekt 9"/>
          <p:cNvGraphicFramePr>
            <a:graphicFrameLocks noChangeAspect="1"/>
          </p:cNvGraphicFramePr>
          <p:nvPr>
            <p:extLst>
              <p:ext uri="{D42A27DB-BD31-4B8C-83A1-F6EECF244321}">
                <p14:modId xmlns:p14="http://schemas.microsoft.com/office/powerpoint/2010/main" val="2238892301"/>
              </p:ext>
            </p:extLst>
          </p:nvPr>
        </p:nvGraphicFramePr>
        <p:xfrm>
          <a:off x="971600" y="846346"/>
          <a:ext cx="2759043" cy="504056"/>
        </p:xfrm>
        <a:graphic>
          <a:graphicData uri="http://schemas.openxmlformats.org/presentationml/2006/ole">
            <mc:AlternateContent xmlns:mc="http://schemas.openxmlformats.org/markup-compatibility/2006">
              <mc:Choice xmlns:v="urn:schemas-microsoft-com:vml" Requires="v">
                <p:oleObj spid="_x0000_s140343" name="Equation" r:id="rId4" imgW="1320480" imgH="241200" progId="Equation.DSMT4">
                  <p:embed/>
                </p:oleObj>
              </mc:Choice>
              <mc:Fallback>
                <p:oleObj name="Equation" r:id="rId4" imgW="1320480" imgH="24120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846346"/>
                        <a:ext cx="2759043" cy="504056"/>
                      </a:xfrm>
                      <a:prstGeom prst="rect">
                        <a:avLst/>
                      </a:prstGeom>
                      <a:noFill/>
                      <a:ln>
                        <a:noFill/>
                      </a:ln>
                    </p:spPr>
                  </p:pic>
                </p:oleObj>
              </mc:Fallback>
            </mc:AlternateContent>
          </a:graphicData>
        </a:graphic>
      </p:graphicFrame>
      <p:pic>
        <p:nvPicPr>
          <p:cNvPr id="11" name="Picture 10"/>
          <p:cNvPicPr>
            <a:picLocks noGrp="1" noChangeAspect="1" noChangeArrowheads="1"/>
          </p:cNvPicPr>
          <p:nvPr>
            <p:ph sz="half" idx="2"/>
          </p:nvPr>
        </p:nvPicPr>
        <p:blipFill>
          <a:blip r:embed="rId6" cstate="print"/>
          <a:srcRect/>
          <a:stretch>
            <a:fillRect/>
          </a:stretch>
        </p:blipFill>
        <p:spPr bwMode="auto">
          <a:xfrm>
            <a:off x="4912761" y="2060848"/>
            <a:ext cx="3926989" cy="2132975"/>
          </a:xfrm>
          <a:prstGeom prst="rect">
            <a:avLst/>
          </a:prstGeom>
          <a:noFill/>
          <a:ln w="9525">
            <a:noFill/>
            <a:miter lim="800000"/>
            <a:headEnd/>
            <a:tailEnd/>
          </a:ln>
        </p:spPr>
      </p:pic>
      <p:sp>
        <p:nvSpPr>
          <p:cNvPr id="12" name="TekstSylinder 11"/>
          <p:cNvSpPr txBox="1"/>
          <p:nvPr/>
        </p:nvSpPr>
        <p:spPr>
          <a:xfrm>
            <a:off x="5940152" y="893911"/>
            <a:ext cx="2952328" cy="46166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sz="2400" dirty="0" smtClean="0"/>
              <a:t>og stabil likevekt når </a:t>
            </a:r>
          </a:p>
        </p:txBody>
      </p:sp>
      <p:graphicFrame>
        <p:nvGraphicFramePr>
          <p:cNvPr id="13" name="Objekt 12"/>
          <p:cNvGraphicFramePr>
            <a:graphicFrameLocks noChangeAspect="1"/>
          </p:cNvGraphicFramePr>
          <p:nvPr>
            <p:extLst>
              <p:ext uri="{D42A27DB-BD31-4B8C-83A1-F6EECF244321}">
                <p14:modId xmlns:p14="http://schemas.microsoft.com/office/powerpoint/2010/main" val="1894202573"/>
              </p:ext>
            </p:extLst>
          </p:nvPr>
        </p:nvGraphicFramePr>
        <p:xfrm>
          <a:off x="6660232" y="1384993"/>
          <a:ext cx="690760" cy="486720"/>
        </p:xfrm>
        <a:graphic>
          <a:graphicData uri="http://schemas.openxmlformats.org/presentationml/2006/ole">
            <mc:AlternateContent xmlns:mc="http://schemas.openxmlformats.org/markup-compatibility/2006">
              <mc:Choice xmlns:v="urn:schemas-microsoft-com:vml" Requires="v">
                <p:oleObj spid="_x0000_s140344" name="Equation" r:id="rId7" imgW="342720" imgH="241200" progId="Equation.DSMT4">
                  <p:embed/>
                </p:oleObj>
              </mc:Choice>
              <mc:Fallback>
                <p:oleObj name="Equation" r:id="rId7" imgW="342720" imgH="241200" progId="Equation.DSMT4">
                  <p:embed/>
                  <p:pic>
                    <p:nvPicPr>
                      <p:cNvPr id="0" name="Object 10"/>
                      <p:cNvPicPr>
                        <a:picLocks noChangeAspect="1" noChangeArrowheads="1"/>
                      </p:cNvPicPr>
                      <p:nvPr/>
                    </p:nvPicPr>
                    <p:blipFill>
                      <a:blip r:embed="rId8"/>
                      <a:srcRect/>
                      <a:stretch>
                        <a:fillRect/>
                      </a:stretch>
                    </p:blipFill>
                    <p:spPr bwMode="auto">
                      <a:xfrm>
                        <a:off x="6660232" y="1384993"/>
                        <a:ext cx="690760" cy="486720"/>
                      </a:xfrm>
                      <a:prstGeom prst="rect">
                        <a:avLst/>
                      </a:prstGeom>
                      <a:noFill/>
                      <a:ln>
                        <a:noFill/>
                      </a:ln>
                    </p:spPr>
                  </p:pic>
                </p:oleObj>
              </mc:Fallback>
            </mc:AlternateContent>
          </a:graphicData>
        </a:graphic>
      </p:graphicFrame>
      <p:sp>
        <p:nvSpPr>
          <p:cNvPr id="14" name="TekstSylinder 13"/>
          <p:cNvSpPr txBox="1"/>
          <p:nvPr/>
        </p:nvSpPr>
        <p:spPr>
          <a:xfrm>
            <a:off x="5364088" y="4581128"/>
            <a:ext cx="3240360" cy="707886"/>
          </a:xfrm>
          <a:prstGeom prst="rect">
            <a:avLst/>
          </a:prstGeom>
          <a:noFill/>
        </p:spPr>
        <p:txBody>
          <a:bodyPr wrap="square" rtlCol="0">
            <a:spAutoFit/>
          </a:bodyPr>
          <a:lstStyle/>
          <a:p>
            <a:r>
              <a:rPr lang="nb-NO" sz="2000" dirty="0" smtClean="0"/>
              <a:t>Er dreiemomentet null i andre posisjoner?</a:t>
            </a:r>
            <a:endParaRPr lang="nb-NO" sz="2000" dirty="0"/>
          </a:p>
        </p:txBody>
      </p:sp>
      <p:graphicFrame>
        <p:nvGraphicFramePr>
          <p:cNvPr id="15" name="Objekt 14"/>
          <p:cNvGraphicFramePr>
            <a:graphicFrameLocks noChangeAspect="1"/>
          </p:cNvGraphicFramePr>
          <p:nvPr>
            <p:extLst>
              <p:ext uri="{D42A27DB-BD31-4B8C-83A1-F6EECF244321}">
                <p14:modId xmlns:p14="http://schemas.microsoft.com/office/powerpoint/2010/main" val="3970414343"/>
              </p:ext>
            </p:extLst>
          </p:nvPr>
        </p:nvGraphicFramePr>
        <p:xfrm>
          <a:off x="5267639" y="956872"/>
          <a:ext cx="645655" cy="335741"/>
        </p:xfrm>
        <a:graphic>
          <a:graphicData uri="http://schemas.openxmlformats.org/presentationml/2006/ole">
            <mc:AlternateContent xmlns:mc="http://schemas.openxmlformats.org/markup-compatibility/2006">
              <mc:Choice xmlns:v="urn:schemas-microsoft-com:vml" Requires="v">
                <p:oleObj spid="_x0000_s140345" name="Equation" r:id="rId9" imgW="317160" imgH="164880" progId="Equation.DSMT4">
                  <p:embed/>
                </p:oleObj>
              </mc:Choice>
              <mc:Fallback>
                <p:oleObj name="Equation" r:id="rId9" imgW="317160" imgH="164880" progId="Equation.DSMT4">
                  <p:embed/>
                  <p:pic>
                    <p:nvPicPr>
                      <p:cNvPr id="0" name=""/>
                      <p:cNvPicPr/>
                      <p:nvPr/>
                    </p:nvPicPr>
                    <p:blipFill>
                      <a:blip r:embed="rId10"/>
                      <a:stretch>
                        <a:fillRect/>
                      </a:stretch>
                    </p:blipFill>
                    <p:spPr>
                      <a:xfrm>
                        <a:off x="5267639" y="956872"/>
                        <a:ext cx="645655" cy="335741"/>
                      </a:xfrm>
                      <a:prstGeom prst="rect">
                        <a:avLst/>
                      </a:prstGeom>
                    </p:spPr>
                  </p:pic>
                </p:oleObj>
              </mc:Fallback>
            </mc:AlternateContent>
          </a:graphicData>
        </a:graphic>
      </p:graphicFrame>
    </p:spTree>
    <p:extLst>
      <p:ext uri="{BB962C8B-B14F-4D97-AF65-F5344CB8AC3E}">
        <p14:creationId xmlns:p14="http://schemas.microsoft.com/office/powerpoint/2010/main" val="312887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4" cstate="print"/>
          <a:srcRect/>
          <a:stretch>
            <a:fillRect/>
          </a:stretch>
        </p:blipFill>
        <p:spPr bwMode="auto">
          <a:xfrm>
            <a:off x="899593" y="1365524"/>
            <a:ext cx="2964640" cy="1944216"/>
          </a:xfrm>
          <a:prstGeom prst="rect">
            <a:avLst/>
          </a:prstGeom>
          <a:noFill/>
          <a:ln w="9525">
            <a:noFill/>
            <a:miter lim="800000"/>
            <a:headEnd/>
            <a:tailEnd/>
          </a:ln>
        </p:spPr>
      </p:pic>
      <p:graphicFrame>
        <p:nvGraphicFramePr>
          <p:cNvPr id="28682" name="Object 10"/>
          <p:cNvGraphicFramePr>
            <a:graphicFrameLocks noChangeAspect="1"/>
          </p:cNvGraphicFramePr>
          <p:nvPr>
            <p:extLst>
              <p:ext uri="{D42A27DB-BD31-4B8C-83A1-F6EECF244321}">
                <p14:modId xmlns:p14="http://schemas.microsoft.com/office/powerpoint/2010/main" val="445743801"/>
              </p:ext>
            </p:extLst>
          </p:nvPr>
        </p:nvGraphicFramePr>
        <p:xfrm>
          <a:off x="972667" y="692696"/>
          <a:ext cx="935037" cy="360362"/>
        </p:xfrm>
        <a:graphic>
          <a:graphicData uri="http://schemas.openxmlformats.org/presentationml/2006/ole">
            <mc:AlternateContent xmlns:mc="http://schemas.openxmlformats.org/markup-compatibility/2006">
              <mc:Choice xmlns:v="urn:schemas-microsoft-com:vml" Requires="v">
                <p:oleObj spid="_x0000_s40299" name="Equation" r:id="rId5" imgW="622080" imgH="241200" progId="Equation.DSMT4">
                  <p:embed/>
                </p:oleObj>
              </mc:Choice>
              <mc:Fallback>
                <p:oleObj name="Equation" r:id="rId5" imgW="622080" imgH="24120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2667" y="692696"/>
                        <a:ext cx="935037" cy="360362"/>
                      </a:xfrm>
                      <a:prstGeom prst="rect">
                        <a:avLst/>
                      </a:prstGeom>
                      <a:noFill/>
                      <a:ln w="28575">
                        <a:noFill/>
                        <a:miter lim="800000"/>
                        <a:headEnd/>
                        <a:tailEnd/>
                      </a:ln>
                      <a:extLst/>
                    </p:spPr>
                  </p:pic>
                </p:oleObj>
              </mc:Fallback>
            </mc:AlternateContent>
          </a:graphicData>
        </a:graphic>
      </p:graphicFrame>
      <p:sp>
        <p:nvSpPr>
          <p:cNvPr id="16" name="TekstSylinder 15"/>
          <p:cNvSpPr txBox="1"/>
          <p:nvPr/>
        </p:nvSpPr>
        <p:spPr>
          <a:xfrm>
            <a:off x="382032" y="3717032"/>
            <a:ext cx="3744416" cy="80021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Dreiemomentet er størst når</a:t>
            </a:r>
          </a:p>
          <a:p>
            <a:endParaRPr lang="nb-NO" sz="1000" dirty="0" smtClean="0"/>
          </a:p>
          <a:p>
            <a:r>
              <a:rPr lang="nb-NO" dirty="0" smtClean="0"/>
              <a:t>             når               eller</a:t>
            </a:r>
          </a:p>
        </p:txBody>
      </p:sp>
      <p:graphicFrame>
        <p:nvGraphicFramePr>
          <p:cNvPr id="17" name="Objekt 16"/>
          <p:cNvGraphicFramePr>
            <a:graphicFrameLocks noChangeAspect="1"/>
          </p:cNvGraphicFramePr>
          <p:nvPr/>
        </p:nvGraphicFramePr>
        <p:xfrm>
          <a:off x="3198949" y="3700472"/>
          <a:ext cx="650875" cy="363537"/>
        </p:xfrm>
        <a:graphic>
          <a:graphicData uri="http://schemas.openxmlformats.org/presentationml/2006/ole">
            <mc:AlternateContent xmlns:mc="http://schemas.openxmlformats.org/markup-compatibility/2006">
              <mc:Choice xmlns:v="urn:schemas-microsoft-com:vml" Requires="v">
                <p:oleObj spid="_x0000_s40300" name="Equation" r:id="rId7" imgW="431640" imgH="241200" progId="Equation.DSMT4">
                  <p:embed/>
                </p:oleObj>
              </mc:Choice>
              <mc:Fallback>
                <p:oleObj name="Equation" r:id="rId7" imgW="431640" imgH="2412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98949" y="3700472"/>
                        <a:ext cx="650875"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5" name="Object 13"/>
          <p:cNvGraphicFramePr>
            <a:graphicFrameLocks noChangeAspect="1"/>
          </p:cNvGraphicFramePr>
          <p:nvPr/>
        </p:nvGraphicFramePr>
        <p:xfrm>
          <a:off x="569019" y="4188822"/>
          <a:ext cx="534987" cy="266700"/>
        </p:xfrm>
        <a:graphic>
          <a:graphicData uri="http://schemas.openxmlformats.org/presentationml/2006/ole">
            <mc:AlternateContent xmlns:mc="http://schemas.openxmlformats.org/markup-compatibility/2006">
              <mc:Choice xmlns:v="urn:schemas-microsoft-com:vml" Requires="v">
                <p:oleObj spid="_x0000_s40301" name="Equation" r:id="rId9" imgW="355320" imgH="177480" progId="Equation.DSMT4">
                  <p:embed/>
                </p:oleObj>
              </mc:Choice>
              <mc:Fallback>
                <p:oleObj name="Equation" r:id="rId9" imgW="355320" imgH="17748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9019" y="4188822"/>
                        <a:ext cx="534987"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28686" name="Object 14"/>
          <p:cNvGraphicFramePr>
            <a:graphicFrameLocks noChangeAspect="1"/>
          </p:cNvGraphicFramePr>
          <p:nvPr/>
        </p:nvGraphicFramePr>
        <p:xfrm>
          <a:off x="1606097" y="4125371"/>
          <a:ext cx="573088" cy="363537"/>
        </p:xfrm>
        <a:graphic>
          <a:graphicData uri="http://schemas.openxmlformats.org/presentationml/2006/ole">
            <mc:AlternateContent xmlns:mc="http://schemas.openxmlformats.org/markup-compatibility/2006">
              <mc:Choice xmlns:v="urn:schemas-microsoft-com:vml" Requires="v">
                <p:oleObj spid="_x0000_s40302" name="Equation" r:id="rId11" imgW="380880" imgH="241200" progId="Equation.DSMT4">
                  <p:embed/>
                </p:oleObj>
              </mc:Choice>
              <mc:Fallback>
                <p:oleObj name="Equation" r:id="rId11" imgW="380880" imgH="241200"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06097" y="4125371"/>
                        <a:ext cx="573088"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7" name="Object 15"/>
          <p:cNvGraphicFramePr>
            <a:graphicFrameLocks noChangeAspect="1"/>
          </p:cNvGraphicFramePr>
          <p:nvPr/>
        </p:nvGraphicFramePr>
        <p:xfrm>
          <a:off x="2775207" y="4136017"/>
          <a:ext cx="706438" cy="363537"/>
        </p:xfrm>
        <a:graphic>
          <a:graphicData uri="http://schemas.openxmlformats.org/presentationml/2006/ole">
            <mc:AlternateContent xmlns:mc="http://schemas.openxmlformats.org/markup-compatibility/2006">
              <mc:Choice xmlns:v="urn:schemas-microsoft-com:vml" Requires="v">
                <p:oleObj spid="_x0000_s40303" name="Equation" r:id="rId13" imgW="469800" imgH="241200" progId="Equation.DSMT4">
                  <p:embed/>
                </p:oleObj>
              </mc:Choice>
              <mc:Fallback>
                <p:oleObj name="Equation" r:id="rId13" imgW="469800" imgH="241200" progId="Equation.DSMT4">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75207" y="4136017"/>
                        <a:ext cx="706438"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Rett pil 23"/>
          <p:cNvCxnSpPr/>
          <p:nvPr/>
        </p:nvCxnSpPr>
        <p:spPr>
          <a:xfrm>
            <a:off x="1907704" y="4581128"/>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kstSylinder 24"/>
          <p:cNvSpPr txBox="1"/>
          <p:nvPr/>
        </p:nvSpPr>
        <p:spPr>
          <a:xfrm>
            <a:off x="1547664" y="4882546"/>
            <a:ext cx="1512168" cy="646331"/>
          </a:xfrm>
          <a:prstGeom prst="rect">
            <a:avLst/>
          </a:prstGeom>
          <a:noFill/>
        </p:spPr>
        <p:txBody>
          <a:bodyPr wrap="square" rtlCol="0">
            <a:spAutoFit/>
          </a:bodyPr>
          <a:lstStyle/>
          <a:p>
            <a:r>
              <a:rPr lang="nb-NO" dirty="0" smtClean="0"/>
              <a:t>Stabil </a:t>
            </a:r>
          </a:p>
          <a:p>
            <a:r>
              <a:rPr lang="nb-NO" dirty="0" smtClean="0"/>
              <a:t>likevekt</a:t>
            </a:r>
            <a:endParaRPr lang="nb-NO" dirty="0"/>
          </a:p>
        </p:txBody>
      </p:sp>
      <p:sp>
        <p:nvSpPr>
          <p:cNvPr id="26" name="TekstSylinder 25"/>
          <p:cNvSpPr txBox="1"/>
          <p:nvPr/>
        </p:nvSpPr>
        <p:spPr>
          <a:xfrm>
            <a:off x="2771800" y="4868837"/>
            <a:ext cx="1368152" cy="646331"/>
          </a:xfrm>
          <a:prstGeom prst="rect">
            <a:avLst/>
          </a:prstGeom>
          <a:noFill/>
        </p:spPr>
        <p:txBody>
          <a:bodyPr wrap="square" rtlCol="0">
            <a:spAutoFit/>
          </a:bodyPr>
          <a:lstStyle/>
          <a:p>
            <a:r>
              <a:rPr lang="nb-NO" dirty="0" smtClean="0"/>
              <a:t>Ustabil likevekt</a:t>
            </a:r>
            <a:endParaRPr lang="nb-NO" dirty="0"/>
          </a:p>
        </p:txBody>
      </p:sp>
      <p:cxnSp>
        <p:nvCxnSpPr>
          <p:cNvPr id="28" name="Rett pil 27"/>
          <p:cNvCxnSpPr/>
          <p:nvPr/>
        </p:nvCxnSpPr>
        <p:spPr>
          <a:xfrm>
            <a:off x="3131840" y="4581128"/>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8" name="Picture 11"/>
          <p:cNvPicPr>
            <a:picLocks noChangeAspect="1" noChangeArrowheads="1"/>
          </p:cNvPicPr>
          <p:nvPr/>
        </p:nvPicPr>
        <p:blipFill>
          <a:blip r:embed="rId15" cstate="print"/>
          <a:srcRect/>
          <a:stretch>
            <a:fillRect/>
          </a:stretch>
        </p:blipFill>
        <p:spPr bwMode="auto">
          <a:xfrm>
            <a:off x="4966918" y="592558"/>
            <a:ext cx="2557410" cy="2397572"/>
          </a:xfrm>
          <a:prstGeom prst="rect">
            <a:avLst/>
          </a:prstGeom>
          <a:noFill/>
          <a:ln w="9525">
            <a:noFill/>
            <a:miter lim="800000"/>
            <a:headEnd/>
            <a:tailEnd/>
          </a:ln>
        </p:spPr>
      </p:pic>
      <p:sp>
        <p:nvSpPr>
          <p:cNvPr id="19" name="TekstSylinder 18"/>
          <p:cNvSpPr txBox="1"/>
          <p:nvPr/>
        </p:nvSpPr>
        <p:spPr>
          <a:xfrm>
            <a:off x="7236296" y="1298015"/>
            <a:ext cx="1512168"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dirty="0" smtClean="0"/>
              <a:t>Størst dreie-moment  når</a:t>
            </a:r>
          </a:p>
          <a:p>
            <a:endParaRPr lang="nb-NO" sz="2000" dirty="0" smtClean="0"/>
          </a:p>
          <a:p>
            <a:endParaRPr lang="nb-NO" sz="800" dirty="0" smtClean="0"/>
          </a:p>
        </p:txBody>
      </p:sp>
      <p:graphicFrame>
        <p:nvGraphicFramePr>
          <p:cNvPr id="39945" name="Object 9"/>
          <p:cNvGraphicFramePr>
            <a:graphicFrameLocks noChangeAspect="1"/>
          </p:cNvGraphicFramePr>
          <p:nvPr>
            <p:extLst>
              <p:ext uri="{D42A27DB-BD31-4B8C-83A1-F6EECF244321}">
                <p14:modId xmlns:p14="http://schemas.microsoft.com/office/powerpoint/2010/main" val="1615665810"/>
              </p:ext>
            </p:extLst>
          </p:nvPr>
        </p:nvGraphicFramePr>
        <p:xfrm>
          <a:off x="7604202" y="1953801"/>
          <a:ext cx="592137" cy="363537"/>
        </p:xfrm>
        <a:graphic>
          <a:graphicData uri="http://schemas.openxmlformats.org/presentationml/2006/ole">
            <mc:AlternateContent xmlns:mc="http://schemas.openxmlformats.org/markup-compatibility/2006">
              <mc:Choice xmlns:v="urn:schemas-microsoft-com:vml" Requires="v">
                <p:oleObj spid="_x0000_s40304" name="Equation" r:id="rId16" imgW="393480" imgH="241200" progId="Equation.DSMT4">
                  <p:embed/>
                </p:oleObj>
              </mc:Choice>
              <mc:Fallback>
                <p:oleObj name="Equation" r:id="rId16" imgW="393480" imgH="241200" progId="Equation.DSMT4">
                  <p:embed/>
                  <p:pic>
                    <p:nvPicPr>
                      <p:cNvPr id="0" name="Picture 9"/>
                      <p:cNvPicPr>
                        <a:picLocks noChangeAspect="1" noChangeArrowheads="1"/>
                      </p:cNvPicPr>
                      <p:nvPr/>
                    </p:nvPicPr>
                    <p:blipFill>
                      <a:blip r:embed="rId17"/>
                      <a:srcRect/>
                      <a:stretch>
                        <a:fillRect/>
                      </a:stretch>
                    </p:blipFill>
                    <p:spPr bwMode="auto">
                      <a:xfrm>
                        <a:off x="7604202" y="1953801"/>
                        <a:ext cx="592137"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 name="Picture 10"/>
          <p:cNvPicPr>
            <a:picLocks noChangeAspect="1" noChangeArrowheads="1"/>
          </p:cNvPicPr>
          <p:nvPr/>
        </p:nvPicPr>
        <p:blipFill>
          <a:blip r:embed="rId18" cstate="print"/>
          <a:srcRect/>
          <a:stretch>
            <a:fillRect/>
          </a:stretch>
        </p:blipFill>
        <p:spPr bwMode="auto">
          <a:xfrm>
            <a:off x="4998048" y="3077586"/>
            <a:ext cx="3198291" cy="1737177"/>
          </a:xfrm>
          <a:prstGeom prst="rect">
            <a:avLst/>
          </a:prstGeom>
          <a:noFill/>
          <a:ln w="9525">
            <a:noFill/>
            <a:miter lim="800000"/>
            <a:headEnd/>
            <a:tailEnd/>
          </a:ln>
        </p:spPr>
      </p:pic>
      <p:sp>
        <p:nvSpPr>
          <p:cNvPr id="21" name="TekstSylinder 20"/>
          <p:cNvSpPr txBox="1"/>
          <p:nvPr/>
        </p:nvSpPr>
        <p:spPr>
          <a:xfrm>
            <a:off x="4966918" y="5013176"/>
            <a:ext cx="3637530"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sz="2000" dirty="0"/>
              <a:t> </a:t>
            </a:r>
            <a:r>
              <a:rPr lang="nb-NO" sz="2000" dirty="0" smtClean="0"/>
              <a:t>            når 	eller  		</a:t>
            </a:r>
            <a:endParaRPr lang="nb-NO" sz="2000" dirty="0"/>
          </a:p>
          <a:p>
            <a:r>
              <a:rPr lang="nb-NO" sz="2000" dirty="0" smtClean="0"/>
              <a:t>		Stabil </a:t>
            </a:r>
            <a:r>
              <a:rPr lang="nb-NO" sz="2000" dirty="0"/>
              <a:t>likevekt </a:t>
            </a:r>
            <a:endParaRPr lang="nb-NO" sz="2000" dirty="0" smtClean="0"/>
          </a:p>
          <a:p>
            <a:r>
              <a:rPr lang="nb-NO" sz="2000" dirty="0"/>
              <a:t>	</a:t>
            </a:r>
            <a:r>
              <a:rPr lang="nb-NO" sz="2000" dirty="0" smtClean="0"/>
              <a:t>	Ustabil likevekt</a:t>
            </a:r>
          </a:p>
        </p:txBody>
      </p:sp>
      <p:graphicFrame>
        <p:nvGraphicFramePr>
          <p:cNvPr id="39946" name="Object 10"/>
          <p:cNvGraphicFramePr>
            <a:graphicFrameLocks noChangeAspect="1"/>
          </p:cNvGraphicFramePr>
          <p:nvPr>
            <p:extLst>
              <p:ext uri="{D42A27DB-BD31-4B8C-83A1-F6EECF244321}">
                <p14:modId xmlns:p14="http://schemas.microsoft.com/office/powerpoint/2010/main" val="230519394"/>
              </p:ext>
            </p:extLst>
          </p:nvPr>
        </p:nvGraphicFramePr>
        <p:xfrm>
          <a:off x="6269746" y="5023942"/>
          <a:ext cx="515937" cy="363537"/>
        </p:xfrm>
        <a:graphic>
          <a:graphicData uri="http://schemas.openxmlformats.org/presentationml/2006/ole">
            <mc:AlternateContent xmlns:mc="http://schemas.openxmlformats.org/markup-compatibility/2006">
              <mc:Choice xmlns:v="urn:schemas-microsoft-com:vml" Requires="v">
                <p:oleObj spid="_x0000_s40305" name="Equation" r:id="rId19" imgW="342720" imgH="241200" progId="Equation.DSMT4">
                  <p:embed/>
                </p:oleObj>
              </mc:Choice>
              <mc:Fallback>
                <p:oleObj name="Equation" r:id="rId19" imgW="342720" imgH="241200" progId="Equation.DSMT4">
                  <p:embed/>
                  <p:pic>
                    <p:nvPicPr>
                      <p:cNvPr id="0" name="Picture 10"/>
                      <p:cNvPicPr>
                        <a:picLocks noChangeAspect="1" noChangeArrowheads="1"/>
                      </p:cNvPicPr>
                      <p:nvPr/>
                    </p:nvPicPr>
                    <p:blipFill>
                      <a:blip r:embed="rId20"/>
                      <a:srcRect/>
                      <a:stretch>
                        <a:fillRect/>
                      </a:stretch>
                    </p:blipFill>
                    <p:spPr bwMode="auto">
                      <a:xfrm>
                        <a:off x="6269746" y="5023942"/>
                        <a:ext cx="515937"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947" name="Object 11"/>
          <p:cNvGraphicFramePr>
            <a:graphicFrameLocks noChangeAspect="1"/>
          </p:cNvGraphicFramePr>
          <p:nvPr>
            <p:extLst>
              <p:ext uri="{D42A27DB-BD31-4B8C-83A1-F6EECF244321}">
                <p14:modId xmlns:p14="http://schemas.microsoft.com/office/powerpoint/2010/main" val="378395996"/>
              </p:ext>
            </p:extLst>
          </p:nvPr>
        </p:nvGraphicFramePr>
        <p:xfrm>
          <a:off x="4860032" y="692696"/>
          <a:ext cx="935037" cy="360363"/>
        </p:xfrm>
        <a:graphic>
          <a:graphicData uri="http://schemas.openxmlformats.org/presentationml/2006/ole">
            <mc:AlternateContent xmlns:mc="http://schemas.openxmlformats.org/markup-compatibility/2006">
              <mc:Choice xmlns:v="urn:schemas-microsoft-com:vml" Requires="v">
                <p:oleObj spid="_x0000_s40306" name="Equation" r:id="rId21" imgW="622080" imgH="241200" progId="Equation.DSMT4">
                  <p:embed/>
                </p:oleObj>
              </mc:Choice>
              <mc:Fallback>
                <p:oleObj name="Equation" r:id="rId21" imgW="622080" imgH="241200" progId="Equation.DSMT4">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60032" y="692696"/>
                        <a:ext cx="935037" cy="360363"/>
                      </a:xfrm>
                      <a:prstGeom prst="rect">
                        <a:avLst/>
                      </a:prstGeom>
                      <a:noFill/>
                      <a:ln w="28575">
                        <a:noFill/>
                        <a:miter lim="800000"/>
                        <a:headEnd/>
                        <a:tailEnd/>
                      </a:ln>
                      <a:extLst/>
                    </p:spPr>
                  </p:pic>
                </p:oleObj>
              </mc:Fallback>
            </mc:AlternateContent>
          </a:graphicData>
        </a:graphic>
      </p:graphicFrame>
      <p:sp>
        <p:nvSpPr>
          <p:cNvPr id="27" name="Plassholder for lysbildenummer 26"/>
          <p:cNvSpPr>
            <a:spLocks noGrp="1"/>
          </p:cNvSpPr>
          <p:nvPr>
            <p:ph type="sldNum" sz="quarter" idx="12"/>
          </p:nvPr>
        </p:nvSpPr>
        <p:spPr/>
        <p:txBody>
          <a:bodyPr/>
          <a:lstStyle/>
          <a:p>
            <a:fld id="{5EB4B6ED-15D9-49D7-9C92-D2D30205BACC}" type="slidenum">
              <a:rPr lang="nb-NO" smtClean="0"/>
              <a:pPr/>
              <a:t>27</a:t>
            </a:fld>
            <a:endParaRPr lang="nb-NO"/>
          </a:p>
        </p:txBody>
      </p:sp>
      <p:sp>
        <p:nvSpPr>
          <p:cNvPr id="29" name="Plassholder for bunntekst 28"/>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
        <p:nvSpPr>
          <p:cNvPr id="23" name="TekstSylinder 22"/>
          <p:cNvSpPr txBox="1"/>
          <p:nvPr/>
        </p:nvSpPr>
        <p:spPr>
          <a:xfrm>
            <a:off x="827584" y="188640"/>
            <a:ext cx="7344816" cy="400110"/>
          </a:xfrm>
          <a:prstGeom prst="rect">
            <a:avLst/>
          </a:prstGeom>
          <a:noFill/>
        </p:spPr>
        <p:txBody>
          <a:bodyPr wrap="square" rtlCol="0">
            <a:spAutoFit/>
          </a:bodyPr>
          <a:lstStyle/>
          <a:p>
            <a:r>
              <a:rPr lang="nb-NO" sz="2000" b="1" dirty="0" smtClean="0"/>
              <a:t>Elektrisk felt:                                                    Magnetisk felt:</a:t>
            </a:r>
            <a:endParaRPr lang="nb-NO" sz="2000" b="1" dirty="0"/>
          </a:p>
        </p:txBody>
      </p:sp>
      <p:cxnSp>
        <p:nvCxnSpPr>
          <p:cNvPr id="30" name="Rett pil 29"/>
          <p:cNvCxnSpPr/>
          <p:nvPr/>
        </p:nvCxnSpPr>
        <p:spPr>
          <a:xfrm flipH="1" flipV="1">
            <a:off x="4788024" y="1790458"/>
            <a:ext cx="576064" cy="144016"/>
          </a:xfrm>
          <a:prstGeom prst="straightConnector1">
            <a:avLst/>
          </a:prstGeom>
          <a:ln>
            <a:solidFill>
              <a:schemeClr val="bg2">
                <a:lumMod val="50000"/>
              </a:schemeClr>
            </a:solidFill>
            <a:tailEnd type="arrow"/>
          </a:ln>
        </p:spPr>
        <p:style>
          <a:lnRef idx="2">
            <a:schemeClr val="accent3"/>
          </a:lnRef>
          <a:fillRef idx="0">
            <a:schemeClr val="accent3"/>
          </a:fillRef>
          <a:effectRef idx="1">
            <a:schemeClr val="accent3"/>
          </a:effectRef>
          <a:fontRef idx="minor">
            <a:schemeClr val="tx1"/>
          </a:fontRef>
        </p:style>
      </p:cxnSp>
      <p:graphicFrame>
        <p:nvGraphicFramePr>
          <p:cNvPr id="39948" name="Object 12"/>
          <p:cNvGraphicFramePr>
            <a:graphicFrameLocks noChangeAspect="1"/>
          </p:cNvGraphicFramePr>
          <p:nvPr/>
        </p:nvGraphicFramePr>
        <p:xfrm>
          <a:off x="4813300" y="1881188"/>
          <a:ext cx="190500" cy="323850"/>
        </p:xfrm>
        <a:graphic>
          <a:graphicData uri="http://schemas.openxmlformats.org/presentationml/2006/ole">
            <mc:AlternateContent xmlns:mc="http://schemas.openxmlformats.org/markup-compatibility/2006">
              <mc:Choice xmlns:v="urn:schemas-microsoft-com:vml" Requires="v">
                <p:oleObj spid="_x0000_s40307" name="Equation" r:id="rId23" imgW="126720" imgH="215640" progId="Equation.DSMT4">
                  <p:embed/>
                </p:oleObj>
              </mc:Choice>
              <mc:Fallback>
                <p:oleObj name="Equation" r:id="rId23" imgW="126720" imgH="215640" progId="Equation.DSMT4">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813300" y="1881188"/>
                        <a:ext cx="19050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kstSylinder 1"/>
          <p:cNvSpPr txBox="1"/>
          <p:nvPr/>
        </p:nvSpPr>
        <p:spPr>
          <a:xfrm>
            <a:off x="2254240" y="692696"/>
            <a:ext cx="1201636" cy="369332"/>
          </a:xfrm>
          <a:prstGeom prst="rect">
            <a:avLst/>
          </a:prstGeom>
          <a:noFill/>
        </p:spPr>
        <p:txBody>
          <a:bodyPr wrap="square" rtlCol="0">
            <a:spAutoFit/>
          </a:bodyPr>
          <a:lstStyle/>
          <a:p>
            <a:r>
              <a:rPr lang="nb-NO" dirty="0" smtClean="0"/>
              <a:t>der  </a:t>
            </a:r>
            <a:r>
              <a:rPr lang="nb-NO" i="1" dirty="0" smtClean="0"/>
              <a:t>p </a:t>
            </a:r>
            <a:r>
              <a:rPr lang="nb-NO" dirty="0" smtClean="0"/>
              <a:t>= </a:t>
            </a:r>
            <a:r>
              <a:rPr lang="nb-NO" i="1" dirty="0" err="1" smtClean="0"/>
              <a:t>qd</a:t>
            </a:r>
            <a:endParaRPr lang="nb-NO" dirty="0"/>
          </a:p>
        </p:txBody>
      </p:sp>
      <p:sp>
        <p:nvSpPr>
          <p:cNvPr id="3" name="TekstSylinder 2"/>
          <p:cNvSpPr txBox="1"/>
          <p:nvPr/>
        </p:nvSpPr>
        <p:spPr>
          <a:xfrm>
            <a:off x="6597193" y="692696"/>
            <a:ext cx="1719223" cy="369332"/>
          </a:xfrm>
          <a:prstGeom prst="rect">
            <a:avLst/>
          </a:prstGeom>
          <a:noFill/>
        </p:spPr>
        <p:txBody>
          <a:bodyPr wrap="square" rtlCol="0">
            <a:spAutoFit/>
          </a:bodyPr>
          <a:lstStyle/>
          <a:p>
            <a:r>
              <a:rPr lang="nb-NO" dirty="0" smtClean="0"/>
              <a:t>der  </a:t>
            </a:r>
            <a:r>
              <a:rPr lang="el-GR" i="1" dirty="0" smtClean="0"/>
              <a:t>μ</a:t>
            </a:r>
            <a:r>
              <a:rPr lang="nb-NO" i="1" dirty="0" smtClean="0"/>
              <a:t> </a:t>
            </a:r>
            <a:r>
              <a:rPr lang="nb-NO" dirty="0" smtClean="0"/>
              <a:t>= </a:t>
            </a:r>
            <a:r>
              <a:rPr lang="nb-NO" i="1" dirty="0" smtClean="0">
                <a:latin typeface="Times New Roman" panose="02020603050405020304" pitchFamily="18" charset="0"/>
                <a:cs typeface="Times New Roman" panose="02020603050405020304" pitchFamily="18" charset="0"/>
              </a:rPr>
              <a:t>I</a:t>
            </a:r>
            <a:r>
              <a:rPr lang="nb-NO" i="1" dirty="0" smtClean="0"/>
              <a:t>A</a:t>
            </a:r>
            <a:endParaRPr lang="nb-NO" i="1" dirty="0"/>
          </a:p>
        </p:txBody>
      </p:sp>
      <p:graphicFrame>
        <p:nvGraphicFramePr>
          <p:cNvPr id="4" name="Objekt 3"/>
          <p:cNvGraphicFramePr>
            <a:graphicFrameLocks noChangeAspect="1"/>
          </p:cNvGraphicFramePr>
          <p:nvPr>
            <p:extLst>
              <p:ext uri="{D42A27DB-BD31-4B8C-83A1-F6EECF244321}">
                <p14:modId xmlns:p14="http://schemas.microsoft.com/office/powerpoint/2010/main" val="420907177"/>
              </p:ext>
            </p:extLst>
          </p:nvPr>
        </p:nvGraphicFramePr>
        <p:xfrm>
          <a:off x="5652120" y="5969024"/>
          <a:ext cx="691935" cy="367591"/>
        </p:xfrm>
        <a:graphic>
          <a:graphicData uri="http://schemas.openxmlformats.org/presentationml/2006/ole">
            <mc:AlternateContent xmlns:mc="http://schemas.openxmlformats.org/markup-compatibility/2006">
              <mc:Choice xmlns:v="urn:schemas-microsoft-com:vml" Requires="v">
                <p:oleObj spid="_x0000_s40308" name="Equation" r:id="rId25" imgW="406080" imgH="215640" progId="Equation.DSMT4">
                  <p:embed/>
                </p:oleObj>
              </mc:Choice>
              <mc:Fallback>
                <p:oleObj name="Equation" r:id="rId25" imgW="406080" imgH="215640" progId="Equation.DSMT4">
                  <p:embed/>
                  <p:pic>
                    <p:nvPicPr>
                      <p:cNvPr id="0" name=""/>
                      <p:cNvPicPr/>
                      <p:nvPr/>
                    </p:nvPicPr>
                    <p:blipFill>
                      <a:blip r:embed="rId26"/>
                      <a:stretch>
                        <a:fillRect/>
                      </a:stretch>
                    </p:blipFill>
                    <p:spPr>
                      <a:xfrm>
                        <a:off x="5652120" y="5969024"/>
                        <a:ext cx="691935" cy="367591"/>
                      </a:xfrm>
                      <a:prstGeom prst="rect">
                        <a:avLst/>
                      </a:prstGeom>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452636423"/>
              </p:ext>
            </p:extLst>
          </p:nvPr>
        </p:nvGraphicFramePr>
        <p:xfrm>
          <a:off x="5096593" y="5072360"/>
          <a:ext cx="603501" cy="300855"/>
        </p:xfrm>
        <a:graphic>
          <a:graphicData uri="http://schemas.openxmlformats.org/presentationml/2006/ole">
            <mc:AlternateContent xmlns:mc="http://schemas.openxmlformats.org/markup-compatibility/2006">
              <mc:Choice xmlns:v="urn:schemas-microsoft-com:vml" Requires="v">
                <p:oleObj spid="_x0000_s40309" name="Equation" r:id="rId27" imgW="355138" imgH="177569" progId="Equation.DSMT4">
                  <p:embed/>
                </p:oleObj>
              </mc:Choice>
              <mc:Fallback>
                <p:oleObj name="Equation" r:id="rId27" imgW="355138" imgH="177569" progId="Equation.DSMT4">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96593" y="5072360"/>
                        <a:ext cx="603501" cy="300855"/>
                      </a:xfrm>
                      <a:prstGeom prst="rect">
                        <a:avLst/>
                      </a:prstGeom>
                      <a:noFill/>
                      <a:ln>
                        <a:noFill/>
                      </a:ln>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3013330994"/>
              </p:ext>
            </p:extLst>
          </p:nvPr>
        </p:nvGraphicFramePr>
        <p:xfrm>
          <a:off x="7619003" y="5022354"/>
          <a:ext cx="692150" cy="366713"/>
        </p:xfrm>
        <a:graphic>
          <a:graphicData uri="http://schemas.openxmlformats.org/presentationml/2006/ole">
            <mc:AlternateContent xmlns:mc="http://schemas.openxmlformats.org/markup-compatibility/2006">
              <mc:Choice xmlns:v="urn:schemas-microsoft-com:vml" Requires="v">
                <p:oleObj spid="_x0000_s40310" name="Equation" r:id="rId28" imgW="406080" imgH="215640" progId="Equation.DSMT4">
                  <p:embed/>
                </p:oleObj>
              </mc:Choice>
              <mc:Fallback>
                <p:oleObj name="Equation" r:id="rId28" imgW="406080" imgH="215640" progId="Equation.DSMT4">
                  <p:embed/>
                  <p:pic>
                    <p:nvPicPr>
                      <p:cNvPr id="0" name="Objekt 3"/>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619003" y="5022354"/>
                        <a:ext cx="692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520626005"/>
              </p:ext>
            </p:extLst>
          </p:nvPr>
        </p:nvGraphicFramePr>
        <p:xfrm>
          <a:off x="5652120" y="5640652"/>
          <a:ext cx="515937" cy="363538"/>
        </p:xfrm>
        <a:graphic>
          <a:graphicData uri="http://schemas.openxmlformats.org/presentationml/2006/ole">
            <mc:AlternateContent xmlns:mc="http://schemas.openxmlformats.org/markup-compatibility/2006">
              <mc:Choice xmlns:v="urn:schemas-microsoft-com:vml" Requires="v">
                <p:oleObj spid="_x0000_s40311" name="Equation" r:id="rId30" imgW="342720" imgH="241200" progId="Equation.DSMT4">
                  <p:embed/>
                </p:oleObj>
              </mc:Choice>
              <mc:Fallback>
                <p:oleObj name="Equation" r:id="rId30" imgW="342720" imgH="241200" progId="Equation.DSMT4">
                  <p:embed/>
                  <p:pic>
                    <p:nvPicPr>
                      <p:cNvPr id="0" name="Object 1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652120" y="5640652"/>
                        <a:ext cx="515937"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8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68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68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68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99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994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94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5" grpId="0"/>
      <p:bldP spid="26" grpId="0"/>
      <p:bldP spid="19" grpId="0" animBg="1"/>
      <p:bldP spid="21" grpId="0" animBg="1"/>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p:cNvSpPr>
            <a:spLocks noGrp="1"/>
          </p:cNvSpPr>
          <p:nvPr>
            <p:ph type="title"/>
          </p:nvPr>
        </p:nvSpPr>
        <p:spPr>
          <a:xfrm>
            <a:off x="467544" y="188640"/>
            <a:ext cx="6779096" cy="634082"/>
          </a:xfrm>
        </p:spPr>
        <p:txBody>
          <a:bodyPr>
            <a:noAutofit/>
          </a:bodyPr>
          <a:lstStyle/>
          <a:p>
            <a:pPr algn="l"/>
            <a:r>
              <a:rPr lang="nb-NO" sz="2800" dirty="0" smtClean="0"/>
              <a:t>Potensiell energi for en magnetisk dipol</a:t>
            </a:r>
            <a:endParaRPr lang="nb-NO" sz="2800" dirty="0"/>
          </a:p>
        </p:txBody>
      </p:sp>
      <p:sp>
        <p:nvSpPr>
          <p:cNvPr id="3" name="Plassholder for innhold 2"/>
          <p:cNvSpPr>
            <a:spLocks noGrp="1"/>
          </p:cNvSpPr>
          <p:nvPr>
            <p:ph sz="half" idx="1"/>
          </p:nvPr>
        </p:nvSpPr>
        <p:spPr>
          <a:xfrm>
            <a:off x="457200" y="836712"/>
            <a:ext cx="4258816" cy="5616624"/>
          </a:xfrm>
        </p:spPr>
        <p:txBody>
          <a:bodyPr>
            <a:normAutofit/>
          </a:bodyPr>
          <a:lstStyle/>
          <a:p>
            <a:pPr marL="0" indent="0">
              <a:buNone/>
            </a:pPr>
            <a:r>
              <a:rPr lang="nb-NO" sz="2000" dirty="0" smtClean="0"/>
              <a:t>Når gravitasjonsfeltet gjør et arbeid på en masse, er arbeidet positivt, men den potensielle energien avtar. </a:t>
            </a:r>
          </a:p>
          <a:p>
            <a:pPr marL="0" indent="0">
              <a:buNone/>
            </a:pPr>
            <a:r>
              <a:rPr lang="nb-NO" sz="2000" b="1" dirty="0" smtClean="0"/>
              <a:t>Den potensielle energien er et uttrykk for hvor mye arbeid </a:t>
            </a:r>
            <a:r>
              <a:rPr lang="nb-NO" sz="2000" b="1" dirty="0"/>
              <a:t>f</a:t>
            </a:r>
            <a:r>
              <a:rPr lang="nb-NO" sz="2000" b="1" dirty="0" smtClean="0"/>
              <a:t>eltet kan gjøre. </a:t>
            </a:r>
          </a:p>
          <a:p>
            <a:pPr>
              <a:buNone/>
            </a:pPr>
            <a:endParaRPr lang="nb-NO" sz="2000" dirty="0"/>
          </a:p>
        </p:txBody>
      </p:sp>
      <p:sp>
        <p:nvSpPr>
          <p:cNvPr id="8" name="Plassholder for innhold 7"/>
          <p:cNvSpPr>
            <a:spLocks noGrp="1"/>
          </p:cNvSpPr>
          <p:nvPr>
            <p:ph sz="half" idx="2"/>
          </p:nvPr>
        </p:nvSpPr>
        <p:spPr>
          <a:xfrm>
            <a:off x="4932040" y="836712"/>
            <a:ext cx="4032448" cy="5289451"/>
          </a:xfrm>
        </p:spPr>
        <p:txBody>
          <a:bodyPr>
            <a:normAutofit/>
          </a:bodyPr>
          <a:lstStyle/>
          <a:p>
            <a:pPr marL="0" indent="0">
              <a:buNone/>
            </a:pPr>
            <a:r>
              <a:rPr lang="nb-NO" sz="2000" dirty="0" smtClean="0"/>
              <a:t>Når et dreiemoment gjør et arbeid på en magnetisk dipol, er arbeidet positivt, og den potensielle energien til dipolen avtar. </a:t>
            </a:r>
          </a:p>
          <a:p>
            <a:pPr marL="0" indent="0">
              <a:buNone/>
            </a:pPr>
            <a:r>
              <a:rPr lang="nb-NO" sz="2000" dirty="0" smtClean="0"/>
              <a:t>Dreiemomentet kan gjøre mest arbeid når det er i ustabil likevekt, minst arbeid når det er i likevekt.</a:t>
            </a:r>
          </a:p>
          <a:p>
            <a:pPr>
              <a:buNone/>
            </a:pPr>
            <a:endParaRPr lang="nb-NO" sz="2000" dirty="0" smtClean="0"/>
          </a:p>
          <a:p>
            <a:pPr>
              <a:buNone/>
            </a:pPr>
            <a:endParaRPr lang="nb-NO" sz="2000" dirty="0" smtClean="0"/>
          </a:p>
          <a:p>
            <a:pPr>
              <a:buNone/>
            </a:pPr>
            <a:endParaRPr lang="nb-NO" sz="2000" dirty="0" smtClean="0"/>
          </a:p>
          <a:p>
            <a:pPr>
              <a:buNone/>
            </a:pPr>
            <a:endParaRPr lang="nb-NO" sz="2000" dirty="0" smtClean="0"/>
          </a:p>
          <a:p>
            <a:pPr>
              <a:buNone/>
            </a:pPr>
            <a:endParaRPr lang="nb-NO" sz="2000" dirty="0" smtClean="0"/>
          </a:p>
          <a:p>
            <a:pPr>
              <a:buNone/>
            </a:pPr>
            <a:endParaRPr lang="nb-NO" sz="2000" dirty="0" smtClean="0"/>
          </a:p>
          <a:p>
            <a:pPr>
              <a:buNone/>
            </a:pPr>
            <a:r>
              <a:rPr lang="nb-NO" sz="2000" dirty="0" smtClean="0"/>
              <a:t>Ustabil likevekt.</a:t>
            </a:r>
          </a:p>
          <a:p>
            <a:pPr>
              <a:buNone/>
            </a:pPr>
            <a:r>
              <a:rPr lang="nb-NO" sz="2000" dirty="0" smtClean="0"/>
              <a:t>Størst potensielle energien</a:t>
            </a:r>
            <a:endParaRPr lang="nb-NO" sz="2000" dirty="0"/>
          </a:p>
        </p:txBody>
      </p:sp>
      <p:pic>
        <p:nvPicPr>
          <p:cNvPr id="4" name="Picture 7"/>
          <p:cNvPicPr>
            <a:picLocks noChangeAspect="1" noChangeArrowheads="1"/>
          </p:cNvPicPr>
          <p:nvPr/>
        </p:nvPicPr>
        <p:blipFill>
          <a:blip r:embed="rId4" cstate="print"/>
          <a:srcRect/>
          <a:stretch>
            <a:fillRect/>
          </a:stretch>
        </p:blipFill>
        <p:spPr bwMode="auto">
          <a:xfrm>
            <a:off x="749576" y="3193098"/>
            <a:ext cx="3342177" cy="3168352"/>
          </a:xfrm>
          <a:prstGeom prst="rect">
            <a:avLst/>
          </a:prstGeom>
          <a:noFill/>
          <a:ln w="9525">
            <a:noFill/>
            <a:miter lim="800000"/>
            <a:headEnd/>
            <a:tailEnd/>
          </a:ln>
        </p:spPr>
      </p:pic>
      <p:pic>
        <p:nvPicPr>
          <p:cNvPr id="9" name="Picture 2"/>
          <p:cNvPicPr>
            <a:picLocks noChangeAspect="1" noChangeArrowheads="1"/>
          </p:cNvPicPr>
          <p:nvPr/>
        </p:nvPicPr>
        <p:blipFill>
          <a:blip r:embed="rId5" cstate="print"/>
          <a:srcRect/>
          <a:stretch>
            <a:fillRect/>
          </a:stretch>
        </p:blipFill>
        <p:spPr bwMode="auto">
          <a:xfrm>
            <a:off x="4788024" y="3861048"/>
            <a:ext cx="3672408" cy="1536737"/>
          </a:xfrm>
          <a:prstGeom prst="rect">
            <a:avLst/>
          </a:prstGeom>
          <a:noFill/>
          <a:ln w="9525">
            <a:noFill/>
            <a:miter lim="800000"/>
            <a:headEnd/>
            <a:tailEnd/>
          </a:ln>
        </p:spPr>
      </p:pic>
      <p:cxnSp>
        <p:nvCxnSpPr>
          <p:cNvPr id="11" name="Rett pil 10"/>
          <p:cNvCxnSpPr/>
          <p:nvPr/>
        </p:nvCxnSpPr>
        <p:spPr>
          <a:xfrm flipH="1" flipV="1">
            <a:off x="6588224" y="4788526"/>
            <a:ext cx="216024" cy="72008"/>
          </a:xfrm>
          <a:prstGeom prst="straightConnector1">
            <a:avLst/>
          </a:prstGeom>
          <a:ln>
            <a:solidFill>
              <a:schemeClr val="accent4">
                <a:lumMod val="75000"/>
              </a:schemeClr>
            </a:solidFill>
            <a:tailEnd type="arrow"/>
          </a:ln>
        </p:spPr>
        <p:style>
          <a:lnRef idx="2">
            <a:schemeClr val="accent6"/>
          </a:lnRef>
          <a:fillRef idx="0">
            <a:schemeClr val="accent6"/>
          </a:fillRef>
          <a:effectRef idx="1">
            <a:schemeClr val="accent6"/>
          </a:effectRef>
          <a:fontRef idx="minor">
            <a:schemeClr val="tx1"/>
          </a:fontRef>
        </p:style>
      </p:cxnSp>
      <p:cxnSp>
        <p:nvCxnSpPr>
          <p:cNvPr id="12" name="Rett pil 11"/>
          <p:cNvCxnSpPr/>
          <p:nvPr/>
        </p:nvCxnSpPr>
        <p:spPr>
          <a:xfrm>
            <a:off x="7544580" y="4598380"/>
            <a:ext cx="216024" cy="72008"/>
          </a:xfrm>
          <a:prstGeom prst="straightConnector1">
            <a:avLst/>
          </a:prstGeom>
          <a:ln>
            <a:solidFill>
              <a:schemeClr val="accent4">
                <a:lumMod val="75000"/>
              </a:schemeClr>
            </a:solidFill>
            <a:tailEnd type="arrow"/>
          </a:ln>
        </p:spPr>
        <p:style>
          <a:lnRef idx="2">
            <a:schemeClr val="accent6"/>
          </a:lnRef>
          <a:fillRef idx="0">
            <a:schemeClr val="accent6"/>
          </a:fillRef>
          <a:effectRef idx="1">
            <a:schemeClr val="accent6"/>
          </a:effectRef>
          <a:fontRef idx="minor">
            <a:schemeClr val="tx1"/>
          </a:fontRef>
        </p:style>
      </p:cxnSp>
      <p:cxnSp>
        <p:nvCxnSpPr>
          <p:cNvPr id="15" name="Rett pil 14"/>
          <p:cNvCxnSpPr/>
          <p:nvPr/>
        </p:nvCxnSpPr>
        <p:spPr>
          <a:xfrm>
            <a:off x="6876256" y="4653136"/>
            <a:ext cx="0" cy="86409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graphicFrame>
        <p:nvGraphicFramePr>
          <p:cNvPr id="16" name="Objekt 15"/>
          <p:cNvGraphicFramePr>
            <a:graphicFrameLocks noChangeAspect="1"/>
          </p:cNvGraphicFramePr>
          <p:nvPr/>
        </p:nvGraphicFramePr>
        <p:xfrm>
          <a:off x="6933665" y="5188525"/>
          <a:ext cx="230188" cy="363537"/>
        </p:xfrm>
        <a:graphic>
          <a:graphicData uri="http://schemas.openxmlformats.org/presentationml/2006/ole">
            <mc:AlternateContent xmlns:mc="http://schemas.openxmlformats.org/markup-compatibility/2006">
              <mc:Choice xmlns:v="urn:schemas-microsoft-com:vml" Requires="v">
                <p:oleObj spid="_x0000_s42017" name="Equation" r:id="rId6" imgW="152280" imgH="241200" progId="Equation.DSMT4">
                  <p:embed/>
                </p:oleObj>
              </mc:Choice>
              <mc:Fallback>
                <p:oleObj name="Equation" r:id="rId6" imgW="152280" imgH="241200" progId="Equation.DSMT4">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3665" y="5188525"/>
                        <a:ext cx="230188"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Plassholder for lysbildenummer 16"/>
          <p:cNvSpPr>
            <a:spLocks noGrp="1"/>
          </p:cNvSpPr>
          <p:nvPr>
            <p:ph type="sldNum" sz="quarter" idx="12"/>
          </p:nvPr>
        </p:nvSpPr>
        <p:spPr/>
        <p:txBody>
          <a:bodyPr/>
          <a:lstStyle/>
          <a:p>
            <a:fld id="{5EB4B6ED-15D9-49D7-9C92-D2D30205BACC}" type="slidenum">
              <a:rPr lang="nb-NO" smtClean="0"/>
              <a:pPr/>
              <a:t>28</a:t>
            </a:fld>
            <a:endParaRPr lang="nb-NO"/>
          </a:p>
        </p:txBody>
      </p:sp>
      <p:sp>
        <p:nvSpPr>
          <p:cNvPr id="18" name="Plassholder for bunntekst 17"/>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sz="half" idx="1"/>
          </p:nvPr>
        </p:nvSpPr>
        <p:spPr>
          <a:xfrm>
            <a:off x="457200" y="620688"/>
            <a:ext cx="8075240" cy="5505475"/>
          </a:xfrm>
        </p:spPr>
        <p:txBody>
          <a:bodyPr>
            <a:normAutofit/>
          </a:bodyPr>
          <a:lstStyle/>
          <a:p>
            <a:pPr>
              <a:buNone/>
            </a:pPr>
            <a:r>
              <a:rPr lang="nb-NO" sz="2000" dirty="0" smtClean="0"/>
              <a:t>Elektrisk dipol:                             Potensiell energi:   </a:t>
            </a:r>
          </a:p>
          <a:p>
            <a:pPr>
              <a:buNone/>
            </a:pPr>
            <a:endParaRPr lang="nb-NO" sz="2000" dirty="0" smtClean="0"/>
          </a:p>
          <a:p>
            <a:pPr>
              <a:buNone/>
            </a:pPr>
            <a:r>
              <a:rPr lang="nb-NO" sz="2000" dirty="0" smtClean="0"/>
              <a:t>Magnetisk dipol:                          Potensiell energi: </a:t>
            </a:r>
            <a:endParaRPr lang="nb-NO" sz="2000" dirty="0"/>
          </a:p>
        </p:txBody>
      </p:sp>
      <p:graphicFrame>
        <p:nvGraphicFramePr>
          <p:cNvPr id="43010" name="Object 2"/>
          <p:cNvGraphicFramePr>
            <a:graphicFrameLocks noChangeAspect="1"/>
          </p:cNvGraphicFramePr>
          <p:nvPr/>
        </p:nvGraphicFramePr>
        <p:xfrm>
          <a:off x="2123728" y="640940"/>
          <a:ext cx="935037" cy="360363"/>
        </p:xfrm>
        <a:graphic>
          <a:graphicData uri="http://schemas.openxmlformats.org/presentationml/2006/ole">
            <mc:AlternateContent xmlns:mc="http://schemas.openxmlformats.org/markup-compatibility/2006">
              <mc:Choice xmlns:v="urn:schemas-microsoft-com:vml" Requires="v">
                <p:oleObj spid="_x0000_s43135" name="Equation" r:id="rId4" imgW="622080" imgH="241200" progId="Equation.DSMT4">
                  <p:embed/>
                </p:oleObj>
              </mc:Choice>
              <mc:Fallback>
                <p:oleObj name="Equation" r:id="rId4" imgW="622080" imgH="24120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640940"/>
                        <a:ext cx="9350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43011" name="Object 3"/>
          <p:cNvGraphicFramePr>
            <a:graphicFrameLocks noChangeAspect="1"/>
          </p:cNvGraphicFramePr>
          <p:nvPr/>
        </p:nvGraphicFramePr>
        <p:xfrm>
          <a:off x="2368630" y="1358020"/>
          <a:ext cx="935037" cy="360363"/>
        </p:xfrm>
        <a:graphic>
          <a:graphicData uri="http://schemas.openxmlformats.org/presentationml/2006/ole">
            <mc:AlternateContent xmlns:mc="http://schemas.openxmlformats.org/markup-compatibility/2006">
              <mc:Choice xmlns:v="urn:schemas-microsoft-com:vml" Requires="v">
                <p:oleObj spid="_x0000_s43136" name="Equation" r:id="rId6" imgW="622080" imgH="241200" progId="Equation.DSMT4">
                  <p:embed/>
                </p:oleObj>
              </mc:Choice>
              <mc:Fallback>
                <p:oleObj name="Equation" r:id="rId6" imgW="622080" imgH="2412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8630" y="1358020"/>
                        <a:ext cx="9350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2059574905"/>
              </p:ext>
            </p:extLst>
          </p:nvPr>
        </p:nvGraphicFramePr>
        <p:xfrm>
          <a:off x="5868144" y="620688"/>
          <a:ext cx="1050925" cy="363537"/>
        </p:xfrm>
        <a:graphic>
          <a:graphicData uri="http://schemas.openxmlformats.org/presentationml/2006/ole">
            <mc:AlternateContent xmlns:mc="http://schemas.openxmlformats.org/markup-compatibility/2006">
              <mc:Choice xmlns:v="urn:schemas-microsoft-com:vml" Requires="v">
                <p:oleObj spid="_x0000_s43137" name="Equation" r:id="rId8" imgW="698400" imgH="241200" progId="Equation.DSMT4">
                  <p:embed/>
                </p:oleObj>
              </mc:Choice>
              <mc:Fallback>
                <p:oleObj name="Equation" r:id="rId8" imgW="698400" imgH="2412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8144" y="620688"/>
                        <a:ext cx="1050925" cy="3635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3" name="Object 5"/>
          <p:cNvGraphicFramePr>
            <a:graphicFrameLocks noChangeAspect="1"/>
          </p:cNvGraphicFramePr>
          <p:nvPr>
            <p:extLst>
              <p:ext uri="{D42A27DB-BD31-4B8C-83A1-F6EECF244321}">
                <p14:modId xmlns:p14="http://schemas.microsoft.com/office/powerpoint/2010/main" val="2039642018"/>
              </p:ext>
            </p:extLst>
          </p:nvPr>
        </p:nvGraphicFramePr>
        <p:xfrm>
          <a:off x="5868144" y="1412776"/>
          <a:ext cx="2217738" cy="363537"/>
        </p:xfrm>
        <a:graphic>
          <a:graphicData uri="http://schemas.openxmlformats.org/presentationml/2006/ole">
            <mc:AlternateContent xmlns:mc="http://schemas.openxmlformats.org/markup-compatibility/2006">
              <mc:Choice xmlns:v="urn:schemas-microsoft-com:vml" Requires="v">
                <p:oleObj spid="_x0000_s43138" name="Equation" r:id="rId10" imgW="1473120" imgH="241200" progId="Equation.DSMT4">
                  <p:embed/>
                </p:oleObj>
              </mc:Choice>
              <mc:Fallback>
                <p:oleObj name="Equation" r:id="rId10" imgW="1473120" imgH="24120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8144" y="1412776"/>
                        <a:ext cx="2217738" cy="3635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3016" name="Picture 8"/>
          <p:cNvPicPr>
            <a:picLocks noChangeAspect="1" noChangeArrowheads="1"/>
          </p:cNvPicPr>
          <p:nvPr/>
        </p:nvPicPr>
        <p:blipFill>
          <a:blip r:embed="rId12" cstate="print"/>
          <a:srcRect/>
          <a:stretch>
            <a:fillRect/>
          </a:stretch>
        </p:blipFill>
        <p:spPr bwMode="auto">
          <a:xfrm>
            <a:off x="637855" y="1930340"/>
            <a:ext cx="4798241" cy="4045192"/>
          </a:xfrm>
          <a:prstGeom prst="rect">
            <a:avLst/>
          </a:prstGeom>
          <a:noFill/>
          <a:ln w="9525">
            <a:noFill/>
            <a:miter lim="800000"/>
            <a:headEnd/>
            <a:tailEnd/>
          </a:ln>
          <a:effectLst/>
        </p:spPr>
      </p:pic>
      <p:sp>
        <p:nvSpPr>
          <p:cNvPr id="12" name="TekstSylinder 11"/>
          <p:cNvSpPr txBox="1"/>
          <p:nvPr/>
        </p:nvSpPr>
        <p:spPr>
          <a:xfrm>
            <a:off x="735324" y="1960336"/>
            <a:ext cx="432048" cy="369332"/>
          </a:xfrm>
          <a:prstGeom prst="rect">
            <a:avLst/>
          </a:prstGeom>
          <a:solidFill>
            <a:schemeClr val="bg1"/>
          </a:solidFill>
        </p:spPr>
        <p:txBody>
          <a:bodyPr wrap="square" rtlCol="0">
            <a:spAutoFit/>
          </a:bodyPr>
          <a:lstStyle/>
          <a:p>
            <a:r>
              <a:rPr lang="nb-NO" i="1" dirty="0" smtClean="0"/>
              <a:t>U</a:t>
            </a:r>
            <a:endParaRPr lang="nb-NO" i="1" dirty="0"/>
          </a:p>
        </p:txBody>
      </p:sp>
      <p:sp>
        <p:nvSpPr>
          <p:cNvPr id="13" name="TekstSylinder 12"/>
          <p:cNvSpPr txBox="1"/>
          <p:nvPr/>
        </p:nvSpPr>
        <p:spPr>
          <a:xfrm>
            <a:off x="2411760" y="4253340"/>
            <a:ext cx="1944216" cy="707886"/>
          </a:xfrm>
          <a:prstGeom prst="rect">
            <a:avLst/>
          </a:prstGeom>
          <a:noFill/>
        </p:spPr>
        <p:txBody>
          <a:bodyPr wrap="square" rtlCol="0">
            <a:spAutoFit/>
          </a:bodyPr>
          <a:lstStyle/>
          <a:p>
            <a:r>
              <a:rPr lang="nb-NO" sz="2000" dirty="0" smtClean="0"/>
              <a:t>Ustabil likevekt, </a:t>
            </a:r>
            <a:r>
              <a:rPr lang="nb-NO" sz="2000" i="1" dirty="0" smtClean="0"/>
              <a:t>U</a:t>
            </a:r>
            <a:r>
              <a:rPr lang="nb-NO" sz="2000" dirty="0" smtClean="0"/>
              <a:t> = </a:t>
            </a:r>
            <a:r>
              <a:rPr lang="nb-NO" sz="2000" i="1" dirty="0" err="1" smtClean="0"/>
              <a:t>U</a:t>
            </a:r>
            <a:r>
              <a:rPr lang="nb-NO" sz="2000" baseline="-25000" dirty="0" err="1" smtClean="0"/>
              <a:t>max</a:t>
            </a:r>
            <a:endParaRPr lang="nb-NO" sz="2000" baseline="-25000" dirty="0"/>
          </a:p>
        </p:txBody>
      </p:sp>
      <p:cxnSp>
        <p:nvCxnSpPr>
          <p:cNvPr id="15" name="Rett linje 14"/>
          <p:cNvCxnSpPr>
            <a:stCxn id="43016" idx="0"/>
          </p:cNvCxnSpPr>
          <p:nvPr/>
        </p:nvCxnSpPr>
        <p:spPr>
          <a:xfrm>
            <a:off x="3036976" y="1930340"/>
            <a:ext cx="22856" cy="235750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TekstSylinder 15"/>
          <p:cNvSpPr txBox="1"/>
          <p:nvPr/>
        </p:nvSpPr>
        <p:spPr>
          <a:xfrm>
            <a:off x="291650" y="5860394"/>
            <a:ext cx="1080120" cy="707886"/>
          </a:xfrm>
          <a:prstGeom prst="rect">
            <a:avLst/>
          </a:prstGeom>
          <a:noFill/>
        </p:spPr>
        <p:txBody>
          <a:bodyPr wrap="square" rtlCol="0">
            <a:spAutoFit/>
          </a:bodyPr>
          <a:lstStyle/>
          <a:p>
            <a:r>
              <a:rPr lang="nb-NO" sz="2000" dirty="0" smtClean="0"/>
              <a:t>Stabil likevekt</a:t>
            </a:r>
            <a:endParaRPr lang="nb-NO" sz="2000" dirty="0"/>
          </a:p>
        </p:txBody>
      </p:sp>
      <p:sp>
        <p:nvSpPr>
          <p:cNvPr id="17" name="Plassholder for lysbildenummer 16"/>
          <p:cNvSpPr>
            <a:spLocks noGrp="1"/>
          </p:cNvSpPr>
          <p:nvPr>
            <p:ph type="sldNum" sz="quarter" idx="12"/>
          </p:nvPr>
        </p:nvSpPr>
        <p:spPr/>
        <p:txBody>
          <a:bodyPr/>
          <a:lstStyle/>
          <a:p>
            <a:fld id="{5EB4B6ED-15D9-49D7-9C92-D2D30205BACC}" type="slidenum">
              <a:rPr lang="nb-NO" smtClean="0"/>
              <a:pPr/>
              <a:t>29</a:t>
            </a:fld>
            <a:endParaRPr lang="nb-NO"/>
          </a:p>
        </p:txBody>
      </p:sp>
      <p:sp>
        <p:nvSpPr>
          <p:cNvPr id="18" name="Plassholder for bunntekst 17"/>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0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251520" y="274638"/>
            <a:ext cx="8435280" cy="1143000"/>
          </a:xfrm>
        </p:spPr>
        <p:txBody>
          <a:bodyPr>
            <a:normAutofit/>
          </a:bodyPr>
          <a:lstStyle/>
          <a:p>
            <a:r>
              <a:rPr lang="nb-NO" sz="3200" dirty="0" smtClean="0"/>
              <a:t>Hvorfor virker det en kraft på ledere i magnetfelt?</a:t>
            </a:r>
            <a:endParaRPr lang="nb-NO" sz="3200" dirty="0"/>
          </a:p>
        </p:txBody>
      </p:sp>
      <p:sp>
        <p:nvSpPr>
          <p:cNvPr id="15" name="Plassholder for bunntekst 14"/>
          <p:cNvSpPr>
            <a:spLocks noGrp="1"/>
          </p:cNvSpPr>
          <p:nvPr>
            <p:ph type="ftr" sz="quarter" idx="11"/>
          </p:nvPr>
        </p:nvSpPr>
        <p:spPr>
          <a:xfrm>
            <a:off x="3076661" y="6309320"/>
            <a:ext cx="2503451" cy="365125"/>
          </a:xfrm>
        </p:spPr>
        <p:txBody>
          <a:bodyPr/>
          <a:lstStyle/>
          <a:p>
            <a:r>
              <a:rPr lang="nb-NO" dirty="0" smtClean="0"/>
              <a:t>FY6017 Elektromagnetisme 2016 Revidert etter J. Grip 2012</a:t>
            </a:r>
            <a:endParaRPr lang="nb-NO" dirty="0"/>
          </a:p>
        </p:txBody>
      </p:sp>
      <p:sp>
        <p:nvSpPr>
          <p:cNvPr id="14" name="Plassholder for lysbildenummer 13"/>
          <p:cNvSpPr>
            <a:spLocks noGrp="1"/>
          </p:cNvSpPr>
          <p:nvPr>
            <p:ph type="sldNum" sz="quarter" idx="12"/>
          </p:nvPr>
        </p:nvSpPr>
        <p:spPr>
          <a:xfrm>
            <a:off x="6542856" y="6313527"/>
            <a:ext cx="2133600" cy="365125"/>
          </a:xfrm>
        </p:spPr>
        <p:txBody>
          <a:bodyPr/>
          <a:lstStyle/>
          <a:p>
            <a:fld id="{5EB4B6ED-15D9-49D7-9C92-D2D30205BACC}" type="slidenum">
              <a:rPr lang="nb-NO" smtClean="0"/>
              <a:pPr/>
              <a:t>3</a:t>
            </a:fld>
            <a:endParaRPr lang="nb-NO" dirty="0"/>
          </a:p>
        </p:txBody>
      </p:sp>
      <p:sp>
        <p:nvSpPr>
          <p:cNvPr id="3" name="Plassholder for innhold 2"/>
          <p:cNvSpPr>
            <a:spLocks noGrp="1"/>
          </p:cNvSpPr>
          <p:nvPr>
            <p:ph idx="4294967295"/>
          </p:nvPr>
        </p:nvSpPr>
        <p:spPr>
          <a:xfrm>
            <a:off x="395536" y="1293612"/>
            <a:ext cx="5904656" cy="5832475"/>
          </a:xfrm>
        </p:spPr>
        <p:txBody>
          <a:bodyPr>
            <a:normAutofit/>
          </a:bodyPr>
          <a:lstStyle/>
          <a:p>
            <a:pPr>
              <a:buNone/>
            </a:pPr>
            <a:r>
              <a:rPr lang="nb-NO" sz="2000" dirty="0" smtClean="0"/>
              <a:t>Strøm er ladninger som beveger seg.</a:t>
            </a:r>
          </a:p>
          <a:p>
            <a:pPr>
              <a:buNone/>
            </a:pPr>
            <a:r>
              <a:rPr lang="nb-NO" sz="2000" dirty="0" smtClean="0"/>
              <a:t>Dersom en strømførende ledning plasseres i et </a:t>
            </a:r>
          </a:p>
          <a:p>
            <a:pPr>
              <a:buNone/>
            </a:pPr>
            <a:r>
              <a:rPr lang="nb-NO" sz="2000" dirty="0" smtClean="0"/>
              <a:t>magnetfelt kan det virke en kraft på lederen.</a:t>
            </a:r>
          </a:p>
          <a:p>
            <a:pPr>
              <a:buNone/>
            </a:pPr>
            <a:endParaRPr lang="nb-NO" sz="1000" dirty="0" smtClean="0"/>
          </a:p>
          <a:p>
            <a:pPr marL="0" indent="0">
              <a:buNone/>
            </a:pPr>
            <a:r>
              <a:rPr lang="nb-NO" sz="2000" dirty="0" smtClean="0"/>
              <a:t>Vi finner total kraft på lederen ved å summere opp kreftene på alle ladningene i ledningen.</a:t>
            </a:r>
          </a:p>
          <a:p>
            <a:pPr>
              <a:buNone/>
            </a:pPr>
            <a:endParaRPr lang="nb-NO" sz="1000" dirty="0" smtClean="0"/>
          </a:p>
          <a:p>
            <a:pPr>
              <a:buNone/>
            </a:pPr>
            <a:r>
              <a:rPr lang="nb-NO" sz="2000" dirty="0" smtClean="0"/>
              <a:t>Antall ladninger per volumenhet: </a:t>
            </a:r>
            <a:r>
              <a:rPr lang="nb-NO" sz="2000" i="1" dirty="0" smtClean="0"/>
              <a:t>n</a:t>
            </a:r>
          </a:p>
          <a:p>
            <a:pPr>
              <a:buNone/>
            </a:pPr>
            <a:r>
              <a:rPr lang="nb-NO" sz="2000" dirty="0" smtClean="0"/>
              <a:t>Antall ladninger i volumelementet på figuren: </a:t>
            </a:r>
            <a:r>
              <a:rPr lang="nb-NO" sz="2000" i="1" dirty="0" err="1" smtClean="0"/>
              <a:t>nA</a:t>
            </a:r>
            <a:r>
              <a:rPr lang="nb-NO" sz="2000" i="1" dirty="0" err="1" smtClean="0">
                <a:latin typeface="Times New Roman" panose="02020603050405020304" pitchFamily="18" charset="0"/>
                <a:cs typeface="Times New Roman" panose="02020603050405020304" pitchFamily="18" charset="0"/>
              </a:rPr>
              <a:t>l</a:t>
            </a:r>
            <a:endParaRPr lang="nb-NO" sz="2000" i="1" dirty="0" smtClean="0">
              <a:latin typeface="Times New Roman" panose="02020603050405020304" pitchFamily="18" charset="0"/>
              <a:cs typeface="Times New Roman" panose="02020603050405020304" pitchFamily="18" charset="0"/>
            </a:endParaRPr>
          </a:p>
          <a:p>
            <a:pPr>
              <a:buNone/>
            </a:pPr>
            <a:r>
              <a:rPr lang="nb-NO" sz="2000" dirty="0" smtClean="0"/>
              <a:t>Total kraft:</a:t>
            </a:r>
          </a:p>
          <a:p>
            <a:pPr>
              <a:buNone/>
            </a:pPr>
            <a:endParaRPr lang="nb-NO" sz="1000" dirty="0" smtClean="0"/>
          </a:p>
          <a:p>
            <a:pPr>
              <a:buNone/>
            </a:pPr>
            <a:endParaRPr lang="nb-NO" sz="2000" dirty="0" smtClean="0"/>
          </a:p>
          <a:p>
            <a:pPr>
              <a:buNone/>
            </a:pPr>
            <a:endParaRPr lang="nb-NO" sz="2000" dirty="0" smtClean="0"/>
          </a:p>
          <a:p>
            <a:pPr>
              <a:buNone/>
            </a:pPr>
            <a:endParaRPr lang="nb-NO" sz="1000" dirty="0" smtClean="0"/>
          </a:p>
          <a:p>
            <a:pPr>
              <a:buNone/>
            </a:pPr>
            <a:r>
              <a:rPr lang="nb-NO" sz="2000" dirty="0" smtClean="0"/>
              <a:t>Kraft på ledningsstykket:                	    når           </a:t>
            </a:r>
            <a:endParaRPr lang="nb-NO" sz="2000" dirty="0"/>
          </a:p>
        </p:txBody>
      </p:sp>
      <p:pic>
        <p:nvPicPr>
          <p:cNvPr id="1026" name="Picture 2"/>
          <p:cNvPicPr>
            <a:picLocks noChangeAspect="1" noChangeArrowheads="1"/>
          </p:cNvPicPr>
          <p:nvPr/>
        </p:nvPicPr>
        <p:blipFill>
          <a:blip r:embed="rId4" cstate="print"/>
          <a:srcRect/>
          <a:stretch>
            <a:fillRect/>
          </a:stretch>
        </p:blipFill>
        <p:spPr bwMode="auto">
          <a:xfrm>
            <a:off x="6681336" y="1268760"/>
            <a:ext cx="1995120" cy="2808312"/>
          </a:xfrm>
          <a:prstGeom prst="rect">
            <a:avLst/>
          </a:prstGeom>
          <a:noFill/>
          <a:ln w="9525">
            <a:noFill/>
            <a:miter lim="800000"/>
            <a:headEnd/>
            <a:tailEnd/>
          </a:ln>
        </p:spPr>
      </p:pic>
      <p:sp>
        <p:nvSpPr>
          <p:cNvPr id="5" name="TekstSylinder 4"/>
          <p:cNvSpPr txBox="1"/>
          <p:nvPr/>
        </p:nvSpPr>
        <p:spPr>
          <a:xfrm>
            <a:off x="6300192" y="1421402"/>
            <a:ext cx="1368152" cy="923330"/>
          </a:xfrm>
          <a:prstGeom prst="rect">
            <a:avLst/>
          </a:prstGeom>
          <a:noFill/>
          <a:ln>
            <a:noFill/>
          </a:ln>
        </p:spPr>
        <p:txBody>
          <a:bodyPr wrap="square" rtlCol="0">
            <a:spAutoFit/>
          </a:bodyPr>
          <a:lstStyle/>
          <a:p>
            <a:r>
              <a:rPr lang="nb-NO" dirty="0" smtClean="0"/>
              <a:t>Retningen til en positiv ladning</a:t>
            </a:r>
            <a:endParaRPr lang="nb-NO" dirty="0"/>
          </a:p>
        </p:txBody>
      </p:sp>
      <p:sp>
        <p:nvSpPr>
          <p:cNvPr id="6" name="TekstSylinder 5"/>
          <p:cNvSpPr txBox="1"/>
          <p:nvPr/>
        </p:nvSpPr>
        <p:spPr>
          <a:xfrm>
            <a:off x="6512055" y="4707641"/>
            <a:ext cx="2448272"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Magnetfeltet er normalt på strømretningen. </a:t>
            </a:r>
          </a:p>
          <a:p>
            <a:r>
              <a:rPr lang="nb-NO" dirty="0" smtClean="0"/>
              <a:t>Stemmer retningen til kraften?</a:t>
            </a:r>
            <a:endParaRPr lang="nb-NO" dirty="0"/>
          </a:p>
        </p:txBody>
      </p:sp>
      <p:graphicFrame>
        <p:nvGraphicFramePr>
          <p:cNvPr id="7" name="Objekt 6"/>
          <p:cNvGraphicFramePr>
            <a:graphicFrameLocks noChangeAspect="1"/>
          </p:cNvGraphicFramePr>
          <p:nvPr>
            <p:extLst>
              <p:ext uri="{D42A27DB-BD31-4B8C-83A1-F6EECF244321}">
                <p14:modId xmlns:p14="http://schemas.microsoft.com/office/powerpoint/2010/main" val="3003828754"/>
              </p:ext>
            </p:extLst>
          </p:nvPr>
        </p:nvGraphicFramePr>
        <p:xfrm>
          <a:off x="539552" y="4687623"/>
          <a:ext cx="1593850" cy="341312"/>
        </p:xfrm>
        <a:graphic>
          <a:graphicData uri="http://schemas.openxmlformats.org/presentationml/2006/ole">
            <mc:AlternateContent xmlns:mc="http://schemas.openxmlformats.org/markup-compatibility/2006">
              <mc:Choice xmlns:v="urn:schemas-microsoft-com:vml" Requires="v">
                <p:oleObj spid="_x0000_s74888" name="Equation" r:id="rId5" imgW="1066680" imgH="228600" progId="Equation.DSMT4">
                  <p:embed/>
                </p:oleObj>
              </mc:Choice>
              <mc:Fallback>
                <p:oleObj name="Equation" r:id="rId5" imgW="1066680" imgH="22860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4687623"/>
                        <a:ext cx="1593850" cy="341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4"/>
          <p:cNvGraphicFramePr>
            <a:graphicFrameLocks noChangeAspect="1"/>
          </p:cNvGraphicFramePr>
          <p:nvPr>
            <p:extLst>
              <p:ext uri="{D42A27DB-BD31-4B8C-83A1-F6EECF244321}">
                <p14:modId xmlns:p14="http://schemas.microsoft.com/office/powerpoint/2010/main" val="2925487559"/>
              </p:ext>
            </p:extLst>
          </p:nvPr>
        </p:nvGraphicFramePr>
        <p:xfrm>
          <a:off x="2134704" y="4674775"/>
          <a:ext cx="1346200" cy="341312"/>
        </p:xfrm>
        <a:graphic>
          <a:graphicData uri="http://schemas.openxmlformats.org/presentationml/2006/ole">
            <mc:AlternateContent xmlns:mc="http://schemas.openxmlformats.org/markup-compatibility/2006">
              <mc:Choice xmlns:v="urn:schemas-microsoft-com:vml" Requires="v">
                <p:oleObj spid="_x0000_s74889" name="Equation" r:id="rId7" imgW="901440" imgH="228600" progId="Equation.DSMT4">
                  <p:embed/>
                </p:oleObj>
              </mc:Choice>
              <mc:Fallback>
                <p:oleObj name="Equation" r:id="rId7" imgW="901440" imgH="228600" progId="Equation.DSMT4">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4704" y="4674775"/>
                        <a:ext cx="1346200" cy="341312"/>
                      </a:xfrm>
                      <a:prstGeom prst="rect">
                        <a:avLst/>
                      </a:prstGeom>
                      <a:noFill/>
                    </p:spPr>
                  </p:pic>
                </p:oleObj>
              </mc:Fallback>
            </mc:AlternateContent>
          </a:graphicData>
        </a:graphic>
      </p:graphicFrame>
      <p:sp>
        <p:nvSpPr>
          <p:cNvPr id="9" name="Høyre klammeparentes 8"/>
          <p:cNvSpPr/>
          <p:nvPr/>
        </p:nvSpPr>
        <p:spPr>
          <a:xfrm rot="5400000">
            <a:off x="2627784" y="4749244"/>
            <a:ext cx="216024" cy="648072"/>
          </a:xfrm>
          <a:prstGeom prst="rightBrace">
            <a:avLst/>
          </a:prstGeom>
          <a:ln>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nb-NO"/>
          </a:p>
        </p:txBody>
      </p:sp>
      <p:sp>
        <p:nvSpPr>
          <p:cNvPr id="10" name="TekstSylinder 9"/>
          <p:cNvSpPr txBox="1"/>
          <p:nvPr/>
        </p:nvSpPr>
        <p:spPr>
          <a:xfrm>
            <a:off x="2735796" y="5123140"/>
            <a:ext cx="2376264" cy="369332"/>
          </a:xfrm>
          <a:prstGeom prst="rect">
            <a:avLst/>
          </a:prstGeom>
          <a:noFill/>
        </p:spPr>
        <p:txBody>
          <a:bodyPr wrap="square" rtlCol="0">
            <a:spAutoFit/>
          </a:bodyPr>
          <a:lstStyle/>
          <a:p>
            <a:r>
              <a:rPr lang="nb-NO" dirty="0" smtClean="0"/>
              <a:t>Definisjonen på strøm*</a:t>
            </a:r>
            <a:endParaRPr lang="nb-NO" dirty="0"/>
          </a:p>
        </p:txBody>
      </p:sp>
      <p:sp>
        <p:nvSpPr>
          <p:cNvPr id="11" name="TekstSylinder 10"/>
          <p:cNvSpPr txBox="1"/>
          <p:nvPr/>
        </p:nvSpPr>
        <p:spPr>
          <a:xfrm>
            <a:off x="5796136" y="6309320"/>
            <a:ext cx="2376264" cy="369332"/>
          </a:xfrm>
          <a:prstGeom prst="rect">
            <a:avLst/>
          </a:prstGeom>
          <a:noFill/>
        </p:spPr>
        <p:txBody>
          <a:bodyPr wrap="square" rtlCol="0">
            <a:spAutoFit/>
          </a:bodyPr>
          <a:lstStyle/>
          <a:p>
            <a:r>
              <a:rPr lang="nb-NO" dirty="0" smtClean="0"/>
              <a:t>* Y&amp;F avsnitt 25.1</a:t>
            </a:r>
            <a:endParaRPr lang="nb-NO" dirty="0"/>
          </a:p>
        </p:txBody>
      </p:sp>
      <p:graphicFrame>
        <p:nvGraphicFramePr>
          <p:cNvPr id="12" name="Objekt 11"/>
          <p:cNvGraphicFramePr>
            <a:graphicFrameLocks noChangeAspect="1"/>
          </p:cNvGraphicFramePr>
          <p:nvPr>
            <p:extLst>
              <p:ext uri="{D42A27DB-BD31-4B8C-83A1-F6EECF244321}">
                <p14:modId xmlns:p14="http://schemas.microsoft.com/office/powerpoint/2010/main" val="2203461699"/>
              </p:ext>
            </p:extLst>
          </p:nvPr>
        </p:nvGraphicFramePr>
        <p:xfrm>
          <a:off x="3203848" y="5637941"/>
          <a:ext cx="1030825" cy="351989"/>
        </p:xfrm>
        <a:graphic>
          <a:graphicData uri="http://schemas.openxmlformats.org/presentationml/2006/ole">
            <mc:AlternateContent xmlns:mc="http://schemas.openxmlformats.org/markup-compatibility/2006">
              <mc:Choice xmlns:v="urn:schemas-microsoft-com:vml" Requires="v">
                <p:oleObj spid="_x0000_s74890" name="Equation" r:id="rId9" imgW="520560" imgH="177480" progId="Equation.DSMT4">
                  <p:embed/>
                </p:oleObj>
              </mc:Choice>
              <mc:Fallback>
                <p:oleObj name="Equation" r:id="rId9" imgW="520560" imgH="177480" progId="Equation.DSMT4">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3848" y="5637941"/>
                        <a:ext cx="1030825" cy="351989"/>
                      </a:xfrm>
                      <a:prstGeom prst="rect">
                        <a:avLst/>
                      </a:prstGeom>
                      <a:solidFill>
                        <a:schemeClr val="tx2">
                          <a:lumMod val="40000"/>
                          <a:lumOff val="60000"/>
                          <a:alpha val="60000"/>
                        </a:schemeClr>
                      </a:solidFill>
                      <a:ln>
                        <a:solidFill>
                          <a:schemeClr val="tx2">
                            <a:lumMod val="75000"/>
                          </a:schemeClr>
                        </a:solidFill>
                      </a:ln>
                    </p:spPr>
                  </p:pic>
                </p:oleObj>
              </mc:Fallback>
            </mc:AlternateContent>
          </a:graphicData>
        </a:graphic>
      </p:graphicFrame>
      <p:graphicFrame>
        <p:nvGraphicFramePr>
          <p:cNvPr id="13" name="Objekt 12"/>
          <p:cNvGraphicFramePr>
            <a:graphicFrameLocks noChangeAspect="1"/>
          </p:cNvGraphicFramePr>
          <p:nvPr>
            <p:extLst>
              <p:ext uri="{D42A27DB-BD31-4B8C-83A1-F6EECF244321}">
                <p14:modId xmlns:p14="http://schemas.microsoft.com/office/powerpoint/2010/main" val="3160706631"/>
              </p:ext>
            </p:extLst>
          </p:nvPr>
        </p:nvGraphicFramePr>
        <p:xfrm>
          <a:off x="4796941" y="5638583"/>
          <a:ext cx="630238" cy="325437"/>
        </p:xfrm>
        <a:graphic>
          <a:graphicData uri="http://schemas.openxmlformats.org/presentationml/2006/ole">
            <mc:AlternateContent xmlns:mc="http://schemas.openxmlformats.org/markup-compatibility/2006">
              <mc:Choice xmlns:v="urn:schemas-microsoft-com:vml" Requires="v">
                <p:oleObj spid="_x0000_s74891" name="Equation" r:id="rId11" imgW="419040" imgH="215640" progId="Equation.DSMT4">
                  <p:embed/>
                </p:oleObj>
              </mc:Choice>
              <mc:Fallback>
                <p:oleObj name="Equation" r:id="rId11" imgW="419040" imgH="215640" progId="Equation.DSMT4">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96941" y="5638583"/>
                        <a:ext cx="630238"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1842221816"/>
              </p:ext>
            </p:extLst>
          </p:nvPr>
        </p:nvGraphicFramePr>
        <p:xfrm>
          <a:off x="7210905" y="4077072"/>
          <a:ext cx="1050572" cy="522571"/>
        </p:xfrm>
        <a:graphic>
          <a:graphicData uri="http://schemas.openxmlformats.org/presentationml/2006/ole">
            <mc:AlternateContent xmlns:mc="http://schemas.openxmlformats.org/markup-compatibility/2006">
              <mc:Choice xmlns:v="urn:schemas-microsoft-com:vml" Requires="v">
                <p:oleObj spid="_x0000_s74892" name="Equation" r:id="rId13" imgW="736560" imgH="368280" progId="Equation.DSMT4">
                  <p:embed/>
                </p:oleObj>
              </mc:Choice>
              <mc:Fallback>
                <p:oleObj name="Equation" r:id="rId13" imgW="736560" imgH="368280" progId="Equation.DSMT4">
                  <p:embed/>
                  <p:pic>
                    <p:nvPicPr>
                      <p:cNvPr id="0" name=""/>
                      <p:cNvPicPr/>
                      <p:nvPr/>
                    </p:nvPicPr>
                    <p:blipFill>
                      <a:blip r:embed="rId14"/>
                      <a:stretch>
                        <a:fillRect/>
                      </a:stretch>
                    </p:blipFill>
                    <p:spPr>
                      <a:xfrm>
                        <a:off x="7210905" y="4077072"/>
                        <a:ext cx="1050572" cy="522571"/>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3" end="13"/>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9" grpId="0" uiExpand="1" animBg="1"/>
      <p:bldP spid="10" grpId="0" uiExpand="1"/>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30</a:t>
            </a:fld>
            <a:endParaRPr lang="nb-NO"/>
          </a:p>
        </p:txBody>
      </p:sp>
      <p:pic>
        <p:nvPicPr>
          <p:cNvPr id="45058" name="Picture 2"/>
          <p:cNvPicPr>
            <a:picLocks noChangeAspect="1" noChangeArrowheads="1"/>
          </p:cNvPicPr>
          <p:nvPr/>
        </p:nvPicPr>
        <p:blipFill>
          <a:blip r:embed="rId4" cstate="print"/>
          <a:srcRect/>
          <a:stretch>
            <a:fillRect/>
          </a:stretch>
        </p:blipFill>
        <p:spPr bwMode="auto">
          <a:xfrm>
            <a:off x="5292080" y="548680"/>
            <a:ext cx="2448272" cy="2736918"/>
          </a:xfrm>
          <a:prstGeom prst="rect">
            <a:avLst/>
          </a:prstGeom>
          <a:noFill/>
          <a:ln w="9525">
            <a:noFill/>
            <a:miter lim="800000"/>
            <a:headEnd/>
            <a:tailEnd/>
          </a:ln>
        </p:spPr>
      </p:pic>
      <p:sp>
        <p:nvSpPr>
          <p:cNvPr id="10" name="TekstSylinder 9"/>
          <p:cNvSpPr txBox="1"/>
          <p:nvPr/>
        </p:nvSpPr>
        <p:spPr>
          <a:xfrm>
            <a:off x="683568" y="1078240"/>
            <a:ext cx="4176464" cy="193899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Vi har brukt et rektangel som sløyfe, men resultatet er gyldig for alle former. Mest vanlig er spoler med sirkulære vindinger.</a:t>
            </a:r>
          </a:p>
          <a:p>
            <a:endParaRPr lang="nb-NO" sz="2000" i="1" dirty="0" smtClean="0"/>
          </a:p>
          <a:p>
            <a:r>
              <a:rPr lang="nb-NO" sz="2000" i="1" dirty="0" smtClean="0"/>
              <a:t>N</a:t>
            </a:r>
            <a:r>
              <a:rPr lang="nb-NO" sz="2000" dirty="0" smtClean="0"/>
              <a:t> vindinger gir </a:t>
            </a:r>
            <a:endParaRPr lang="nb-NO" sz="2000" dirty="0"/>
          </a:p>
        </p:txBody>
      </p:sp>
      <p:sp>
        <p:nvSpPr>
          <p:cNvPr id="11" name="TekstSylinder 10"/>
          <p:cNvSpPr txBox="1"/>
          <p:nvPr/>
        </p:nvSpPr>
        <p:spPr>
          <a:xfrm>
            <a:off x="4860032" y="4318506"/>
            <a:ext cx="3528392" cy="101566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Hva er retningen til det magnetiske momentet til spolen?</a:t>
            </a:r>
            <a:endParaRPr lang="nb-NO" sz="2000" dirty="0"/>
          </a:p>
        </p:txBody>
      </p:sp>
      <p:graphicFrame>
        <p:nvGraphicFramePr>
          <p:cNvPr id="45060" name="Object 4"/>
          <p:cNvGraphicFramePr>
            <a:graphicFrameLocks noChangeAspect="1"/>
          </p:cNvGraphicFramePr>
          <p:nvPr>
            <p:extLst>
              <p:ext uri="{D42A27DB-BD31-4B8C-83A1-F6EECF244321}">
                <p14:modId xmlns:p14="http://schemas.microsoft.com/office/powerpoint/2010/main" val="3170188996"/>
              </p:ext>
            </p:extLst>
          </p:nvPr>
        </p:nvGraphicFramePr>
        <p:xfrm>
          <a:off x="2556033" y="2593359"/>
          <a:ext cx="1945596" cy="426432"/>
        </p:xfrm>
        <a:graphic>
          <a:graphicData uri="http://schemas.openxmlformats.org/presentationml/2006/ole">
            <mc:AlternateContent xmlns:mc="http://schemas.openxmlformats.org/markup-compatibility/2006">
              <mc:Choice xmlns:v="urn:schemas-microsoft-com:vml" Requires="v">
                <p:oleObj spid="_x0000_s45090" name="Equation" r:id="rId5" imgW="927000" imgH="203040" progId="Equation.DSMT4">
                  <p:embed/>
                </p:oleObj>
              </mc:Choice>
              <mc:Fallback>
                <p:oleObj name="Equation" r:id="rId5" imgW="927000" imgH="20304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6033" y="2593359"/>
                        <a:ext cx="1945596" cy="426432"/>
                      </a:xfrm>
                      <a:prstGeom prst="rect">
                        <a:avLst/>
                      </a:prstGeom>
                      <a:noFill/>
                      <a:ln w="9525">
                        <a:noFill/>
                        <a:miter lim="800000"/>
                        <a:headEnd/>
                        <a:tailEnd/>
                      </a:ln>
                      <a:extLst/>
                    </p:spPr>
                  </p:pic>
                </p:oleObj>
              </mc:Fallback>
            </mc:AlternateContent>
          </a:graphicData>
        </a:graphic>
      </p:graphicFrame>
      <p:pic>
        <p:nvPicPr>
          <p:cNvPr id="45061" name="Picture 5"/>
          <p:cNvPicPr>
            <a:picLocks noChangeAspect="1" noChangeArrowheads="1"/>
          </p:cNvPicPr>
          <p:nvPr/>
        </p:nvPicPr>
        <p:blipFill>
          <a:blip r:embed="rId7" cstate="print"/>
          <a:srcRect/>
          <a:stretch>
            <a:fillRect/>
          </a:stretch>
        </p:blipFill>
        <p:spPr bwMode="auto">
          <a:xfrm>
            <a:off x="971600" y="3416165"/>
            <a:ext cx="2557231" cy="240635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bunntekst 4"/>
          <p:cNvSpPr>
            <a:spLocks noGrp="1"/>
          </p:cNvSpPr>
          <p:nvPr>
            <p:ph type="ftr" sz="quarter" idx="11"/>
          </p:nvPr>
        </p:nvSpPr>
        <p:spPr>
          <a:xfrm>
            <a:off x="3124200" y="6356350"/>
            <a:ext cx="2507294" cy="365125"/>
          </a:xfrm>
        </p:spPr>
        <p:txBody>
          <a:bodyPr/>
          <a:lstStyle/>
          <a:p>
            <a:r>
              <a:rPr lang="nb-NO" dirty="0" smtClean="0"/>
              <a:t>FY6017 Elektromagnetisme 2016 Revidert etter J. Grip 2012</a:t>
            </a:r>
            <a:endParaRPr lang="nb-NO" dirty="0"/>
          </a:p>
        </p:txBody>
      </p:sp>
      <p:sp>
        <p:nvSpPr>
          <p:cNvPr id="6" name="Plassholder for lysbildenummer 5"/>
          <p:cNvSpPr>
            <a:spLocks noGrp="1"/>
          </p:cNvSpPr>
          <p:nvPr>
            <p:ph type="sldNum" sz="quarter" idx="12"/>
          </p:nvPr>
        </p:nvSpPr>
        <p:spPr/>
        <p:txBody>
          <a:bodyPr/>
          <a:lstStyle/>
          <a:p>
            <a:fld id="{5EB4B6ED-15D9-49D7-9C92-D2D30205BACC}" type="slidenum">
              <a:rPr lang="nb-NO" smtClean="0"/>
              <a:pPr/>
              <a:t>31</a:t>
            </a:fld>
            <a:endParaRPr lang="nb-NO"/>
          </a:p>
        </p:txBody>
      </p:sp>
      <p:pic>
        <p:nvPicPr>
          <p:cNvPr id="45059" name="Picture 3"/>
          <p:cNvPicPr>
            <a:picLocks noChangeAspect="1" noChangeArrowheads="1"/>
          </p:cNvPicPr>
          <p:nvPr/>
        </p:nvPicPr>
        <p:blipFill>
          <a:blip r:embed="rId4" cstate="print"/>
          <a:srcRect/>
          <a:stretch>
            <a:fillRect/>
          </a:stretch>
        </p:blipFill>
        <p:spPr bwMode="auto">
          <a:xfrm>
            <a:off x="1043607" y="1625820"/>
            <a:ext cx="3116919" cy="3243340"/>
          </a:xfrm>
          <a:prstGeom prst="rect">
            <a:avLst/>
          </a:prstGeom>
          <a:noFill/>
          <a:ln w="9525">
            <a:noFill/>
            <a:miter lim="800000"/>
            <a:headEnd/>
            <a:tailEnd/>
          </a:ln>
        </p:spPr>
      </p:pic>
      <p:sp>
        <p:nvSpPr>
          <p:cNvPr id="11" name="TekstSylinder 10"/>
          <p:cNvSpPr txBox="1"/>
          <p:nvPr/>
        </p:nvSpPr>
        <p:spPr>
          <a:xfrm>
            <a:off x="5148063" y="2492896"/>
            <a:ext cx="3528391"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Dreiemomentet vil prøve å rotere spolen slik at den blir parallell med det ytre feltet. </a:t>
            </a:r>
          </a:p>
          <a:p>
            <a:endParaRPr lang="nb-NO" sz="2000" dirty="0" smtClean="0"/>
          </a:p>
          <a:p>
            <a:r>
              <a:rPr lang="nb-NO" sz="2000" dirty="0" smtClean="0"/>
              <a:t>Da er                             </a:t>
            </a:r>
          </a:p>
          <a:p>
            <a:endParaRPr lang="nb-NO" sz="2000" dirty="0"/>
          </a:p>
          <a:p>
            <a:r>
              <a:rPr lang="nb-NO" sz="2000" dirty="0" smtClean="0"/>
              <a:t>og den potensielle energien er så liten den kan bli og likevekten er stabil.</a:t>
            </a:r>
            <a:endParaRPr lang="nb-NO" sz="2000" dirty="0"/>
          </a:p>
        </p:txBody>
      </p:sp>
      <p:graphicFrame>
        <p:nvGraphicFramePr>
          <p:cNvPr id="45060" name="Object 4"/>
          <p:cNvGraphicFramePr>
            <a:graphicFrameLocks noChangeAspect="1"/>
          </p:cNvGraphicFramePr>
          <p:nvPr>
            <p:extLst>
              <p:ext uri="{D42A27DB-BD31-4B8C-83A1-F6EECF244321}">
                <p14:modId xmlns:p14="http://schemas.microsoft.com/office/powerpoint/2010/main" val="1492891642"/>
              </p:ext>
            </p:extLst>
          </p:nvPr>
        </p:nvGraphicFramePr>
        <p:xfrm>
          <a:off x="5436096" y="1700808"/>
          <a:ext cx="1390650" cy="304800"/>
        </p:xfrm>
        <a:graphic>
          <a:graphicData uri="http://schemas.openxmlformats.org/presentationml/2006/ole">
            <mc:AlternateContent xmlns:mc="http://schemas.openxmlformats.org/markup-compatibility/2006">
              <mc:Choice xmlns:v="urn:schemas-microsoft-com:vml" Requires="v">
                <p:oleObj spid="_x0000_s46199" name="Equation" r:id="rId5" imgW="927000" imgH="203040" progId="Equation.DSMT4">
                  <p:embed/>
                </p:oleObj>
              </mc:Choice>
              <mc:Fallback>
                <p:oleObj name="Equation" r:id="rId5" imgW="927000" imgH="20304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096" y="1700808"/>
                        <a:ext cx="1390650" cy="304800"/>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538818337"/>
              </p:ext>
            </p:extLst>
          </p:nvPr>
        </p:nvGraphicFramePr>
        <p:xfrm>
          <a:off x="6147877" y="3694663"/>
          <a:ext cx="1528762" cy="458787"/>
        </p:xfrm>
        <a:graphic>
          <a:graphicData uri="http://schemas.openxmlformats.org/presentationml/2006/ole">
            <mc:AlternateContent xmlns:mc="http://schemas.openxmlformats.org/markup-compatibility/2006">
              <mc:Choice xmlns:v="urn:schemas-microsoft-com:vml" Requires="v">
                <p:oleObj spid="_x0000_s46200" name="Equation" r:id="rId7" imgW="1015920" imgH="304560" progId="Equation.DSMT4">
                  <p:embed/>
                </p:oleObj>
              </mc:Choice>
              <mc:Fallback>
                <p:oleObj name="Equation" r:id="rId7" imgW="1015920" imgH="304560" progId="Equation.DSMT4">
                  <p:embed/>
                  <p:pic>
                    <p:nvPicPr>
                      <p:cNvPr id="0" name="Picture 3"/>
                      <p:cNvPicPr>
                        <a:picLocks noChangeAspect="1" noChangeArrowheads="1"/>
                      </p:cNvPicPr>
                      <p:nvPr/>
                    </p:nvPicPr>
                    <p:blipFill>
                      <a:blip r:embed="rId8"/>
                      <a:srcRect/>
                      <a:stretch>
                        <a:fillRect/>
                      </a:stretch>
                    </p:blipFill>
                    <p:spPr bwMode="auto">
                      <a:xfrm>
                        <a:off x="6147877" y="3694663"/>
                        <a:ext cx="1528762" cy="458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kstSylinder 11"/>
          <p:cNvSpPr txBox="1"/>
          <p:nvPr/>
        </p:nvSpPr>
        <p:spPr>
          <a:xfrm>
            <a:off x="1043608" y="760547"/>
            <a:ext cx="1949842" cy="70788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Magnetisk momentet</a:t>
            </a:r>
            <a:r>
              <a:rPr lang="nb-NO" dirty="0" smtClean="0"/>
              <a:t>:</a:t>
            </a:r>
            <a:endParaRPr lang="nb-NO" dirty="0"/>
          </a:p>
        </p:txBody>
      </p:sp>
      <p:graphicFrame>
        <p:nvGraphicFramePr>
          <p:cNvPr id="46085" name="Object 5"/>
          <p:cNvGraphicFramePr>
            <a:graphicFrameLocks noChangeAspect="1"/>
          </p:cNvGraphicFramePr>
          <p:nvPr>
            <p:extLst>
              <p:ext uri="{D42A27DB-BD31-4B8C-83A1-F6EECF244321}">
                <p14:modId xmlns:p14="http://schemas.microsoft.com/office/powerpoint/2010/main" val="2645239584"/>
              </p:ext>
            </p:extLst>
          </p:nvPr>
        </p:nvGraphicFramePr>
        <p:xfrm>
          <a:off x="5436096" y="1178387"/>
          <a:ext cx="935038" cy="360362"/>
        </p:xfrm>
        <a:graphic>
          <a:graphicData uri="http://schemas.openxmlformats.org/presentationml/2006/ole">
            <mc:AlternateContent xmlns:mc="http://schemas.openxmlformats.org/markup-compatibility/2006">
              <mc:Choice xmlns:v="urn:schemas-microsoft-com:vml" Requires="v">
                <p:oleObj spid="_x0000_s46201" name="Equation" r:id="rId9" imgW="622080" imgH="241200" progId="Equation.DSMT4">
                  <p:embed/>
                </p:oleObj>
              </mc:Choice>
              <mc:Fallback>
                <p:oleObj name="Equation" r:id="rId9" imgW="622080" imgH="24120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36096" y="1178387"/>
                        <a:ext cx="93503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sp>
        <p:nvSpPr>
          <p:cNvPr id="14" name="TekstSylinder 13"/>
          <p:cNvSpPr txBox="1"/>
          <p:nvPr/>
        </p:nvSpPr>
        <p:spPr>
          <a:xfrm>
            <a:off x="5292080" y="760547"/>
            <a:ext cx="2376264" cy="400110"/>
          </a:xfrm>
          <a:prstGeom prst="rect">
            <a:avLst/>
          </a:prstGeom>
          <a:noFill/>
        </p:spPr>
        <p:txBody>
          <a:bodyPr wrap="square" rtlCol="0">
            <a:spAutoFit/>
          </a:bodyPr>
          <a:lstStyle/>
          <a:p>
            <a:r>
              <a:rPr lang="nb-NO" sz="2000" dirty="0" smtClean="0"/>
              <a:t>Dreiemoment:</a:t>
            </a:r>
            <a:endParaRPr lang="nb-NO" sz="2000" dirty="0"/>
          </a:p>
        </p:txBody>
      </p:sp>
      <p:graphicFrame>
        <p:nvGraphicFramePr>
          <p:cNvPr id="2" name="Objekt 1"/>
          <p:cNvGraphicFramePr>
            <a:graphicFrameLocks noChangeAspect="1"/>
          </p:cNvGraphicFramePr>
          <p:nvPr>
            <p:extLst>
              <p:ext uri="{D42A27DB-BD31-4B8C-83A1-F6EECF244321}">
                <p14:modId xmlns:p14="http://schemas.microsoft.com/office/powerpoint/2010/main" val="2153608118"/>
              </p:ext>
            </p:extLst>
          </p:nvPr>
        </p:nvGraphicFramePr>
        <p:xfrm>
          <a:off x="5652120" y="5661248"/>
          <a:ext cx="2217738" cy="363538"/>
        </p:xfrm>
        <a:graphic>
          <a:graphicData uri="http://schemas.openxmlformats.org/presentationml/2006/ole">
            <mc:AlternateContent xmlns:mc="http://schemas.openxmlformats.org/markup-compatibility/2006">
              <mc:Choice xmlns:v="urn:schemas-microsoft-com:vml" Requires="v">
                <p:oleObj spid="_x0000_s46202" name="Equation" r:id="rId11" imgW="1473200" imgH="241300" progId="Equation.DSMT4">
                  <p:embed/>
                </p:oleObj>
              </mc:Choice>
              <mc:Fallback>
                <p:oleObj name="Equation" r:id="rId11" imgW="1473200" imgH="241300" progId="Equation.DSMT4">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52120" y="5661248"/>
                        <a:ext cx="2217738" cy="3635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0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lassholder for bunntekst 14"/>
          <p:cNvSpPr>
            <a:spLocks noGrp="1"/>
          </p:cNvSpPr>
          <p:nvPr>
            <p:ph type="ftr" sz="quarter" idx="11"/>
          </p:nvPr>
        </p:nvSpPr>
        <p:spPr/>
        <p:txBody>
          <a:bodyPr/>
          <a:lstStyle/>
          <a:p>
            <a:r>
              <a:rPr lang="nb-NO" dirty="0" smtClean="0"/>
              <a:t>FY6017 Elektromagnetisme 2016</a:t>
            </a:r>
            <a:endParaRPr lang="nb-NO" dirty="0"/>
          </a:p>
        </p:txBody>
      </p:sp>
      <p:sp>
        <p:nvSpPr>
          <p:cNvPr id="14" name="Plassholder for lysbildenummer 13"/>
          <p:cNvSpPr>
            <a:spLocks noGrp="1"/>
          </p:cNvSpPr>
          <p:nvPr>
            <p:ph type="sldNum" sz="quarter" idx="12"/>
          </p:nvPr>
        </p:nvSpPr>
        <p:spPr/>
        <p:txBody>
          <a:bodyPr/>
          <a:lstStyle/>
          <a:p>
            <a:fld id="{5EB4B6ED-15D9-49D7-9C92-D2D30205BACC}" type="slidenum">
              <a:rPr lang="nb-NO" smtClean="0"/>
              <a:pPr/>
              <a:t>32</a:t>
            </a:fld>
            <a:endParaRPr lang="nb-NO" dirty="0"/>
          </a:p>
        </p:txBody>
      </p:sp>
      <p:sp>
        <p:nvSpPr>
          <p:cNvPr id="3" name="Plassholder for innhold 2"/>
          <p:cNvSpPr>
            <a:spLocks noGrp="1"/>
          </p:cNvSpPr>
          <p:nvPr>
            <p:ph idx="4294967295"/>
          </p:nvPr>
        </p:nvSpPr>
        <p:spPr>
          <a:xfrm>
            <a:off x="590872" y="399892"/>
            <a:ext cx="8229600" cy="1156900"/>
          </a:xfrm>
        </p:spPr>
        <p:txBody>
          <a:bodyPr>
            <a:normAutofit/>
          </a:bodyPr>
          <a:lstStyle/>
          <a:p>
            <a:pPr>
              <a:buNone/>
            </a:pPr>
            <a:r>
              <a:rPr lang="nb-NO" sz="2000" dirty="0" smtClean="0"/>
              <a:t>Så tilbake til utgangspunktet:</a:t>
            </a:r>
          </a:p>
          <a:p>
            <a:pPr>
              <a:buNone/>
            </a:pPr>
            <a:endParaRPr lang="nb-NO" sz="1100" dirty="0"/>
          </a:p>
          <a:p>
            <a:pPr>
              <a:buNone/>
            </a:pPr>
            <a:r>
              <a:rPr lang="nb-NO" sz="2800" dirty="0" smtClean="0"/>
              <a:t>Hvordan virker en elektrisk motor?</a:t>
            </a:r>
          </a:p>
        </p:txBody>
      </p:sp>
      <p:pic>
        <p:nvPicPr>
          <p:cNvPr id="145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84" y="2204864"/>
            <a:ext cx="4392488" cy="2604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kstSylinder 4"/>
          <p:cNvSpPr txBox="1"/>
          <p:nvPr/>
        </p:nvSpPr>
        <p:spPr>
          <a:xfrm>
            <a:off x="5292080" y="2132856"/>
            <a:ext cx="3528392" cy="2585323"/>
          </a:xfrm>
          <a:prstGeom prst="rect">
            <a:avLst/>
          </a:prstGeom>
          <a:noFill/>
        </p:spPr>
        <p:txBody>
          <a:bodyPr wrap="square" rtlCol="0">
            <a:spAutoFit/>
          </a:bodyPr>
          <a:lstStyle/>
          <a:p>
            <a:r>
              <a:rPr lang="nb-NO" dirty="0" smtClean="0"/>
              <a:t>Den magnetiske krafta gir et dreiemoment.</a:t>
            </a:r>
          </a:p>
          <a:p>
            <a:endParaRPr lang="nb-NO" dirty="0"/>
          </a:p>
          <a:p>
            <a:r>
              <a:rPr lang="nb-NO" dirty="0" smtClean="0"/>
              <a:t>Men hva når sløyfeplanet  står vinkelrett på </a:t>
            </a:r>
            <a:r>
              <a:rPr lang="nb-NO" i="1" dirty="0" smtClean="0"/>
              <a:t>B</a:t>
            </a:r>
            <a:r>
              <a:rPr lang="nb-NO" dirty="0" smtClean="0"/>
              <a:t>-feltet?</a:t>
            </a:r>
          </a:p>
          <a:p>
            <a:endParaRPr lang="nb-NO" dirty="0"/>
          </a:p>
          <a:p>
            <a:r>
              <a:rPr lang="nb-NO" dirty="0" smtClean="0"/>
              <a:t>Og hvilken retning vil den magnetiske krafta  dreie når  sløyfa har rotert forbi?</a:t>
            </a:r>
            <a:endParaRPr lang="nb-NO" dirty="0"/>
          </a:p>
        </p:txBody>
      </p:sp>
      <p:sp>
        <p:nvSpPr>
          <p:cNvPr id="6" name="TekstSylinder 5"/>
          <p:cNvSpPr txBox="1"/>
          <p:nvPr/>
        </p:nvSpPr>
        <p:spPr>
          <a:xfrm>
            <a:off x="703748" y="4809500"/>
            <a:ext cx="8143546" cy="1477328"/>
          </a:xfrm>
          <a:prstGeom prst="rect">
            <a:avLst/>
          </a:prstGeom>
          <a:noFill/>
        </p:spPr>
        <p:txBody>
          <a:bodyPr wrap="square" rtlCol="0">
            <a:spAutoFit/>
          </a:bodyPr>
          <a:lstStyle/>
          <a:p>
            <a:r>
              <a:rPr lang="nb-NO" dirty="0" smtClean="0"/>
              <a:t>Noe må gjøres for å sørge for at rotasjonsretningen blir den samme hele veien:</a:t>
            </a:r>
          </a:p>
          <a:p>
            <a:r>
              <a:rPr lang="nb-NO" dirty="0" smtClean="0"/>
              <a:t>Gjøres av en  </a:t>
            </a:r>
            <a:r>
              <a:rPr lang="nb-NO" i="1" dirty="0" smtClean="0"/>
              <a:t>KOMMUTATOR</a:t>
            </a:r>
          </a:p>
          <a:p>
            <a:endParaRPr lang="nb-NO" i="1" dirty="0"/>
          </a:p>
          <a:p>
            <a:r>
              <a:rPr lang="nb-NO" dirty="0" smtClean="0"/>
              <a:t>En enkel kommutator kan være en innretning som gjør at sløyfa skifter tilkoblingspunkt sånn at strømmen skifter retning</a:t>
            </a:r>
            <a:endParaRPr lang="nb-NO" dirty="0"/>
          </a:p>
        </p:txBody>
      </p:sp>
      <p:pic>
        <p:nvPicPr>
          <p:cNvPr id="145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789" y="1555705"/>
            <a:ext cx="4048278" cy="31624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kstSylinder 6"/>
          <p:cNvSpPr txBox="1"/>
          <p:nvPr/>
        </p:nvSpPr>
        <p:spPr>
          <a:xfrm>
            <a:off x="5668706" y="6067146"/>
            <a:ext cx="3367790" cy="276999"/>
          </a:xfrm>
          <a:prstGeom prst="rect">
            <a:avLst/>
          </a:prstGeom>
          <a:noFill/>
        </p:spPr>
        <p:txBody>
          <a:bodyPr wrap="square" rtlCol="0">
            <a:spAutoFit/>
          </a:bodyPr>
          <a:lstStyle/>
          <a:p>
            <a:r>
              <a:rPr lang="nb-NO" sz="1200" dirty="0" smtClean="0">
                <a:hlinkClick r:id="rId5"/>
              </a:rPr>
              <a:t>https://www.youtube.com/watch?v=LAtPHANEfQo</a:t>
            </a:r>
            <a:endParaRPr lang="nb-NO" sz="1200" dirty="0"/>
          </a:p>
        </p:txBody>
      </p:sp>
    </p:spTree>
    <p:extLst>
      <p:ext uri="{BB962C8B-B14F-4D97-AF65-F5344CB8AC3E}">
        <p14:creationId xmlns:p14="http://schemas.microsoft.com/office/powerpoint/2010/main" val="311083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45410"/>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454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unntekst 1"/>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sp>
        <p:nvSpPr>
          <p:cNvPr id="3" name="Plassholder for lysbildenummer 2"/>
          <p:cNvSpPr>
            <a:spLocks noGrp="1"/>
          </p:cNvSpPr>
          <p:nvPr>
            <p:ph type="sldNum" sz="quarter" idx="12"/>
          </p:nvPr>
        </p:nvSpPr>
        <p:spPr/>
        <p:txBody>
          <a:bodyPr/>
          <a:lstStyle/>
          <a:p>
            <a:fld id="{5EB4B6ED-15D9-49D7-9C92-D2D30205BACC}" type="slidenum">
              <a:rPr lang="nb-NO" smtClean="0"/>
              <a:pPr/>
              <a:t>33</a:t>
            </a:fld>
            <a:endParaRPr lang="nb-NO"/>
          </a:p>
        </p:txBody>
      </p:sp>
      <p:sp>
        <p:nvSpPr>
          <p:cNvPr id="4" name="TekstSylinder 3"/>
          <p:cNvSpPr txBox="1"/>
          <p:nvPr/>
        </p:nvSpPr>
        <p:spPr>
          <a:xfrm>
            <a:off x="539552" y="318715"/>
            <a:ext cx="3312368" cy="1261884"/>
          </a:xfrm>
          <a:prstGeom prst="rect">
            <a:avLst/>
          </a:prstGeom>
          <a:noFill/>
        </p:spPr>
        <p:txBody>
          <a:bodyPr wrap="square" rtlCol="0">
            <a:spAutoFit/>
          </a:bodyPr>
          <a:lstStyle/>
          <a:p>
            <a:r>
              <a:rPr lang="nb-NO" sz="2400" dirty="0" smtClean="0"/>
              <a:t>Eksempel:</a:t>
            </a:r>
          </a:p>
          <a:p>
            <a:r>
              <a:rPr lang="nb-NO" sz="3200" dirty="0" smtClean="0"/>
              <a:t>Galvanometeret</a:t>
            </a:r>
          </a:p>
          <a:p>
            <a:r>
              <a:rPr lang="nb-NO" sz="2000" dirty="0" smtClean="0"/>
              <a:t>måler elektrisk strøm</a:t>
            </a:r>
            <a:endParaRPr lang="nb-NO" sz="2000" dirty="0"/>
          </a:p>
        </p:txBody>
      </p:sp>
      <p:pic>
        <p:nvPicPr>
          <p:cNvPr id="48130" name="Picture 2"/>
          <p:cNvPicPr>
            <a:picLocks noChangeAspect="1" noChangeArrowheads="1"/>
          </p:cNvPicPr>
          <p:nvPr/>
        </p:nvPicPr>
        <p:blipFill>
          <a:blip r:embed="rId4" cstate="print"/>
          <a:srcRect/>
          <a:stretch>
            <a:fillRect/>
          </a:stretch>
        </p:blipFill>
        <p:spPr bwMode="auto">
          <a:xfrm>
            <a:off x="5796136" y="620688"/>
            <a:ext cx="1800200" cy="2304256"/>
          </a:xfrm>
          <a:prstGeom prst="rect">
            <a:avLst/>
          </a:prstGeom>
          <a:noFill/>
          <a:ln w="9525">
            <a:noFill/>
            <a:miter lim="800000"/>
            <a:headEnd/>
            <a:tailEnd/>
          </a:ln>
        </p:spPr>
      </p:pic>
      <p:pic>
        <p:nvPicPr>
          <p:cNvPr id="48131" name="Picture 3"/>
          <p:cNvPicPr>
            <a:picLocks noChangeAspect="1" noChangeArrowheads="1"/>
          </p:cNvPicPr>
          <p:nvPr/>
        </p:nvPicPr>
        <p:blipFill>
          <a:blip r:embed="rId5" cstate="print"/>
          <a:srcRect/>
          <a:stretch>
            <a:fillRect/>
          </a:stretch>
        </p:blipFill>
        <p:spPr bwMode="auto">
          <a:xfrm>
            <a:off x="1069860" y="2420888"/>
            <a:ext cx="3859129" cy="3384376"/>
          </a:xfrm>
          <a:prstGeom prst="rect">
            <a:avLst/>
          </a:prstGeom>
          <a:noFill/>
          <a:ln w="9525">
            <a:noFill/>
            <a:miter lim="800000"/>
            <a:headEnd/>
            <a:tailEnd/>
          </a:ln>
        </p:spPr>
      </p:pic>
      <p:sp>
        <p:nvSpPr>
          <p:cNvPr id="7" name="TekstSylinder 6"/>
          <p:cNvSpPr txBox="1"/>
          <p:nvPr/>
        </p:nvSpPr>
        <p:spPr>
          <a:xfrm>
            <a:off x="3572514" y="5127941"/>
            <a:ext cx="742958" cy="523220"/>
          </a:xfrm>
          <a:prstGeom prst="rect">
            <a:avLst/>
          </a:prstGeom>
          <a:solidFill>
            <a:schemeClr val="bg1">
              <a:lumMod val="75000"/>
            </a:schemeClr>
          </a:solidFill>
        </p:spPr>
        <p:txBody>
          <a:bodyPr wrap="square" rtlCol="0">
            <a:spAutoFit/>
          </a:bodyPr>
          <a:lstStyle/>
          <a:p>
            <a:r>
              <a:rPr lang="nb-NO" sz="1400" dirty="0" err="1" smtClean="0"/>
              <a:t>magnet-felt</a:t>
            </a:r>
            <a:endParaRPr lang="nb-NO" sz="1400" dirty="0"/>
          </a:p>
        </p:txBody>
      </p:sp>
      <p:sp>
        <p:nvSpPr>
          <p:cNvPr id="8" name="TekstSylinder 7"/>
          <p:cNvSpPr txBox="1"/>
          <p:nvPr/>
        </p:nvSpPr>
        <p:spPr>
          <a:xfrm>
            <a:off x="1141494" y="4437112"/>
            <a:ext cx="576064" cy="307777"/>
          </a:xfrm>
          <a:prstGeom prst="rect">
            <a:avLst/>
          </a:prstGeom>
          <a:solidFill>
            <a:schemeClr val="bg1">
              <a:lumMod val="75000"/>
            </a:schemeClr>
          </a:solidFill>
        </p:spPr>
        <p:txBody>
          <a:bodyPr wrap="square" rtlCol="0">
            <a:spAutoFit/>
          </a:bodyPr>
          <a:lstStyle/>
          <a:p>
            <a:r>
              <a:rPr lang="nb-NO" sz="1400" dirty="0" smtClean="0"/>
              <a:t>fjær</a:t>
            </a:r>
            <a:endParaRPr lang="nb-NO" sz="1400" dirty="0"/>
          </a:p>
        </p:txBody>
      </p:sp>
      <p:sp>
        <p:nvSpPr>
          <p:cNvPr id="9" name="TekstSylinder 8"/>
          <p:cNvSpPr txBox="1"/>
          <p:nvPr/>
        </p:nvSpPr>
        <p:spPr>
          <a:xfrm>
            <a:off x="683568" y="5661248"/>
            <a:ext cx="1152128" cy="584775"/>
          </a:xfrm>
          <a:prstGeom prst="rect">
            <a:avLst/>
          </a:prstGeom>
          <a:noFill/>
        </p:spPr>
        <p:txBody>
          <a:bodyPr wrap="square" rtlCol="0">
            <a:spAutoFit/>
          </a:bodyPr>
          <a:lstStyle/>
          <a:p>
            <a:r>
              <a:rPr lang="nb-NO" sz="1600" dirty="0" smtClean="0"/>
              <a:t>permanent magnet</a:t>
            </a:r>
            <a:endParaRPr lang="nb-NO" sz="1600" dirty="0"/>
          </a:p>
        </p:txBody>
      </p:sp>
      <p:sp>
        <p:nvSpPr>
          <p:cNvPr id="10" name="TekstSylinder 9"/>
          <p:cNvSpPr txBox="1"/>
          <p:nvPr/>
        </p:nvSpPr>
        <p:spPr>
          <a:xfrm>
            <a:off x="1962834" y="5670248"/>
            <a:ext cx="1024990" cy="584775"/>
          </a:xfrm>
          <a:prstGeom prst="rect">
            <a:avLst/>
          </a:prstGeom>
          <a:noFill/>
        </p:spPr>
        <p:txBody>
          <a:bodyPr wrap="square" rtlCol="0">
            <a:spAutoFit/>
          </a:bodyPr>
          <a:lstStyle/>
          <a:p>
            <a:r>
              <a:rPr lang="nb-NO" sz="1600" dirty="0" smtClean="0"/>
              <a:t>myk </a:t>
            </a:r>
            <a:r>
              <a:rPr lang="nb-NO" sz="1600" dirty="0" err="1" smtClean="0"/>
              <a:t>jern-kjerne</a:t>
            </a:r>
            <a:endParaRPr lang="nb-NO" sz="1600" dirty="0"/>
          </a:p>
        </p:txBody>
      </p:sp>
      <p:sp>
        <p:nvSpPr>
          <p:cNvPr id="11" name="TekstSylinder 10"/>
          <p:cNvSpPr txBox="1"/>
          <p:nvPr/>
        </p:nvSpPr>
        <p:spPr>
          <a:xfrm>
            <a:off x="3088710" y="5756508"/>
            <a:ext cx="936104" cy="338554"/>
          </a:xfrm>
          <a:prstGeom prst="rect">
            <a:avLst/>
          </a:prstGeom>
          <a:noFill/>
        </p:spPr>
        <p:txBody>
          <a:bodyPr wrap="square" rtlCol="0">
            <a:spAutoFit/>
          </a:bodyPr>
          <a:lstStyle/>
          <a:p>
            <a:r>
              <a:rPr lang="nb-NO" sz="1600" dirty="0" smtClean="0"/>
              <a:t>spole</a:t>
            </a:r>
            <a:endParaRPr lang="nb-NO" sz="1600" dirty="0"/>
          </a:p>
        </p:txBody>
      </p:sp>
      <p:sp>
        <p:nvSpPr>
          <p:cNvPr id="12" name="TekstSylinder 11"/>
          <p:cNvSpPr txBox="1"/>
          <p:nvPr/>
        </p:nvSpPr>
        <p:spPr>
          <a:xfrm>
            <a:off x="97752" y="1724615"/>
            <a:ext cx="1944216"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Det magnetiske dreiemomentet  skyver visere mot høyre</a:t>
            </a:r>
            <a:endParaRPr lang="nb-NO" dirty="0"/>
          </a:p>
        </p:txBody>
      </p:sp>
      <p:sp>
        <p:nvSpPr>
          <p:cNvPr id="13" name="TekstSylinder 12"/>
          <p:cNvSpPr txBox="1"/>
          <p:nvPr/>
        </p:nvSpPr>
        <p:spPr>
          <a:xfrm>
            <a:off x="3707904" y="1940639"/>
            <a:ext cx="1800200" cy="1200329"/>
          </a:xfrm>
          <a:prstGeom prst="rect">
            <a:avLst/>
          </a:prstGeom>
          <a:ln>
            <a:solidFill>
              <a:srgbClr val="E527B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Dreiemomentet fra fjæra skyver viseren tilbake mot null</a:t>
            </a:r>
            <a:endParaRPr lang="nb-NO" dirty="0"/>
          </a:p>
        </p:txBody>
      </p:sp>
      <p:sp>
        <p:nvSpPr>
          <p:cNvPr id="14" name="TekstSylinder 13"/>
          <p:cNvSpPr txBox="1"/>
          <p:nvPr/>
        </p:nvSpPr>
        <p:spPr>
          <a:xfrm>
            <a:off x="5292080" y="3534688"/>
            <a:ext cx="3312368" cy="227754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Feltet er radielt, </a:t>
            </a:r>
            <a:r>
              <a:rPr lang="nb-NO" dirty="0" err="1" smtClean="0"/>
              <a:t>dvs</a:t>
            </a:r>
            <a:r>
              <a:rPr lang="nb-NO" dirty="0" smtClean="0"/>
              <a:t> ikke homogent.  </a:t>
            </a:r>
            <a:r>
              <a:rPr lang="el-GR" dirty="0" smtClean="0"/>
              <a:t>φ</a:t>
            </a:r>
            <a:r>
              <a:rPr lang="nb-NO" dirty="0" smtClean="0"/>
              <a:t> = 90</a:t>
            </a:r>
            <a:r>
              <a:rPr lang="nb-NO" baseline="30000" dirty="0" smtClean="0"/>
              <a:t>o</a:t>
            </a:r>
            <a:r>
              <a:rPr lang="nb-NO" dirty="0" smtClean="0"/>
              <a:t> alltid.</a:t>
            </a:r>
          </a:p>
          <a:p>
            <a:endParaRPr lang="nb-NO" sz="800" dirty="0" smtClean="0"/>
          </a:p>
          <a:p>
            <a:r>
              <a:rPr lang="nb-NO" dirty="0" smtClean="0"/>
              <a:t> </a:t>
            </a:r>
            <a:endParaRPr lang="nb-NO" sz="800" dirty="0" smtClean="0"/>
          </a:p>
          <a:p>
            <a:r>
              <a:rPr lang="nb-NO" dirty="0" smtClean="0"/>
              <a:t>og</a:t>
            </a:r>
          </a:p>
          <a:p>
            <a:endParaRPr lang="nb-NO" sz="800" dirty="0" smtClean="0"/>
          </a:p>
          <a:p>
            <a:r>
              <a:rPr lang="nb-NO" dirty="0" smtClean="0"/>
              <a:t>Dette er viktig for at galvanometeret skal kunne fungere som et måleinstrument. </a:t>
            </a:r>
            <a:endParaRPr lang="nb-NO" dirty="0"/>
          </a:p>
        </p:txBody>
      </p:sp>
      <p:graphicFrame>
        <p:nvGraphicFramePr>
          <p:cNvPr id="48132" name="Object 4"/>
          <p:cNvGraphicFramePr>
            <a:graphicFrameLocks noChangeAspect="1"/>
          </p:cNvGraphicFramePr>
          <p:nvPr>
            <p:extLst>
              <p:ext uri="{D42A27DB-BD31-4B8C-83A1-F6EECF244321}">
                <p14:modId xmlns:p14="http://schemas.microsoft.com/office/powerpoint/2010/main" val="3721544073"/>
              </p:ext>
            </p:extLst>
          </p:nvPr>
        </p:nvGraphicFramePr>
        <p:xfrm>
          <a:off x="5790982" y="4158208"/>
          <a:ext cx="1390650" cy="304800"/>
        </p:xfrm>
        <a:graphic>
          <a:graphicData uri="http://schemas.openxmlformats.org/presentationml/2006/ole">
            <mc:AlternateContent xmlns:mc="http://schemas.openxmlformats.org/markup-compatibility/2006">
              <mc:Choice xmlns:v="urn:schemas-microsoft-com:vml" Requires="v">
                <p:oleObj spid="_x0000_s48192" name="Equation" r:id="rId6" imgW="927000" imgH="203040" progId="Equation.DSMT4">
                  <p:embed/>
                </p:oleObj>
              </mc:Choice>
              <mc:Fallback>
                <p:oleObj name="Equation" r:id="rId6" imgW="927000" imgH="20304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0982" y="4158208"/>
                        <a:ext cx="1390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2"/>
                            </a:solidFill>
                            <a:miter lim="800000"/>
                            <a:headEnd/>
                            <a:tailEnd/>
                          </a14:hiddenLine>
                        </a:ext>
                      </a:extLst>
                    </p:spPr>
                  </p:pic>
                </p:oleObj>
              </mc:Fallback>
            </mc:AlternateContent>
          </a:graphicData>
        </a:graphic>
      </p:graphicFrame>
      <p:graphicFrame>
        <p:nvGraphicFramePr>
          <p:cNvPr id="48133" name="Object 5"/>
          <p:cNvGraphicFramePr>
            <a:graphicFrameLocks noChangeAspect="1"/>
          </p:cNvGraphicFramePr>
          <p:nvPr>
            <p:extLst>
              <p:ext uri="{D42A27DB-BD31-4B8C-83A1-F6EECF244321}">
                <p14:modId xmlns:p14="http://schemas.microsoft.com/office/powerpoint/2010/main" val="1565660081"/>
              </p:ext>
            </p:extLst>
          </p:nvPr>
        </p:nvGraphicFramePr>
        <p:xfrm>
          <a:off x="5796136" y="4540111"/>
          <a:ext cx="2171700" cy="266700"/>
        </p:xfrm>
        <a:graphic>
          <a:graphicData uri="http://schemas.openxmlformats.org/presentationml/2006/ole">
            <mc:AlternateContent xmlns:mc="http://schemas.openxmlformats.org/markup-compatibility/2006">
              <mc:Choice xmlns:v="urn:schemas-microsoft-com:vml" Requires="v">
                <p:oleObj spid="_x0000_s48193" name="Equation" r:id="rId8" imgW="1447560" imgH="177480" progId="Equation.DSMT4">
                  <p:embed/>
                </p:oleObj>
              </mc:Choice>
              <mc:Fallback>
                <p:oleObj name="Equation" r:id="rId8" imgW="1447560" imgH="177480" progId="Equation.DSMT4">
                  <p:embed/>
                  <p:pic>
                    <p:nvPicPr>
                      <p:cNvPr id="0" name="Picture 5"/>
                      <p:cNvPicPr>
                        <a:picLocks noChangeAspect="1" noChangeArrowheads="1"/>
                      </p:cNvPicPr>
                      <p:nvPr/>
                    </p:nvPicPr>
                    <p:blipFill>
                      <a:blip r:embed="rId9"/>
                      <a:srcRect/>
                      <a:stretch>
                        <a:fillRect/>
                      </a:stretch>
                    </p:blipFill>
                    <p:spPr bwMode="auto">
                      <a:xfrm>
                        <a:off x="5796136" y="4540111"/>
                        <a:ext cx="2171700" cy="266700"/>
                      </a:xfrm>
                      <a:prstGeom prst="rect">
                        <a:avLst/>
                      </a:prstGeom>
                      <a:noFill/>
                      <a:ln>
                        <a:noFill/>
                      </a:ln>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1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p:cNvSpPr>
            <a:spLocks noGrp="1"/>
          </p:cNvSpPr>
          <p:nvPr>
            <p:ph type="title"/>
          </p:nvPr>
        </p:nvSpPr>
        <p:spPr>
          <a:xfrm>
            <a:off x="457200" y="274638"/>
            <a:ext cx="8229600" cy="778098"/>
          </a:xfrm>
        </p:spPr>
        <p:txBody>
          <a:bodyPr>
            <a:normAutofit/>
          </a:bodyPr>
          <a:lstStyle/>
          <a:p>
            <a:pPr algn="l"/>
            <a:r>
              <a:rPr lang="nb-NO" sz="3200" dirty="0" smtClean="0"/>
              <a:t>Strømsløyfer i magnetfelt</a:t>
            </a:r>
            <a:endParaRPr lang="nb-NO" sz="3200" dirty="0"/>
          </a:p>
        </p:txBody>
      </p:sp>
      <p:sp>
        <p:nvSpPr>
          <p:cNvPr id="5" name="Plassholder for innhold 4"/>
          <p:cNvSpPr>
            <a:spLocks noGrp="1"/>
          </p:cNvSpPr>
          <p:nvPr>
            <p:ph idx="1"/>
          </p:nvPr>
        </p:nvSpPr>
        <p:spPr>
          <a:xfrm>
            <a:off x="395535" y="1124744"/>
            <a:ext cx="4658183" cy="1656184"/>
          </a:xfrm>
        </p:spPr>
        <p:txBody>
          <a:bodyPr>
            <a:noAutofit/>
          </a:bodyPr>
          <a:lstStyle/>
          <a:p>
            <a:pPr marL="0" indent="0">
              <a:buNone/>
            </a:pPr>
            <a:r>
              <a:rPr lang="nb-NO" sz="2000" dirty="0" smtClean="0"/>
              <a:t>Figuren til høyre viser en sirkulær leder med strømmen </a:t>
            </a:r>
            <a:r>
              <a:rPr lang="nb-NO" sz="2000" i="1" dirty="0" smtClean="0"/>
              <a:t>I</a:t>
            </a:r>
            <a:r>
              <a:rPr lang="nb-NO" sz="2000" dirty="0" smtClean="0"/>
              <a:t>. Lederen befinner seg i magnetfeltet fra en stavmagnet. </a:t>
            </a:r>
          </a:p>
          <a:p>
            <a:pPr marL="0" indent="0">
              <a:buNone/>
            </a:pPr>
            <a:r>
              <a:rPr lang="nb-NO" sz="2000" dirty="0" smtClean="0"/>
              <a:t>(Ringens høyre halvdel er nærmest oss.)</a:t>
            </a:r>
          </a:p>
          <a:p>
            <a:pPr marL="0" indent="0">
              <a:buNone/>
            </a:pPr>
            <a:r>
              <a:rPr lang="nb-NO" sz="2000" dirty="0" smtClean="0"/>
              <a:t>Hva er retning på det magnetiske momentet?</a:t>
            </a:r>
          </a:p>
        </p:txBody>
      </p:sp>
      <p:sp>
        <p:nvSpPr>
          <p:cNvPr id="2" name="Plassholder for bunntekst 1"/>
          <p:cNvSpPr>
            <a:spLocks noGrp="1"/>
          </p:cNvSpPr>
          <p:nvPr>
            <p:ph type="ftr" sz="quarter" idx="11"/>
          </p:nvPr>
        </p:nvSpPr>
        <p:spPr>
          <a:xfrm>
            <a:off x="3254023" y="6381328"/>
            <a:ext cx="2455912" cy="365125"/>
          </a:xfrm>
        </p:spPr>
        <p:txBody>
          <a:bodyPr/>
          <a:lstStyle/>
          <a:p>
            <a:r>
              <a:rPr lang="nb-NO" dirty="0" smtClean="0"/>
              <a:t>FY6017 Elektromagnetisme 2016 Revidert etter J. Grip 2012</a:t>
            </a:r>
            <a:endParaRPr lang="nb-NO" dirty="0"/>
          </a:p>
        </p:txBody>
      </p:sp>
      <p:sp>
        <p:nvSpPr>
          <p:cNvPr id="3" name="Plassholder for lysbildenummer 2"/>
          <p:cNvSpPr>
            <a:spLocks noGrp="1"/>
          </p:cNvSpPr>
          <p:nvPr>
            <p:ph type="sldNum" sz="quarter" idx="12"/>
          </p:nvPr>
        </p:nvSpPr>
        <p:spPr/>
        <p:txBody>
          <a:bodyPr/>
          <a:lstStyle/>
          <a:p>
            <a:fld id="{5EB4B6ED-15D9-49D7-9C92-D2D30205BACC}" type="slidenum">
              <a:rPr lang="nb-NO" smtClean="0"/>
              <a:pPr/>
              <a:t>34</a:t>
            </a:fld>
            <a:endParaRPr lang="nb-NO" dirty="0"/>
          </a:p>
        </p:txBody>
      </p:sp>
      <p:pic>
        <p:nvPicPr>
          <p:cNvPr id="18" name="Picture 2"/>
          <p:cNvPicPr>
            <a:picLocks noChangeAspect="1" noChangeArrowheads="1"/>
          </p:cNvPicPr>
          <p:nvPr/>
        </p:nvPicPr>
        <p:blipFill>
          <a:blip r:embed="rId4" cstate="print"/>
          <a:srcRect/>
          <a:stretch>
            <a:fillRect/>
          </a:stretch>
        </p:blipFill>
        <p:spPr bwMode="auto">
          <a:xfrm>
            <a:off x="5171493" y="4581128"/>
            <a:ext cx="3317952" cy="1588814"/>
          </a:xfrm>
          <a:prstGeom prst="rect">
            <a:avLst/>
          </a:prstGeom>
          <a:noFill/>
          <a:ln w="9525">
            <a:noFill/>
            <a:miter lim="800000"/>
            <a:headEnd/>
            <a:tailEnd/>
          </a:ln>
        </p:spPr>
      </p:pic>
      <p:pic>
        <p:nvPicPr>
          <p:cNvPr id="1433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3719" y="836712"/>
            <a:ext cx="3514725"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6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3719" y="809074"/>
            <a:ext cx="345757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Rett pil 7"/>
          <p:cNvCxnSpPr/>
          <p:nvPr/>
        </p:nvCxnSpPr>
        <p:spPr>
          <a:xfrm flipV="1">
            <a:off x="7596336" y="1412776"/>
            <a:ext cx="0" cy="36004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13" name="TekstSylinder 12"/>
          <p:cNvSpPr txBox="1"/>
          <p:nvPr/>
        </p:nvSpPr>
        <p:spPr>
          <a:xfrm>
            <a:off x="424100" y="3254090"/>
            <a:ext cx="8115758" cy="1323439"/>
          </a:xfrm>
          <a:prstGeom prst="rect">
            <a:avLst/>
          </a:prstGeom>
          <a:noFill/>
        </p:spPr>
        <p:txBody>
          <a:bodyPr wrap="square" rtlCol="0">
            <a:spAutoFit/>
          </a:bodyPr>
          <a:lstStyle/>
          <a:p>
            <a:r>
              <a:rPr lang="nb-NO" sz="2000" dirty="0"/>
              <a:t>Hvilken retning får det magnetiske momentet om vi snur magneten?</a:t>
            </a:r>
          </a:p>
          <a:p>
            <a:endParaRPr lang="nb-NO" sz="2000" dirty="0"/>
          </a:p>
          <a:p>
            <a:r>
              <a:rPr lang="nb-NO" sz="2000" dirty="0" smtClean="0"/>
              <a:t>Det magnetiske momentet </a:t>
            </a:r>
            <a:r>
              <a:rPr lang="nb-NO" sz="2000" dirty="0"/>
              <a:t>er ikke avhengig av retningen til magnetfeltet, bare strømretningen</a:t>
            </a:r>
            <a:r>
              <a:rPr lang="nb-NO" sz="2000" dirty="0" smtClean="0"/>
              <a:t>.</a:t>
            </a:r>
            <a:endParaRPr lang="nb-NO" sz="2000" dirty="0"/>
          </a:p>
        </p:txBody>
      </p:sp>
      <p:sp>
        <p:nvSpPr>
          <p:cNvPr id="14" name="TekstSylinder 13"/>
          <p:cNvSpPr txBox="1"/>
          <p:nvPr/>
        </p:nvSpPr>
        <p:spPr>
          <a:xfrm>
            <a:off x="435932" y="4846503"/>
            <a:ext cx="4248472" cy="1323439"/>
          </a:xfrm>
          <a:prstGeom prst="rect">
            <a:avLst/>
          </a:prstGeom>
          <a:noFill/>
        </p:spPr>
        <p:txBody>
          <a:bodyPr wrap="square" rtlCol="0">
            <a:spAutoFit/>
          </a:bodyPr>
          <a:lstStyle/>
          <a:p>
            <a:r>
              <a:rPr lang="nb-NO" sz="2000" dirty="0" smtClean="0"/>
              <a:t>Hvilke krefter virker på lederen?</a:t>
            </a:r>
          </a:p>
          <a:p>
            <a:endParaRPr lang="nb-NO" sz="2000" dirty="0"/>
          </a:p>
          <a:p>
            <a:endParaRPr lang="nb-NO" sz="2000" dirty="0"/>
          </a:p>
          <a:p>
            <a:r>
              <a:rPr lang="nb-NO" sz="2000" dirty="0" smtClean="0"/>
              <a:t>Nettokraft?</a:t>
            </a:r>
            <a:endParaRPr lang="nb-NO" sz="2000" dirty="0"/>
          </a:p>
        </p:txBody>
      </p:sp>
      <p:graphicFrame>
        <p:nvGraphicFramePr>
          <p:cNvPr id="15" name="Objekt 14"/>
          <p:cNvGraphicFramePr>
            <a:graphicFrameLocks noChangeAspect="1"/>
          </p:cNvGraphicFramePr>
          <p:nvPr>
            <p:extLst>
              <p:ext uri="{D42A27DB-BD31-4B8C-83A1-F6EECF244321}">
                <p14:modId xmlns:p14="http://schemas.microsoft.com/office/powerpoint/2010/main" val="2631735390"/>
              </p:ext>
            </p:extLst>
          </p:nvPr>
        </p:nvGraphicFramePr>
        <p:xfrm>
          <a:off x="1037695" y="5315072"/>
          <a:ext cx="1522473" cy="386299"/>
        </p:xfrm>
        <a:graphic>
          <a:graphicData uri="http://schemas.openxmlformats.org/presentationml/2006/ole">
            <mc:AlternateContent xmlns:mc="http://schemas.openxmlformats.org/markup-compatibility/2006">
              <mc:Choice xmlns:v="urn:schemas-microsoft-com:vml" Requires="v">
                <p:oleObj spid="_x0000_s143374" name="Equation" r:id="rId7" imgW="850531" imgH="215806" progId="Equation.DSMT4">
                  <p:embed/>
                </p:oleObj>
              </mc:Choice>
              <mc:Fallback>
                <p:oleObj name="Equation" r:id="rId7" imgW="850531" imgH="215806" progId="Equation.DSMT4">
                  <p:embed/>
                  <p:pic>
                    <p:nvPicPr>
                      <p:cNvPr id="0" name="Objek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7695" y="5315072"/>
                        <a:ext cx="1522473" cy="386299"/>
                      </a:xfrm>
                      <a:prstGeom prst="rect">
                        <a:avLst/>
                      </a:prstGeom>
                      <a:noFill/>
                      <a:ln>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ssholder for innhold 4"/>
          <p:cNvSpPr>
            <a:spLocks noGrp="1"/>
          </p:cNvSpPr>
          <p:nvPr>
            <p:ph idx="1"/>
          </p:nvPr>
        </p:nvSpPr>
        <p:spPr>
          <a:xfrm>
            <a:off x="425660" y="1360338"/>
            <a:ext cx="6061678" cy="5001419"/>
          </a:xfrm>
        </p:spPr>
        <p:txBody>
          <a:bodyPr>
            <a:normAutofit fontScale="92500" lnSpcReduction="20000"/>
          </a:bodyPr>
          <a:lstStyle/>
          <a:p>
            <a:pPr>
              <a:buNone/>
            </a:pPr>
            <a:r>
              <a:rPr lang="nb-NO" sz="2000" dirty="0" smtClean="0"/>
              <a:t>Generelt:</a:t>
            </a:r>
          </a:p>
          <a:p>
            <a:pPr>
              <a:buNone/>
            </a:pPr>
            <a:endParaRPr lang="nb-NO" sz="2000" dirty="0" smtClean="0"/>
          </a:p>
          <a:p>
            <a:pPr>
              <a:buNone/>
            </a:pPr>
            <a:r>
              <a:rPr lang="nb-NO" sz="2000" dirty="0" smtClean="0"/>
              <a:t>Dekomponerer magnetfeltet i </a:t>
            </a:r>
            <a:r>
              <a:rPr lang="nb-NO" sz="2000" i="1" dirty="0" smtClean="0"/>
              <a:t>x- </a:t>
            </a:r>
            <a:r>
              <a:rPr lang="nb-NO" sz="2000" dirty="0" smtClean="0"/>
              <a:t>og </a:t>
            </a:r>
            <a:r>
              <a:rPr lang="nb-NO" sz="2000" i="1" dirty="0" smtClean="0"/>
              <a:t>y</a:t>
            </a:r>
            <a:r>
              <a:rPr lang="nb-NO" sz="2000" dirty="0" smtClean="0"/>
              <a:t>-retning.</a:t>
            </a:r>
          </a:p>
          <a:p>
            <a:pPr>
              <a:buNone/>
            </a:pPr>
            <a:r>
              <a:rPr lang="nb-NO" sz="2000" dirty="0" smtClean="0"/>
              <a:t>Strømmen går </a:t>
            </a:r>
            <a:r>
              <a:rPr lang="nb-NO" sz="2000" i="1" dirty="0" smtClean="0"/>
              <a:t>med </a:t>
            </a:r>
            <a:r>
              <a:rPr lang="nb-NO" sz="2000" dirty="0" smtClean="0"/>
              <a:t>klokka i ringen. </a:t>
            </a:r>
          </a:p>
          <a:p>
            <a:pPr>
              <a:buNone/>
            </a:pPr>
            <a:endParaRPr lang="nb-NO" sz="2000" dirty="0" smtClean="0"/>
          </a:p>
          <a:p>
            <a:pPr marL="0" indent="0">
              <a:buNone/>
            </a:pPr>
            <a:r>
              <a:rPr lang="nb-NO" sz="2000" dirty="0" smtClean="0"/>
              <a:t>Hvilke retninger får de magnetiske kreftene fra det dekomponerte feltet?</a:t>
            </a:r>
          </a:p>
          <a:p>
            <a:pPr>
              <a:buNone/>
            </a:pPr>
            <a:r>
              <a:rPr lang="nb-NO" sz="2000" dirty="0"/>
              <a:t>	</a:t>
            </a:r>
            <a:r>
              <a:rPr lang="nb-NO" sz="2000" dirty="0" smtClean="0"/>
              <a:t>Fra </a:t>
            </a:r>
            <a:r>
              <a:rPr lang="nb-NO" sz="2000" i="1" dirty="0" smtClean="0"/>
              <a:t>B</a:t>
            </a:r>
            <a:r>
              <a:rPr lang="nb-NO" sz="2000" i="1" baseline="-25000" dirty="0" smtClean="0"/>
              <a:t>y</a:t>
            </a:r>
            <a:r>
              <a:rPr lang="nb-NO" sz="2000" i="1" dirty="0" smtClean="0"/>
              <a:t> </a:t>
            </a:r>
            <a:r>
              <a:rPr lang="nb-NO" sz="2000" dirty="0" smtClean="0"/>
              <a:t>  </a:t>
            </a:r>
            <a:endParaRPr lang="nb-NO" sz="2000" i="1" dirty="0" smtClean="0"/>
          </a:p>
          <a:p>
            <a:pPr>
              <a:buNone/>
            </a:pPr>
            <a:r>
              <a:rPr lang="nb-NO" sz="2000" dirty="0" smtClean="0"/>
              <a:t>	Fra </a:t>
            </a:r>
            <a:r>
              <a:rPr lang="nb-NO" sz="2000" i="1" dirty="0" err="1" smtClean="0"/>
              <a:t>B</a:t>
            </a:r>
            <a:r>
              <a:rPr lang="nb-NO" sz="2000" i="1" baseline="-25000" dirty="0" err="1" smtClean="0"/>
              <a:t>x</a:t>
            </a:r>
            <a:r>
              <a:rPr lang="nb-NO" sz="2000" i="1" dirty="0" smtClean="0"/>
              <a:t> </a:t>
            </a:r>
            <a:endParaRPr lang="nb-NO" sz="2000" dirty="0" smtClean="0"/>
          </a:p>
          <a:p>
            <a:pPr>
              <a:buNone/>
            </a:pPr>
            <a:endParaRPr lang="nb-NO" sz="800" dirty="0" smtClean="0"/>
          </a:p>
          <a:p>
            <a:pPr>
              <a:buNone/>
            </a:pPr>
            <a:r>
              <a:rPr lang="nb-NO" sz="2000" dirty="0" smtClean="0"/>
              <a:t>Symmetri fører til at netto kraft er rettet i </a:t>
            </a:r>
            <a:r>
              <a:rPr lang="nb-NO" sz="2000" b="1" dirty="0" smtClean="0"/>
              <a:t>positiv </a:t>
            </a:r>
            <a:r>
              <a:rPr lang="nb-NO" sz="2000" b="1" i="1" dirty="0" smtClean="0"/>
              <a:t>y</a:t>
            </a:r>
            <a:r>
              <a:rPr lang="nb-NO" sz="2000" b="1" dirty="0" smtClean="0"/>
              <a:t>-retning.</a:t>
            </a:r>
          </a:p>
          <a:p>
            <a:pPr>
              <a:buNone/>
            </a:pPr>
            <a:r>
              <a:rPr lang="nb-NO" sz="2000" dirty="0" smtClean="0"/>
              <a:t>Dvs. en frastøtende kraft. </a:t>
            </a:r>
          </a:p>
          <a:p>
            <a:pPr>
              <a:buNone/>
            </a:pPr>
            <a:endParaRPr lang="nb-NO" sz="800" b="1" dirty="0" smtClean="0"/>
          </a:p>
          <a:p>
            <a:pPr>
              <a:buNone/>
            </a:pPr>
            <a:r>
              <a:rPr lang="nb-NO" sz="2000" dirty="0" smtClean="0"/>
              <a:t>Hvilken retning får netto kraft når en snur magneten?</a:t>
            </a:r>
          </a:p>
          <a:p>
            <a:pPr>
              <a:buNone/>
            </a:pPr>
            <a:endParaRPr lang="nb-NO" sz="2000" dirty="0" smtClean="0"/>
          </a:p>
          <a:p>
            <a:pPr marL="0" indent="0">
              <a:buNone/>
            </a:pPr>
            <a:r>
              <a:rPr lang="nb-NO" sz="2000" b="1" dirty="0" smtClean="0">
                <a:solidFill>
                  <a:srgbClr val="FF0000"/>
                </a:solidFill>
              </a:rPr>
              <a:t>Dvs. kan betrakte spenningssløyfa som en magnet der det magnetiske momentet peker mot </a:t>
            </a:r>
            <a:r>
              <a:rPr lang="nb-NO" sz="2000" b="1" dirty="0" err="1" smtClean="0">
                <a:solidFill>
                  <a:srgbClr val="FF0000"/>
                </a:solidFill>
              </a:rPr>
              <a:t>nordpolen</a:t>
            </a:r>
            <a:r>
              <a:rPr lang="nb-NO" sz="2000" b="1" dirty="0" smtClean="0">
                <a:solidFill>
                  <a:srgbClr val="FF0000"/>
                </a:solidFill>
              </a:rPr>
              <a:t>.</a:t>
            </a:r>
          </a:p>
          <a:p>
            <a:pPr marL="0" indent="0">
              <a:buNone/>
            </a:pPr>
            <a:r>
              <a:rPr lang="nb-NO" sz="2000" dirty="0" smtClean="0"/>
              <a:t>(Like poler frastøter,- ulike poler tiltrekker)</a:t>
            </a:r>
            <a:endParaRPr lang="nb-NO" sz="2000" dirty="0"/>
          </a:p>
        </p:txBody>
      </p:sp>
      <p:sp>
        <p:nvSpPr>
          <p:cNvPr id="2" name="Plassholder for bunntekst 1"/>
          <p:cNvSpPr>
            <a:spLocks noGrp="1"/>
          </p:cNvSpPr>
          <p:nvPr>
            <p:ph type="ftr" sz="quarter" idx="11"/>
          </p:nvPr>
        </p:nvSpPr>
        <p:spPr>
          <a:xfrm>
            <a:off x="2771800" y="6321050"/>
            <a:ext cx="2524920" cy="365125"/>
          </a:xfrm>
        </p:spPr>
        <p:txBody>
          <a:bodyPr/>
          <a:lstStyle/>
          <a:p>
            <a:r>
              <a:rPr lang="nb-NO" dirty="0" smtClean="0"/>
              <a:t>FY6017 Elektromagnetisme 2016 Revidert etter J. Grip 2012</a:t>
            </a:r>
            <a:endParaRPr lang="nb-NO" dirty="0"/>
          </a:p>
        </p:txBody>
      </p:sp>
      <p:sp>
        <p:nvSpPr>
          <p:cNvPr id="3" name="Plassholder for lysbildenummer 2"/>
          <p:cNvSpPr>
            <a:spLocks noGrp="1"/>
          </p:cNvSpPr>
          <p:nvPr>
            <p:ph type="sldNum" sz="quarter" idx="12"/>
          </p:nvPr>
        </p:nvSpPr>
        <p:spPr/>
        <p:txBody>
          <a:bodyPr/>
          <a:lstStyle/>
          <a:p>
            <a:fld id="{5EB4B6ED-15D9-49D7-9C92-D2D30205BACC}" type="slidenum">
              <a:rPr lang="nb-NO" smtClean="0"/>
              <a:pPr/>
              <a:t>35</a:t>
            </a:fld>
            <a:endParaRPr lang="nb-NO"/>
          </a:p>
        </p:txBody>
      </p:sp>
      <p:sp>
        <p:nvSpPr>
          <p:cNvPr id="9" name="Ellipse 8"/>
          <p:cNvSpPr/>
          <p:nvPr/>
        </p:nvSpPr>
        <p:spPr>
          <a:xfrm>
            <a:off x="6084168" y="2233368"/>
            <a:ext cx="1512168" cy="36004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nb-NO"/>
          </a:p>
        </p:txBody>
      </p:sp>
      <p:cxnSp>
        <p:nvCxnSpPr>
          <p:cNvPr id="11" name="Rett pil 10"/>
          <p:cNvCxnSpPr/>
          <p:nvPr/>
        </p:nvCxnSpPr>
        <p:spPr>
          <a:xfrm flipV="1">
            <a:off x="6818874" y="1196752"/>
            <a:ext cx="0" cy="26642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kstSylinder 11"/>
          <p:cNvSpPr txBox="1"/>
          <p:nvPr/>
        </p:nvSpPr>
        <p:spPr>
          <a:xfrm>
            <a:off x="6551468" y="1064362"/>
            <a:ext cx="216024" cy="369332"/>
          </a:xfrm>
          <a:prstGeom prst="rect">
            <a:avLst/>
          </a:prstGeom>
          <a:noFill/>
        </p:spPr>
        <p:txBody>
          <a:bodyPr wrap="square" rtlCol="0">
            <a:spAutoFit/>
          </a:bodyPr>
          <a:lstStyle/>
          <a:p>
            <a:r>
              <a:rPr lang="nb-NO" dirty="0" smtClean="0"/>
              <a:t>y</a:t>
            </a:r>
            <a:endParaRPr lang="nb-NO" dirty="0"/>
          </a:p>
        </p:txBody>
      </p:sp>
      <p:cxnSp>
        <p:nvCxnSpPr>
          <p:cNvPr id="14" name="Rett pil 13"/>
          <p:cNvCxnSpPr>
            <a:stCxn id="9" idx="6"/>
          </p:cNvCxnSpPr>
          <p:nvPr/>
        </p:nvCxnSpPr>
        <p:spPr>
          <a:xfrm flipV="1">
            <a:off x="7596336" y="1772816"/>
            <a:ext cx="432048" cy="640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Rett pil 15"/>
          <p:cNvCxnSpPr>
            <a:stCxn id="9" idx="6"/>
          </p:cNvCxnSpPr>
          <p:nvPr/>
        </p:nvCxnSpPr>
        <p:spPr>
          <a:xfrm flipV="1">
            <a:off x="7596336" y="1772816"/>
            <a:ext cx="0" cy="640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Rett linje 19"/>
          <p:cNvCxnSpPr/>
          <p:nvPr/>
        </p:nvCxnSpPr>
        <p:spPr>
          <a:xfrm flipH="1">
            <a:off x="7596336" y="1772816"/>
            <a:ext cx="432048"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4" name="Rett linje 23"/>
          <p:cNvCxnSpPr/>
          <p:nvPr/>
        </p:nvCxnSpPr>
        <p:spPr>
          <a:xfrm>
            <a:off x="8028384" y="1772816"/>
            <a:ext cx="0" cy="648072"/>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aphicFrame>
        <p:nvGraphicFramePr>
          <p:cNvPr id="26" name="Objekt 25"/>
          <p:cNvGraphicFramePr>
            <a:graphicFrameLocks noChangeAspect="1"/>
          </p:cNvGraphicFramePr>
          <p:nvPr/>
        </p:nvGraphicFramePr>
        <p:xfrm>
          <a:off x="8014132" y="1709434"/>
          <a:ext cx="230188" cy="306387"/>
        </p:xfrm>
        <a:graphic>
          <a:graphicData uri="http://schemas.openxmlformats.org/presentationml/2006/ole">
            <mc:AlternateContent xmlns:mc="http://schemas.openxmlformats.org/markup-compatibility/2006">
              <mc:Choice xmlns:v="urn:schemas-microsoft-com:vml" Requires="v">
                <p:oleObj spid="_x0000_s62849" name="Equation" r:id="rId4" imgW="152280" imgH="203040" progId="Equation.DSMT4">
                  <p:embed/>
                </p:oleObj>
              </mc:Choice>
              <mc:Fallback>
                <p:oleObj name="Equation" r:id="rId4" imgW="152280" imgH="2030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4132" y="1709434"/>
                        <a:ext cx="230188"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04" name="Object 4"/>
          <p:cNvGraphicFramePr>
            <a:graphicFrameLocks noChangeAspect="1"/>
          </p:cNvGraphicFramePr>
          <p:nvPr/>
        </p:nvGraphicFramePr>
        <p:xfrm>
          <a:off x="7279426" y="1450654"/>
          <a:ext cx="306388" cy="365125"/>
        </p:xfrm>
        <a:graphic>
          <a:graphicData uri="http://schemas.openxmlformats.org/presentationml/2006/ole">
            <mc:AlternateContent xmlns:mc="http://schemas.openxmlformats.org/markup-compatibility/2006">
              <mc:Choice xmlns:v="urn:schemas-microsoft-com:vml" Requires="v">
                <p:oleObj spid="_x0000_s62850" name="Equation" r:id="rId6" imgW="203040" imgH="241200" progId="Equation.DSMT4">
                  <p:embed/>
                </p:oleObj>
              </mc:Choice>
              <mc:Fallback>
                <p:oleObj name="Equation" r:id="rId6" imgW="203040" imgH="2412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79426" y="1450654"/>
                        <a:ext cx="306388"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05" name="Object 5"/>
          <p:cNvGraphicFramePr>
            <a:graphicFrameLocks noChangeAspect="1"/>
          </p:cNvGraphicFramePr>
          <p:nvPr/>
        </p:nvGraphicFramePr>
        <p:xfrm>
          <a:off x="7898466" y="2442549"/>
          <a:ext cx="307975" cy="325437"/>
        </p:xfrm>
        <a:graphic>
          <a:graphicData uri="http://schemas.openxmlformats.org/presentationml/2006/ole">
            <mc:AlternateContent xmlns:mc="http://schemas.openxmlformats.org/markup-compatibility/2006">
              <mc:Choice xmlns:v="urn:schemas-microsoft-com:vml" Requires="v">
                <p:oleObj spid="_x0000_s62851" name="Equation" r:id="rId8" imgW="203040" imgH="215640" progId="Equation.DSMT4">
                  <p:embed/>
                </p:oleObj>
              </mc:Choice>
              <mc:Fallback>
                <p:oleObj name="Equation" r:id="rId8" imgW="203040" imgH="21564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98466" y="2442549"/>
                        <a:ext cx="307975"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0" name="Rett pil 29"/>
          <p:cNvCxnSpPr>
            <a:stCxn id="9" idx="2"/>
          </p:cNvCxnSpPr>
          <p:nvPr/>
        </p:nvCxnSpPr>
        <p:spPr>
          <a:xfrm flipH="1" flipV="1">
            <a:off x="5652120" y="1772816"/>
            <a:ext cx="432048" cy="640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Rett pil 33"/>
          <p:cNvCxnSpPr/>
          <p:nvPr/>
        </p:nvCxnSpPr>
        <p:spPr>
          <a:xfrm flipV="1">
            <a:off x="7616588" y="2420888"/>
            <a:ext cx="432048" cy="88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Rett pil 37"/>
          <p:cNvCxnSpPr/>
          <p:nvPr/>
        </p:nvCxnSpPr>
        <p:spPr>
          <a:xfrm flipH="1">
            <a:off x="5649120" y="2432888"/>
            <a:ext cx="432048"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4" name="Rett linje 43"/>
          <p:cNvCxnSpPr/>
          <p:nvPr/>
        </p:nvCxnSpPr>
        <p:spPr>
          <a:xfrm>
            <a:off x="5660746" y="1844824"/>
            <a:ext cx="0" cy="57606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9" name="Rett pil 48"/>
          <p:cNvCxnSpPr/>
          <p:nvPr/>
        </p:nvCxnSpPr>
        <p:spPr>
          <a:xfrm flipV="1">
            <a:off x="6084168" y="1761322"/>
            <a:ext cx="0" cy="6405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51206" name="Object 6"/>
          <p:cNvGraphicFramePr>
            <a:graphicFrameLocks noChangeAspect="1"/>
          </p:cNvGraphicFramePr>
          <p:nvPr/>
        </p:nvGraphicFramePr>
        <p:xfrm>
          <a:off x="5381340" y="1772816"/>
          <a:ext cx="230188" cy="306387"/>
        </p:xfrm>
        <a:graphic>
          <a:graphicData uri="http://schemas.openxmlformats.org/presentationml/2006/ole">
            <mc:AlternateContent xmlns:mc="http://schemas.openxmlformats.org/markup-compatibility/2006">
              <mc:Choice xmlns:v="urn:schemas-microsoft-com:vml" Requires="v">
                <p:oleObj spid="_x0000_s62852" name="Equation" r:id="rId10" imgW="152280" imgH="203040" progId="Equation.DSMT4">
                  <p:embed/>
                </p:oleObj>
              </mc:Choice>
              <mc:Fallback>
                <p:oleObj name="Equation" r:id="rId10" imgW="152280" imgH="203040" progId="Equation.DSMT4">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1340" y="1772816"/>
                        <a:ext cx="230188"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6" name="Rett linje 55"/>
          <p:cNvCxnSpPr/>
          <p:nvPr/>
        </p:nvCxnSpPr>
        <p:spPr>
          <a:xfrm>
            <a:off x="5652120" y="1772816"/>
            <a:ext cx="432048"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aphicFrame>
        <p:nvGraphicFramePr>
          <p:cNvPr id="51207" name="Object 7"/>
          <p:cNvGraphicFramePr>
            <a:graphicFrameLocks noChangeAspect="1"/>
          </p:cNvGraphicFramePr>
          <p:nvPr/>
        </p:nvGraphicFramePr>
        <p:xfrm>
          <a:off x="5580112" y="2455491"/>
          <a:ext cx="307975" cy="325437"/>
        </p:xfrm>
        <a:graphic>
          <a:graphicData uri="http://schemas.openxmlformats.org/presentationml/2006/ole">
            <mc:AlternateContent xmlns:mc="http://schemas.openxmlformats.org/markup-compatibility/2006">
              <mc:Choice xmlns:v="urn:schemas-microsoft-com:vml" Requires="v">
                <p:oleObj spid="_x0000_s62853" name="Equation" r:id="rId11" imgW="203040" imgH="215640" progId="Equation.DSMT4">
                  <p:embed/>
                </p:oleObj>
              </mc:Choice>
              <mc:Fallback>
                <p:oleObj name="Equation" r:id="rId11" imgW="203040" imgH="215640" progId="Equation.DSMT4">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0112" y="2455491"/>
                        <a:ext cx="307975"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08" name="Object 8"/>
          <p:cNvGraphicFramePr>
            <a:graphicFrameLocks noChangeAspect="1"/>
          </p:cNvGraphicFramePr>
          <p:nvPr/>
        </p:nvGraphicFramePr>
        <p:xfrm>
          <a:off x="6156176" y="1467906"/>
          <a:ext cx="306387" cy="365125"/>
        </p:xfrm>
        <a:graphic>
          <a:graphicData uri="http://schemas.openxmlformats.org/presentationml/2006/ole">
            <mc:AlternateContent xmlns:mc="http://schemas.openxmlformats.org/markup-compatibility/2006">
              <mc:Choice xmlns:v="urn:schemas-microsoft-com:vml" Requires="v">
                <p:oleObj spid="_x0000_s62854" name="Equation" r:id="rId12" imgW="203040" imgH="241200" progId="Equation.DSMT4">
                  <p:embed/>
                </p:oleObj>
              </mc:Choice>
              <mc:Fallback>
                <p:oleObj name="Equation" r:id="rId12" imgW="203040" imgH="241200" progId="Equation.DSMT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176" y="1467906"/>
                        <a:ext cx="306387"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0" name="Rett pil 59"/>
          <p:cNvCxnSpPr/>
          <p:nvPr/>
        </p:nvCxnSpPr>
        <p:spPr>
          <a:xfrm>
            <a:off x="6812874" y="2830058"/>
            <a:ext cx="16602" cy="598942"/>
          </a:xfrm>
          <a:prstGeom prst="straightConnector1">
            <a:avLst/>
          </a:prstGeom>
          <a:ln>
            <a:solidFill>
              <a:schemeClr val="accent6">
                <a:lumMod val="75000"/>
              </a:schemeClr>
            </a:solidFill>
            <a:tailEnd type="arrow"/>
          </a:ln>
        </p:spPr>
        <p:style>
          <a:lnRef idx="2">
            <a:schemeClr val="accent6"/>
          </a:lnRef>
          <a:fillRef idx="0">
            <a:schemeClr val="accent6"/>
          </a:fillRef>
          <a:effectRef idx="1">
            <a:schemeClr val="accent6"/>
          </a:effectRef>
          <a:fontRef idx="minor">
            <a:schemeClr val="tx1"/>
          </a:fontRef>
        </p:style>
      </p:cxnSp>
      <p:graphicFrame>
        <p:nvGraphicFramePr>
          <p:cNvPr id="51209" name="Object 9"/>
          <p:cNvGraphicFramePr>
            <a:graphicFrameLocks noChangeAspect="1"/>
          </p:cNvGraphicFramePr>
          <p:nvPr/>
        </p:nvGraphicFramePr>
        <p:xfrm>
          <a:off x="6920009" y="3063875"/>
          <a:ext cx="228600" cy="365125"/>
        </p:xfrm>
        <a:graphic>
          <a:graphicData uri="http://schemas.openxmlformats.org/presentationml/2006/ole">
            <mc:AlternateContent xmlns:mc="http://schemas.openxmlformats.org/markup-compatibility/2006">
              <mc:Choice xmlns:v="urn:schemas-microsoft-com:vml" Requires="v">
                <p:oleObj spid="_x0000_s62855" name="Equation" r:id="rId13" imgW="152280" imgH="241200" progId="Equation.DSMT4">
                  <p:embed/>
                </p:oleObj>
              </mc:Choice>
              <mc:Fallback>
                <p:oleObj name="Equation" r:id="rId13" imgW="152280" imgH="24120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20009" y="3063875"/>
                        <a:ext cx="228600"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3" name="Rett pil 62"/>
          <p:cNvCxnSpPr/>
          <p:nvPr/>
        </p:nvCxnSpPr>
        <p:spPr>
          <a:xfrm flipH="1">
            <a:off x="6596850" y="2593408"/>
            <a:ext cx="288032" cy="0"/>
          </a:xfrm>
          <a:prstGeom prst="straightConnector1">
            <a:avLst/>
          </a:prstGeom>
          <a:ln>
            <a:solidFill>
              <a:srgbClr val="7030A0"/>
            </a:solidFill>
            <a:tailEnd type="arrow"/>
          </a:ln>
        </p:spPr>
        <p:style>
          <a:lnRef idx="2">
            <a:schemeClr val="accent2"/>
          </a:lnRef>
          <a:fillRef idx="0">
            <a:schemeClr val="accent2"/>
          </a:fillRef>
          <a:effectRef idx="1">
            <a:schemeClr val="accent2"/>
          </a:effectRef>
          <a:fontRef idx="minor">
            <a:schemeClr val="tx1"/>
          </a:fontRef>
        </p:style>
      </p:cxnSp>
      <p:sp>
        <p:nvSpPr>
          <p:cNvPr id="68" name="TekstSylinder 67"/>
          <p:cNvSpPr txBox="1"/>
          <p:nvPr/>
        </p:nvSpPr>
        <p:spPr>
          <a:xfrm>
            <a:off x="6576717" y="2611866"/>
            <a:ext cx="216024" cy="369332"/>
          </a:xfrm>
          <a:prstGeom prst="rect">
            <a:avLst/>
          </a:prstGeom>
          <a:noFill/>
        </p:spPr>
        <p:txBody>
          <a:bodyPr wrap="square" rtlCol="0">
            <a:spAutoFit/>
          </a:bodyPr>
          <a:lstStyle/>
          <a:p>
            <a:r>
              <a:rPr lang="nb-NO" i="1" dirty="0" smtClean="0"/>
              <a:t>I</a:t>
            </a:r>
            <a:endParaRPr lang="nb-NO" i="1" dirty="0"/>
          </a:p>
        </p:txBody>
      </p:sp>
      <p:pic>
        <p:nvPicPr>
          <p:cNvPr id="51210" name="Picture 10"/>
          <p:cNvPicPr>
            <a:picLocks noChangeAspect="1" noChangeArrowheads="1"/>
          </p:cNvPicPr>
          <p:nvPr/>
        </p:nvPicPr>
        <p:blipFill>
          <a:blip r:embed="rId15" cstate="print"/>
          <a:srcRect/>
          <a:stretch>
            <a:fillRect/>
          </a:stretch>
        </p:blipFill>
        <p:spPr bwMode="auto">
          <a:xfrm rot="16200000">
            <a:off x="6458042" y="3944726"/>
            <a:ext cx="700609" cy="330843"/>
          </a:xfrm>
          <a:prstGeom prst="rect">
            <a:avLst/>
          </a:prstGeom>
          <a:noFill/>
          <a:ln w="9525">
            <a:noFill/>
            <a:miter lim="800000"/>
            <a:headEnd/>
            <a:tailEnd/>
          </a:ln>
        </p:spPr>
      </p:pic>
      <p:cxnSp>
        <p:nvCxnSpPr>
          <p:cNvPr id="72" name="Rett pil 71"/>
          <p:cNvCxnSpPr/>
          <p:nvPr/>
        </p:nvCxnSpPr>
        <p:spPr>
          <a:xfrm>
            <a:off x="6127298" y="2441140"/>
            <a:ext cx="36004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7" name="Rett pil 76"/>
          <p:cNvCxnSpPr/>
          <p:nvPr/>
        </p:nvCxnSpPr>
        <p:spPr>
          <a:xfrm flipV="1">
            <a:off x="6118672" y="1853450"/>
            <a:ext cx="0"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8" name="Rett pil 77"/>
          <p:cNvCxnSpPr/>
          <p:nvPr/>
        </p:nvCxnSpPr>
        <p:spPr>
          <a:xfrm flipV="1">
            <a:off x="7561832" y="1850582"/>
            <a:ext cx="0" cy="57606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9" name="Rett pil 78"/>
          <p:cNvCxnSpPr/>
          <p:nvPr/>
        </p:nvCxnSpPr>
        <p:spPr>
          <a:xfrm flipH="1">
            <a:off x="7184782" y="2426888"/>
            <a:ext cx="411554"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aphicFrame>
        <p:nvGraphicFramePr>
          <p:cNvPr id="82" name="Objekt 81"/>
          <p:cNvGraphicFramePr>
            <a:graphicFrameLocks noChangeAspect="1"/>
          </p:cNvGraphicFramePr>
          <p:nvPr>
            <p:extLst>
              <p:ext uri="{D42A27DB-BD31-4B8C-83A1-F6EECF244321}">
                <p14:modId xmlns:p14="http://schemas.microsoft.com/office/powerpoint/2010/main" val="1351013472"/>
              </p:ext>
            </p:extLst>
          </p:nvPr>
        </p:nvGraphicFramePr>
        <p:xfrm>
          <a:off x="6698300" y="2202042"/>
          <a:ext cx="285750" cy="381000"/>
        </p:xfrm>
        <a:graphic>
          <a:graphicData uri="http://schemas.openxmlformats.org/presentationml/2006/ole">
            <mc:AlternateContent xmlns:mc="http://schemas.openxmlformats.org/markup-compatibility/2006">
              <mc:Choice xmlns:v="urn:schemas-microsoft-com:vml" Requires="v">
                <p:oleObj spid="_x0000_s62856" name="Equation" r:id="rId16" imgW="190440" imgH="253800" progId="Equation.DSMT4">
                  <p:embed/>
                </p:oleObj>
              </mc:Choice>
              <mc:Fallback>
                <p:oleObj name="Equation" r:id="rId16" imgW="190440" imgH="253800" progId="Equation.DSMT4">
                  <p:embed/>
                  <p:pic>
                    <p:nvPicPr>
                      <p:cNvPr id="0" name="Picture 9"/>
                      <p:cNvPicPr>
                        <a:picLocks noChangeAspect="1" noChangeArrowheads="1"/>
                      </p:cNvPicPr>
                      <p:nvPr/>
                    </p:nvPicPr>
                    <p:blipFill>
                      <a:blip r:embed="rId17"/>
                      <a:srcRect/>
                      <a:stretch>
                        <a:fillRect/>
                      </a:stretch>
                    </p:blipFill>
                    <p:spPr bwMode="auto">
                      <a:xfrm>
                        <a:off x="6698300" y="2202042"/>
                        <a:ext cx="28575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13" name="Object 13"/>
          <p:cNvGraphicFramePr>
            <a:graphicFrameLocks noChangeAspect="1"/>
          </p:cNvGraphicFramePr>
          <p:nvPr>
            <p:extLst>
              <p:ext uri="{D42A27DB-BD31-4B8C-83A1-F6EECF244321}">
                <p14:modId xmlns:p14="http://schemas.microsoft.com/office/powerpoint/2010/main" val="1150751760"/>
              </p:ext>
            </p:extLst>
          </p:nvPr>
        </p:nvGraphicFramePr>
        <p:xfrm>
          <a:off x="7238159" y="1896827"/>
          <a:ext cx="304800" cy="400050"/>
        </p:xfrm>
        <a:graphic>
          <a:graphicData uri="http://schemas.openxmlformats.org/presentationml/2006/ole">
            <mc:AlternateContent xmlns:mc="http://schemas.openxmlformats.org/markup-compatibility/2006">
              <mc:Choice xmlns:v="urn:schemas-microsoft-com:vml" Requires="v">
                <p:oleObj spid="_x0000_s62857" name="Equation" r:id="rId18" imgW="203040" imgH="266400" progId="Equation.DSMT4">
                  <p:embed/>
                </p:oleObj>
              </mc:Choice>
              <mc:Fallback>
                <p:oleObj name="Equation" r:id="rId18" imgW="203040" imgH="266400" progId="Equation.DSMT4">
                  <p:embed/>
                  <p:pic>
                    <p:nvPicPr>
                      <p:cNvPr id="0" name="Picture 10"/>
                      <p:cNvPicPr>
                        <a:picLocks noChangeAspect="1" noChangeArrowheads="1"/>
                      </p:cNvPicPr>
                      <p:nvPr/>
                    </p:nvPicPr>
                    <p:blipFill>
                      <a:blip r:embed="rId19"/>
                      <a:srcRect/>
                      <a:stretch>
                        <a:fillRect/>
                      </a:stretch>
                    </p:blipFill>
                    <p:spPr bwMode="auto">
                      <a:xfrm>
                        <a:off x="7238159" y="1896827"/>
                        <a:ext cx="304800"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3586981179"/>
              </p:ext>
            </p:extLst>
          </p:nvPr>
        </p:nvGraphicFramePr>
        <p:xfrm>
          <a:off x="6152716" y="1876707"/>
          <a:ext cx="281620" cy="369626"/>
        </p:xfrm>
        <a:graphic>
          <a:graphicData uri="http://schemas.openxmlformats.org/presentationml/2006/ole">
            <mc:AlternateContent xmlns:mc="http://schemas.openxmlformats.org/markup-compatibility/2006">
              <mc:Choice xmlns:v="urn:schemas-microsoft-com:vml" Requires="v">
                <p:oleObj spid="_x0000_s62858" name="Equation" r:id="rId20" imgW="203040" imgH="266400" progId="Equation.DSMT4">
                  <p:embed/>
                </p:oleObj>
              </mc:Choice>
              <mc:Fallback>
                <p:oleObj name="Equation" r:id="rId20" imgW="203040" imgH="266400" progId="Equation.DSMT4">
                  <p:embed/>
                  <p:pic>
                    <p:nvPicPr>
                      <p:cNvPr id="0" name=""/>
                      <p:cNvPicPr/>
                      <p:nvPr/>
                    </p:nvPicPr>
                    <p:blipFill>
                      <a:blip r:embed="rId21"/>
                      <a:stretch>
                        <a:fillRect/>
                      </a:stretch>
                    </p:blipFill>
                    <p:spPr>
                      <a:xfrm>
                        <a:off x="6152716" y="1876707"/>
                        <a:ext cx="281620" cy="369626"/>
                      </a:xfrm>
                      <a:prstGeom prst="rect">
                        <a:avLst/>
                      </a:prstGeom>
                    </p:spPr>
                  </p:pic>
                </p:oleObj>
              </mc:Fallback>
            </mc:AlternateContent>
          </a:graphicData>
        </a:graphic>
      </p:graphicFrame>
      <p:pic>
        <p:nvPicPr>
          <p:cNvPr id="39" name="Picture 10"/>
          <p:cNvPicPr>
            <a:picLocks noChangeAspect="1" noChangeArrowheads="1"/>
          </p:cNvPicPr>
          <p:nvPr/>
        </p:nvPicPr>
        <p:blipFill>
          <a:blip r:embed="rId15" cstate="print"/>
          <a:srcRect/>
          <a:stretch>
            <a:fillRect/>
          </a:stretch>
        </p:blipFill>
        <p:spPr bwMode="auto">
          <a:xfrm rot="5400000">
            <a:off x="6479172" y="5198059"/>
            <a:ext cx="700609" cy="330843"/>
          </a:xfrm>
          <a:prstGeom prst="rect">
            <a:avLst/>
          </a:prstGeom>
          <a:noFill/>
          <a:ln w="9525">
            <a:noFill/>
            <a:miter lim="800000"/>
            <a:headEnd/>
            <a:tailEnd/>
          </a:ln>
        </p:spPr>
      </p:pic>
      <p:sp>
        <p:nvSpPr>
          <p:cNvPr id="7" name="Tittel 6"/>
          <p:cNvSpPr>
            <a:spLocks noGrp="1"/>
          </p:cNvSpPr>
          <p:nvPr>
            <p:ph type="title"/>
          </p:nvPr>
        </p:nvSpPr>
        <p:spPr>
          <a:xfrm>
            <a:off x="539552" y="106028"/>
            <a:ext cx="8229600" cy="1143000"/>
          </a:xfrm>
        </p:spPr>
        <p:txBody>
          <a:bodyPr>
            <a:normAutofit/>
          </a:bodyPr>
          <a:lstStyle/>
          <a:p>
            <a:pPr algn="l"/>
            <a:r>
              <a:rPr lang="nb-NO" sz="3200" dirty="0" smtClean="0"/>
              <a:t>Krefter på sirkulær strømleder i </a:t>
            </a:r>
            <a:r>
              <a:rPr lang="nb-NO" sz="3200" i="1" dirty="0" smtClean="0"/>
              <a:t>B</a:t>
            </a:r>
            <a:r>
              <a:rPr lang="nb-NO" sz="3200" dirty="0" smtClean="0"/>
              <a:t>-felt</a:t>
            </a:r>
            <a:endParaRPr lang="nb-NO" sz="3200" dirty="0"/>
          </a:p>
        </p:txBody>
      </p:sp>
      <p:graphicFrame>
        <p:nvGraphicFramePr>
          <p:cNvPr id="10" name="Objekt 9"/>
          <p:cNvGraphicFramePr>
            <a:graphicFrameLocks noChangeAspect="1"/>
          </p:cNvGraphicFramePr>
          <p:nvPr>
            <p:extLst>
              <p:ext uri="{D42A27DB-BD31-4B8C-83A1-F6EECF244321}">
                <p14:modId xmlns:p14="http://schemas.microsoft.com/office/powerpoint/2010/main" val="2655773040"/>
              </p:ext>
            </p:extLst>
          </p:nvPr>
        </p:nvGraphicFramePr>
        <p:xfrm>
          <a:off x="1835696" y="1275953"/>
          <a:ext cx="1584176" cy="401413"/>
        </p:xfrm>
        <a:graphic>
          <a:graphicData uri="http://schemas.openxmlformats.org/presentationml/2006/ole">
            <mc:AlternateContent xmlns:mc="http://schemas.openxmlformats.org/markup-compatibility/2006">
              <mc:Choice xmlns:v="urn:schemas-microsoft-com:vml" Requires="v">
                <p:oleObj spid="_x0000_s62859" name="Equation" r:id="rId22" imgW="850531" imgH="215806" progId="Equation.DSMT4">
                  <p:embed/>
                </p:oleObj>
              </mc:Choice>
              <mc:Fallback>
                <p:oleObj name="Equation" r:id="rId22" imgW="850531" imgH="215806" progId="Equation.DSMT4">
                  <p:embed/>
                  <p:pic>
                    <p:nvPicPr>
                      <p:cNvPr id="0" name="Objekt 1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835696" y="1275953"/>
                        <a:ext cx="1584176" cy="401413"/>
                      </a:xfrm>
                      <a:prstGeom prst="rect">
                        <a:avLst/>
                      </a:prstGeom>
                      <a:noFill/>
                      <a:ln>
                        <a:no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121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9" end="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2" end="1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476672"/>
            <a:ext cx="5122912" cy="5649491"/>
          </a:xfrm>
        </p:spPr>
        <p:txBody>
          <a:bodyPr>
            <a:normAutofit/>
          </a:bodyPr>
          <a:lstStyle/>
          <a:p>
            <a:pPr marL="0" indent="0">
              <a:buNone/>
            </a:pPr>
            <a:r>
              <a:rPr lang="nb-NO" sz="2000" dirty="0" smtClean="0"/>
              <a:t>I magneter skjer det samme som i strømsløyfer. Ladninger beveger seg på mikroskopisk skala, elektroner rundt kjerna og elektroner spinner rundt seg selv. Dette skaper magnetiske dipolmoment. </a:t>
            </a:r>
          </a:p>
          <a:p>
            <a:pPr>
              <a:buNone/>
            </a:pPr>
            <a:endParaRPr lang="nb-NO" sz="2000" dirty="0" smtClean="0"/>
          </a:p>
          <a:p>
            <a:pPr>
              <a:buNone/>
            </a:pPr>
            <a:r>
              <a:rPr lang="nb-NO" sz="2000" dirty="0" smtClean="0"/>
              <a:t>I de fleste materialer er retningene til alle</a:t>
            </a:r>
          </a:p>
          <a:p>
            <a:pPr>
              <a:buNone/>
            </a:pPr>
            <a:r>
              <a:rPr lang="nb-NO" sz="2000" dirty="0" smtClean="0"/>
              <a:t>de små dipolene tilfeldig fordelt.</a:t>
            </a:r>
          </a:p>
          <a:p>
            <a:pPr>
              <a:buNone/>
            </a:pPr>
            <a:endParaRPr lang="nb-NO" sz="800" dirty="0" smtClean="0"/>
          </a:p>
          <a:p>
            <a:pPr>
              <a:buNone/>
            </a:pPr>
            <a:endParaRPr lang="nb-NO" sz="2000" dirty="0"/>
          </a:p>
        </p:txBody>
      </p:sp>
      <p:sp>
        <p:nvSpPr>
          <p:cNvPr id="4" name="Plassholder for bunntekst 3"/>
          <p:cNvSpPr>
            <a:spLocks noGrp="1"/>
          </p:cNvSpPr>
          <p:nvPr>
            <p:ph type="ftr" sz="quarter" idx="11"/>
          </p:nvPr>
        </p:nvSpPr>
        <p:spPr>
          <a:xfrm>
            <a:off x="3124200" y="6356350"/>
            <a:ext cx="2571050" cy="365125"/>
          </a:xfrm>
        </p:spPr>
        <p:txBody>
          <a:bodyPr/>
          <a:lstStyle/>
          <a:p>
            <a:r>
              <a:rPr lang="nb-NO" dirty="0" smtClean="0"/>
              <a:t>FY6017 Elektromagnetisme 2016 Revidert etter J. Grip 2012</a:t>
            </a:r>
            <a:endParaRPr lang="nb-NO" dirty="0"/>
          </a:p>
        </p:txBody>
      </p:sp>
      <p:sp>
        <p:nvSpPr>
          <p:cNvPr id="5" name="Plassholder for lysbildenummer 4"/>
          <p:cNvSpPr>
            <a:spLocks noGrp="1"/>
          </p:cNvSpPr>
          <p:nvPr>
            <p:ph type="sldNum" sz="quarter" idx="12"/>
          </p:nvPr>
        </p:nvSpPr>
        <p:spPr/>
        <p:txBody>
          <a:bodyPr/>
          <a:lstStyle/>
          <a:p>
            <a:fld id="{5EB4B6ED-15D9-49D7-9C92-D2D30205BACC}" type="slidenum">
              <a:rPr lang="nb-NO" smtClean="0"/>
              <a:pPr/>
              <a:t>36</a:t>
            </a:fld>
            <a:endParaRPr lang="nb-NO" dirty="0"/>
          </a:p>
        </p:txBody>
      </p:sp>
      <p:pic>
        <p:nvPicPr>
          <p:cNvPr id="6" name="Picture 15"/>
          <p:cNvPicPr>
            <a:picLocks noChangeAspect="1" noChangeArrowheads="1"/>
          </p:cNvPicPr>
          <p:nvPr/>
        </p:nvPicPr>
        <p:blipFill>
          <a:blip r:embed="rId4" cstate="print"/>
          <a:srcRect/>
          <a:stretch>
            <a:fillRect/>
          </a:stretch>
        </p:blipFill>
        <p:spPr bwMode="auto">
          <a:xfrm>
            <a:off x="6051910" y="289327"/>
            <a:ext cx="2451652" cy="2203569"/>
          </a:xfrm>
          <a:prstGeom prst="rect">
            <a:avLst/>
          </a:prstGeom>
          <a:noFill/>
          <a:ln w="9525">
            <a:noFill/>
            <a:miter lim="800000"/>
            <a:headEnd/>
            <a:tailEnd/>
          </a:ln>
          <a:effectLst/>
        </p:spPr>
      </p:pic>
      <p:graphicFrame>
        <p:nvGraphicFramePr>
          <p:cNvPr id="8" name="Objekt 7"/>
          <p:cNvGraphicFramePr>
            <a:graphicFrameLocks noChangeAspect="1"/>
          </p:cNvGraphicFramePr>
          <p:nvPr>
            <p:extLst>
              <p:ext uri="{D42A27DB-BD31-4B8C-83A1-F6EECF244321}">
                <p14:modId xmlns:p14="http://schemas.microsoft.com/office/powerpoint/2010/main" val="2395406003"/>
              </p:ext>
            </p:extLst>
          </p:nvPr>
        </p:nvGraphicFramePr>
        <p:xfrm>
          <a:off x="6228184" y="726951"/>
          <a:ext cx="230188" cy="363537"/>
        </p:xfrm>
        <a:graphic>
          <a:graphicData uri="http://schemas.openxmlformats.org/presentationml/2006/ole">
            <mc:AlternateContent xmlns:mc="http://schemas.openxmlformats.org/markup-compatibility/2006">
              <mc:Choice xmlns:v="urn:schemas-microsoft-com:vml" Requires="v">
                <p:oleObj spid="_x0000_s52289" name="Equation" r:id="rId5" imgW="152280" imgH="241200" progId="Equation.DSMT4">
                  <p:embed/>
                </p:oleObj>
              </mc:Choice>
              <mc:Fallback>
                <p:oleObj name="Equation" r:id="rId5" imgW="152280" imgH="24120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8184" y="726951"/>
                        <a:ext cx="230188" cy="363537"/>
                      </a:xfrm>
                      <a:prstGeom prst="rect">
                        <a:avLst/>
                      </a:prstGeom>
                      <a:solidFill>
                        <a:schemeClr val="bg1"/>
                      </a:solidFill>
                    </p:spPr>
                  </p:pic>
                </p:oleObj>
              </mc:Fallback>
            </mc:AlternateContent>
          </a:graphicData>
        </a:graphic>
      </p:graphicFrame>
      <p:sp>
        <p:nvSpPr>
          <p:cNvPr id="9" name="TekstSylinder 8"/>
          <p:cNvSpPr txBox="1"/>
          <p:nvPr/>
        </p:nvSpPr>
        <p:spPr>
          <a:xfrm>
            <a:off x="5695250" y="2919692"/>
            <a:ext cx="2808312"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Dette er en modell for å forklare observasjoner. Virkeligheten er mer komplisert. </a:t>
            </a:r>
          </a:p>
          <a:p>
            <a:r>
              <a:rPr lang="nb-NO" dirty="0" smtClean="0"/>
              <a:t>Kvantemekanikk til våren.</a:t>
            </a:r>
            <a:endParaRPr lang="nb-NO" dirty="0"/>
          </a:p>
        </p:txBody>
      </p:sp>
      <p:pic>
        <p:nvPicPr>
          <p:cNvPr id="52227" name="Picture 3"/>
          <p:cNvPicPr>
            <a:picLocks noChangeAspect="1" noChangeArrowheads="1"/>
          </p:cNvPicPr>
          <p:nvPr/>
        </p:nvPicPr>
        <p:blipFill>
          <a:blip r:embed="rId7" cstate="print"/>
          <a:srcRect/>
          <a:stretch>
            <a:fillRect/>
          </a:stretch>
        </p:blipFill>
        <p:spPr bwMode="auto">
          <a:xfrm>
            <a:off x="1115616" y="3451521"/>
            <a:ext cx="1811148" cy="1656184"/>
          </a:xfrm>
          <a:prstGeom prst="rect">
            <a:avLst/>
          </a:prstGeom>
          <a:noFill/>
          <a:ln w="9525">
            <a:noFill/>
            <a:miter lim="800000"/>
            <a:headEnd/>
            <a:tailEnd/>
          </a:ln>
        </p:spPr>
      </p:pic>
      <p:graphicFrame>
        <p:nvGraphicFramePr>
          <p:cNvPr id="11" name="Objekt 10"/>
          <p:cNvGraphicFramePr>
            <a:graphicFrameLocks noChangeAspect="1"/>
          </p:cNvGraphicFramePr>
          <p:nvPr>
            <p:extLst>
              <p:ext uri="{D42A27DB-BD31-4B8C-83A1-F6EECF244321}">
                <p14:modId xmlns:p14="http://schemas.microsoft.com/office/powerpoint/2010/main" val="3588629565"/>
              </p:ext>
            </p:extLst>
          </p:nvPr>
        </p:nvGraphicFramePr>
        <p:xfrm>
          <a:off x="1983774" y="5445224"/>
          <a:ext cx="727075" cy="363537"/>
        </p:xfrm>
        <a:graphic>
          <a:graphicData uri="http://schemas.openxmlformats.org/presentationml/2006/ole">
            <mc:AlternateContent xmlns:mc="http://schemas.openxmlformats.org/markup-compatibility/2006">
              <mc:Choice xmlns:v="urn:schemas-microsoft-com:vml" Requires="v">
                <p:oleObj spid="_x0000_s52290" name="Equation" r:id="rId8" imgW="482400" imgH="241200" progId="Equation.DSMT4">
                  <p:embed/>
                </p:oleObj>
              </mc:Choice>
              <mc:Fallback>
                <p:oleObj name="Equation" r:id="rId8" imgW="482400" imgH="2412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3774" y="5445224"/>
                        <a:ext cx="727075"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Rett pil 6"/>
          <p:cNvCxnSpPr/>
          <p:nvPr/>
        </p:nvCxnSpPr>
        <p:spPr>
          <a:xfrm flipH="1" flipV="1">
            <a:off x="6588224" y="1041903"/>
            <a:ext cx="399608" cy="69841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2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476672"/>
            <a:ext cx="5122912" cy="5649491"/>
          </a:xfrm>
        </p:spPr>
        <p:txBody>
          <a:bodyPr>
            <a:normAutofit/>
          </a:bodyPr>
          <a:lstStyle/>
          <a:p>
            <a:pPr>
              <a:buNone/>
            </a:pPr>
            <a:endParaRPr lang="nb-NO" sz="800" dirty="0" smtClean="0"/>
          </a:p>
          <a:p>
            <a:pPr>
              <a:buNone/>
            </a:pPr>
            <a:r>
              <a:rPr lang="nb-NO" sz="2000" dirty="0" smtClean="0"/>
              <a:t>I </a:t>
            </a:r>
            <a:r>
              <a:rPr lang="nb-NO" sz="2000" i="1" dirty="0" smtClean="0"/>
              <a:t>magnetisk jern </a:t>
            </a:r>
            <a:r>
              <a:rPr lang="nb-NO" sz="2000" dirty="0" smtClean="0"/>
              <a:t>er mange av </a:t>
            </a:r>
          </a:p>
          <a:p>
            <a:pPr>
              <a:buNone/>
            </a:pPr>
            <a:r>
              <a:rPr lang="nb-NO" sz="2000" dirty="0" smtClean="0"/>
              <a:t>dipolmomentene parallelle.</a:t>
            </a:r>
          </a:p>
          <a:p>
            <a:pPr>
              <a:buNone/>
            </a:pPr>
            <a:endParaRPr lang="nb-NO" sz="2000" dirty="0" smtClean="0"/>
          </a:p>
          <a:p>
            <a:pPr>
              <a:buNone/>
            </a:pPr>
            <a:endParaRPr lang="nb-NO" sz="2000" dirty="0" smtClean="0"/>
          </a:p>
          <a:p>
            <a:pPr>
              <a:buNone/>
            </a:pPr>
            <a:endParaRPr lang="nb-NO" sz="2000" dirty="0"/>
          </a:p>
        </p:txBody>
      </p:sp>
      <p:sp>
        <p:nvSpPr>
          <p:cNvPr id="4" name="Plassholder for bunntekst 3"/>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sp>
        <p:nvSpPr>
          <p:cNvPr id="5" name="Plassholder for lysbildenummer 4"/>
          <p:cNvSpPr>
            <a:spLocks noGrp="1"/>
          </p:cNvSpPr>
          <p:nvPr>
            <p:ph type="sldNum" sz="quarter" idx="12"/>
          </p:nvPr>
        </p:nvSpPr>
        <p:spPr/>
        <p:txBody>
          <a:bodyPr/>
          <a:lstStyle/>
          <a:p>
            <a:fld id="{5EB4B6ED-15D9-49D7-9C92-D2D30205BACC}" type="slidenum">
              <a:rPr lang="nb-NO" smtClean="0"/>
              <a:pPr/>
              <a:t>37</a:t>
            </a:fld>
            <a:endParaRPr lang="nb-NO" dirty="0"/>
          </a:p>
        </p:txBody>
      </p:sp>
      <p:pic>
        <p:nvPicPr>
          <p:cNvPr id="52229" name="Picture 5"/>
          <p:cNvPicPr>
            <a:picLocks noChangeAspect="1" noChangeArrowheads="1"/>
          </p:cNvPicPr>
          <p:nvPr/>
        </p:nvPicPr>
        <p:blipFill>
          <a:blip r:embed="rId4" cstate="print"/>
          <a:srcRect/>
          <a:stretch>
            <a:fillRect/>
          </a:stretch>
        </p:blipFill>
        <p:spPr bwMode="auto">
          <a:xfrm>
            <a:off x="3995936" y="620688"/>
            <a:ext cx="1368152" cy="996895"/>
          </a:xfrm>
          <a:prstGeom prst="rect">
            <a:avLst/>
          </a:prstGeom>
          <a:noFill/>
          <a:ln w="9525">
            <a:noFill/>
            <a:miter lim="800000"/>
            <a:headEnd/>
            <a:tailEnd/>
          </a:ln>
        </p:spPr>
      </p:pic>
      <p:graphicFrame>
        <p:nvGraphicFramePr>
          <p:cNvPr id="52230" name="Object 6"/>
          <p:cNvGraphicFramePr>
            <a:graphicFrameLocks noChangeAspect="1"/>
          </p:cNvGraphicFramePr>
          <p:nvPr/>
        </p:nvGraphicFramePr>
        <p:xfrm>
          <a:off x="5940152" y="980728"/>
          <a:ext cx="727075" cy="363538"/>
        </p:xfrm>
        <a:graphic>
          <a:graphicData uri="http://schemas.openxmlformats.org/presentationml/2006/ole">
            <mc:AlternateContent xmlns:mc="http://schemas.openxmlformats.org/markup-compatibility/2006">
              <mc:Choice xmlns:v="urn:schemas-microsoft-com:vml" Requires="v">
                <p:oleObj spid="_x0000_s139326" name="Equation" r:id="rId5" imgW="482400" imgH="241200" progId="Equation.DSMT4">
                  <p:embed/>
                </p:oleObj>
              </mc:Choice>
              <mc:Fallback>
                <p:oleObj name="Equation" r:id="rId5" imgW="482400" imgH="24120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980728"/>
                        <a:ext cx="727075"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9270" name="Picture 6"/>
          <p:cNvPicPr>
            <a:picLocks noChangeAspect="1" noChangeArrowheads="1"/>
          </p:cNvPicPr>
          <p:nvPr/>
        </p:nvPicPr>
        <p:blipFill>
          <a:blip r:embed="rId7" cstate="print"/>
          <a:srcRect/>
          <a:stretch>
            <a:fillRect/>
          </a:stretch>
        </p:blipFill>
        <p:spPr bwMode="auto">
          <a:xfrm>
            <a:off x="107504" y="3402748"/>
            <a:ext cx="3025130" cy="1800077"/>
          </a:xfrm>
          <a:prstGeom prst="rect">
            <a:avLst/>
          </a:prstGeom>
          <a:noFill/>
          <a:ln w="9525">
            <a:noFill/>
            <a:miter lim="800000"/>
            <a:headEnd/>
            <a:tailEnd/>
          </a:ln>
        </p:spPr>
      </p:pic>
      <p:sp>
        <p:nvSpPr>
          <p:cNvPr id="14" name="TekstSylinder 13"/>
          <p:cNvSpPr txBox="1"/>
          <p:nvPr/>
        </p:nvSpPr>
        <p:spPr>
          <a:xfrm>
            <a:off x="539552" y="2216864"/>
            <a:ext cx="7560840" cy="923330"/>
          </a:xfrm>
          <a:prstGeom prst="rect">
            <a:avLst/>
          </a:prstGeom>
          <a:noFill/>
        </p:spPr>
        <p:txBody>
          <a:bodyPr wrap="square" rtlCol="0">
            <a:spAutoFit/>
          </a:bodyPr>
          <a:lstStyle/>
          <a:p>
            <a:r>
              <a:rPr lang="nb-NO" dirty="0" smtClean="0"/>
              <a:t>Det ytre magnetfeltet fører til et dreiemoment på magneten,                   , som prøver å rotere den slik at dipolmomentet er parallelt med det ytre feltet.</a:t>
            </a:r>
          </a:p>
          <a:p>
            <a:r>
              <a:rPr lang="nb-NO" dirty="0" smtClean="0"/>
              <a:t>Akkurat som for spolen.</a:t>
            </a:r>
            <a:endParaRPr lang="nb-NO" dirty="0"/>
          </a:p>
        </p:txBody>
      </p:sp>
      <p:graphicFrame>
        <p:nvGraphicFramePr>
          <p:cNvPr id="139271" name="Object 7"/>
          <p:cNvGraphicFramePr>
            <a:graphicFrameLocks noChangeAspect="1"/>
          </p:cNvGraphicFramePr>
          <p:nvPr/>
        </p:nvGraphicFramePr>
        <p:xfrm>
          <a:off x="6297192" y="2204864"/>
          <a:ext cx="935037" cy="360362"/>
        </p:xfrm>
        <a:graphic>
          <a:graphicData uri="http://schemas.openxmlformats.org/presentationml/2006/ole">
            <mc:AlternateContent xmlns:mc="http://schemas.openxmlformats.org/markup-compatibility/2006">
              <mc:Choice xmlns:v="urn:schemas-microsoft-com:vml" Requires="v">
                <p:oleObj spid="_x0000_s139327" name="Equation" r:id="rId8" imgW="622080" imgH="241200" progId="Equation.DSMT4">
                  <p:embed/>
                </p:oleObj>
              </mc:Choice>
              <mc:Fallback>
                <p:oleObj name="Equation" r:id="rId8" imgW="622080" imgH="241200" progId="Equation.DSMT4">
                  <p:embed/>
                  <p:pic>
                    <p:nvPicPr>
                      <p:cNvPr id="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97192" y="2204864"/>
                        <a:ext cx="9350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pic>
        <p:nvPicPr>
          <p:cNvPr id="16" name="Picture 3"/>
          <p:cNvPicPr>
            <a:picLocks noChangeAspect="1" noChangeArrowheads="1"/>
          </p:cNvPicPr>
          <p:nvPr/>
        </p:nvPicPr>
        <p:blipFill>
          <a:blip r:embed="rId10" cstate="print"/>
          <a:srcRect/>
          <a:stretch>
            <a:fillRect/>
          </a:stretch>
        </p:blipFill>
        <p:spPr bwMode="auto">
          <a:xfrm>
            <a:off x="5007422" y="2991700"/>
            <a:ext cx="2768049" cy="28803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27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9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45619" y="355011"/>
            <a:ext cx="5698976" cy="5721499"/>
          </a:xfrm>
        </p:spPr>
        <p:txBody>
          <a:bodyPr>
            <a:normAutofit/>
          </a:bodyPr>
          <a:lstStyle/>
          <a:p>
            <a:pPr>
              <a:buNone/>
            </a:pPr>
            <a:r>
              <a:rPr lang="nb-NO" sz="2000" dirty="0" smtClean="0"/>
              <a:t>Når feltet ikke er normalt på strømretningen må vi </a:t>
            </a:r>
          </a:p>
          <a:p>
            <a:pPr>
              <a:buNone/>
            </a:pPr>
            <a:r>
              <a:rPr lang="nb-NO" sz="2000" dirty="0" smtClean="0"/>
              <a:t>bare ta hensyn til den delen av feltet som er det.</a:t>
            </a:r>
          </a:p>
          <a:p>
            <a:pPr>
              <a:buNone/>
            </a:pPr>
            <a:r>
              <a:rPr lang="nb-NO" sz="2000" dirty="0" smtClean="0"/>
              <a:t>Vi har: </a:t>
            </a:r>
          </a:p>
          <a:p>
            <a:pPr>
              <a:buNone/>
            </a:pPr>
            <a:endParaRPr lang="nb-NO" sz="800" dirty="0" smtClean="0"/>
          </a:p>
          <a:p>
            <a:pPr>
              <a:buNone/>
            </a:pPr>
            <a:r>
              <a:rPr lang="nb-NO" sz="2000" dirty="0" smtClean="0"/>
              <a:t>Kraften er normalt på både magnetfeltet og lederen.</a:t>
            </a:r>
          </a:p>
          <a:p>
            <a:pPr>
              <a:buNone/>
            </a:pPr>
            <a:r>
              <a:rPr lang="nb-NO" sz="2000" dirty="0" smtClean="0"/>
              <a:t>Et vektorprodukt?</a:t>
            </a:r>
          </a:p>
          <a:p>
            <a:pPr>
              <a:buNone/>
            </a:pPr>
            <a:r>
              <a:rPr lang="nb-NO" sz="2000" dirty="0" smtClean="0"/>
              <a:t>Strøm er ikke en vektor.</a:t>
            </a:r>
          </a:p>
          <a:p>
            <a:pPr>
              <a:buNone/>
            </a:pPr>
            <a:endParaRPr lang="nb-NO" sz="800" dirty="0" smtClean="0"/>
          </a:p>
          <a:p>
            <a:pPr>
              <a:buNone/>
            </a:pPr>
            <a:r>
              <a:rPr lang="nb-NO" sz="2000" dirty="0" smtClean="0"/>
              <a:t>Vi definerer     som en vektor samme retning som </a:t>
            </a:r>
          </a:p>
          <a:p>
            <a:pPr>
              <a:buNone/>
            </a:pPr>
            <a:r>
              <a:rPr lang="nb-NO" sz="2000" dirty="0" smtClean="0"/>
              <a:t>strømretningen og med størrelse lik lengden av </a:t>
            </a:r>
          </a:p>
          <a:p>
            <a:pPr>
              <a:buNone/>
            </a:pPr>
            <a:r>
              <a:rPr lang="nb-NO" sz="2000" dirty="0" smtClean="0"/>
              <a:t>lederen.</a:t>
            </a:r>
          </a:p>
          <a:p>
            <a:pPr>
              <a:buNone/>
            </a:pPr>
            <a:endParaRPr lang="nb-NO" sz="1000" dirty="0" smtClean="0"/>
          </a:p>
          <a:p>
            <a:pPr>
              <a:buNone/>
            </a:pPr>
            <a:r>
              <a:rPr lang="nb-NO" sz="2000" dirty="0" smtClean="0"/>
              <a:t>Når lederen ikke er rett, deler vi den opp i uendelige </a:t>
            </a:r>
          </a:p>
          <a:p>
            <a:pPr>
              <a:buNone/>
            </a:pPr>
            <a:r>
              <a:rPr lang="nb-NO" sz="2000" dirty="0" smtClean="0"/>
              <a:t>små lengdeelementer </a:t>
            </a:r>
          </a:p>
          <a:p>
            <a:pPr>
              <a:buNone/>
            </a:pPr>
            <a:endParaRPr lang="nb-NO" sz="800" dirty="0" smtClean="0"/>
          </a:p>
          <a:p>
            <a:pPr>
              <a:buNone/>
            </a:pPr>
            <a:r>
              <a:rPr lang="nb-NO" sz="2000" dirty="0" smtClean="0"/>
              <a:t>Magnetisk kraft på et uendelig lite lederelement: </a:t>
            </a:r>
            <a:endParaRPr lang="nb-NO" sz="2000" dirty="0"/>
          </a:p>
        </p:txBody>
      </p:sp>
      <p:pic>
        <p:nvPicPr>
          <p:cNvPr id="2050" name="Picture 2"/>
          <p:cNvPicPr>
            <a:picLocks noChangeAspect="1" noChangeArrowheads="1"/>
          </p:cNvPicPr>
          <p:nvPr/>
        </p:nvPicPr>
        <p:blipFill>
          <a:blip r:embed="rId4" cstate="print"/>
          <a:srcRect/>
          <a:stretch>
            <a:fillRect/>
          </a:stretch>
        </p:blipFill>
        <p:spPr bwMode="auto">
          <a:xfrm>
            <a:off x="6144595" y="620688"/>
            <a:ext cx="2603869" cy="2761679"/>
          </a:xfrm>
          <a:prstGeom prst="rect">
            <a:avLst/>
          </a:prstGeom>
          <a:noFill/>
          <a:ln w="9525">
            <a:noFill/>
            <a:miter lim="800000"/>
            <a:headEnd/>
            <a:tailEnd/>
          </a:ln>
        </p:spPr>
      </p:pic>
      <p:sp>
        <p:nvSpPr>
          <p:cNvPr id="5" name="TekstSylinder 4"/>
          <p:cNvSpPr txBox="1"/>
          <p:nvPr/>
        </p:nvSpPr>
        <p:spPr>
          <a:xfrm>
            <a:off x="6660232" y="3414748"/>
            <a:ext cx="2016224" cy="923330"/>
          </a:xfrm>
          <a:prstGeom prst="rect">
            <a:avLst/>
          </a:prstGeom>
          <a:noFill/>
        </p:spPr>
        <p:txBody>
          <a:bodyPr wrap="square" rtlCol="0">
            <a:spAutoFit/>
          </a:bodyPr>
          <a:lstStyle/>
          <a:p>
            <a:r>
              <a:rPr lang="nb-NO" dirty="0" smtClean="0"/>
              <a:t>Vinkelen mellom strømretning og magnetfeltet er </a:t>
            </a:r>
            <a:r>
              <a:rPr lang="el-GR" dirty="0" smtClean="0"/>
              <a:t>φ</a:t>
            </a:r>
            <a:endParaRPr lang="nb-NO" dirty="0"/>
          </a:p>
        </p:txBody>
      </p:sp>
      <p:graphicFrame>
        <p:nvGraphicFramePr>
          <p:cNvPr id="2051" name="Object 3"/>
          <p:cNvGraphicFramePr>
            <a:graphicFrameLocks noChangeAspect="1"/>
          </p:cNvGraphicFramePr>
          <p:nvPr>
            <p:extLst>
              <p:ext uri="{D42A27DB-BD31-4B8C-83A1-F6EECF244321}">
                <p14:modId xmlns:p14="http://schemas.microsoft.com/office/powerpoint/2010/main" val="610087365"/>
              </p:ext>
            </p:extLst>
          </p:nvPr>
        </p:nvGraphicFramePr>
        <p:xfrm>
          <a:off x="1339044" y="1196752"/>
          <a:ext cx="1828800" cy="342900"/>
        </p:xfrm>
        <a:graphic>
          <a:graphicData uri="http://schemas.openxmlformats.org/presentationml/2006/ole">
            <mc:AlternateContent xmlns:mc="http://schemas.openxmlformats.org/markup-compatibility/2006">
              <mc:Choice xmlns:v="urn:schemas-microsoft-com:vml" Requires="v">
                <p:oleObj spid="_x0000_s2232" name="Equation" r:id="rId5" imgW="1218960" imgH="228600" progId="Equation.DSMT4">
                  <p:embed/>
                </p:oleObj>
              </mc:Choice>
              <mc:Fallback>
                <p:oleObj name="Equation" r:id="rId5" imgW="1218960" imgH="228600" progId="Equation.DSMT4">
                  <p:embed/>
                  <p:pic>
                    <p:nvPicPr>
                      <p:cNvPr id="0" name="Picture 3"/>
                      <p:cNvPicPr>
                        <a:picLocks noChangeAspect="1" noChangeArrowheads="1"/>
                      </p:cNvPicPr>
                      <p:nvPr/>
                    </p:nvPicPr>
                    <p:blipFill>
                      <a:blip r:embed="rId6"/>
                      <a:srcRect/>
                      <a:stretch>
                        <a:fillRect/>
                      </a:stretch>
                    </p:blipFill>
                    <p:spPr bwMode="auto">
                      <a:xfrm>
                        <a:off x="1339044" y="1196752"/>
                        <a:ext cx="1828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kt 6"/>
          <p:cNvGraphicFramePr>
            <a:graphicFrameLocks noChangeAspect="1"/>
          </p:cNvGraphicFramePr>
          <p:nvPr/>
        </p:nvGraphicFramePr>
        <p:xfrm>
          <a:off x="1835696" y="2894577"/>
          <a:ext cx="173038" cy="327025"/>
        </p:xfrm>
        <a:graphic>
          <a:graphicData uri="http://schemas.openxmlformats.org/presentationml/2006/ole">
            <mc:AlternateContent xmlns:mc="http://schemas.openxmlformats.org/markup-compatibility/2006">
              <mc:Choice xmlns:v="urn:schemas-microsoft-com:vml" Requires="v">
                <p:oleObj spid="_x0000_s2233" name="Equation" r:id="rId7" imgW="114120" imgH="215640" progId="Equation.DSMT4">
                  <p:embed/>
                </p:oleObj>
              </mc:Choice>
              <mc:Fallback>
                <p:oleObj name="Equation" r:id="rId7" imgW="114120" imgH="21564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5696" y="2894577"/>
                        <a:ext cx="173038" cy="327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1619672" y="3753222"/>
          <a:ext cx="1009650" cy="323850"/>
        </p:xfrm>
        <a:graphic>
          <a:graphicData uri="http://schemas.openxmlformats.org/presentationml/2006/ole">
            <mc:AlternateContent xmlns:mc="http://schemas.openxmlformats.org/markup-compatibility/2006">
              <mc:Choice xmlns:v="urn:schemas-microsoft-com:vml" Requires="v">
                <p:oleObj spid="_x0000_s2234" name="Equation" r:id="rId9" imgW="672840" imgH="215640" progId="Equation.DSMT4">
                  <p:embed/>
                </p:oleObj>
              </mc:Choice>
              <mc:Fallback>
                <p:oleObj name="Equation" r:id="rId9" imgW="672840" imgH="21564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19672" y="3753222"/>
                        <a:ext cx="1009650" cy="323850"/>
                      </a:xfrm>
                      <a:prstGeom prst="rect">
                        <a:avLst/>
                      </a:prstGeom>
                      <a:solidFill>
                        <a:schemeClr val="bg2"/>
                      </a:solidFill>
                      <a:ln w="28575">
                        <a:solidFill>
                          <a:schemeClr val="tx2"/>
                        </a:solidFill>
                        <a:miter lim="800000"/>
                        <a:headEnd/>
                        <a:tailEnd/>
                      </a:ln>
                    </p:spPr>
                  </p:pic>
                </p:oleObj>
              </mc:Fallback>
            </mc:AlternateContent>
          </a:graphicData>
        </a:graphic>
      </p:graphicFrame>
      <p:graphicFrame>
        <p:nvGraphicFramePr>
          <p:cNvPr id="2055" name="Object 7"/>
          <p:cNvGraphicFramePr>
            <a:graphicFrameLocks noChangeAspect="1"/>
          </p:cNvGraphicFramePr>
          <p:nvPr>
            <p:extLst>
              <p:ext uri="{D42A27DB-BD31-4B8C-83A1-F6EECF244321}">
                <p14:modId xmlns:p14="http://schemas.microsoft.com/office/powerpoint/2010/main" val="1800643011"/>
              </p:ext>
            </p:extLst>
          </p:nvPr>
        </p:nvGraphicFramePr>
        <p:xfrm>
          <a:off x="2915816" y="4450556"/>
          <a:ext cx="360040" cy="382311"/>
        </p:xfrm>
        <a:graphic>
          <a:graphicData uri="http://schemas.openxmlformats.org/presentationml/2006/ole">
            <mc:AlternateContent xmlns:mc="http://schemas.openxmlformats.org/markup-compatibility/2006">
              <mc:Choice xmlns:v="urn:schemas-microsoft-com:vml" Requires="v">
                <p:oleObj spid="_x0000_s2235" name="Equation" r:id="rId11" imgW="203040" imgH="215640" progId="Equation.DSMT4">
                  <p:embed/>
                </p:oleObj>
              </mc:Choice>
              <mc:Fallback>
                <p:oleObj name="Equation" r:id="rId11" imgW="203040" imgH="215640" progId="Equation.DSMT4">
                  <p:embed/>
                  <p:pic>
                    <p:nvPicPr>
                      <p:cNvPr id="0"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15816" y="4450556"/>
                        <a:ext cx="360040" cy="382311"/>
                      </a:xfrm>
                      <a:prstGeom prst="rect">
                        <a:avLst/>
                      </a:prstGeom>
                      <a:noFill/>
                      <a:extLst/>
                    </p:spPr>
                  </p:pic>
                </p:oleObj>
              </mc:Fallback>
            </mc:AlternateContent>
          </a:graphicData>
        </a:graphic>
      </p:graphicFrame>
      <p:graphicFrame>
        <p:nvGraphicFramePr>
          <p:cNvPr id="2056" name="Object 8"/>
          <p:cNvGraphicFramePr>
            <a:graphicFrameLocks noChangeAspect="1"/>
          </p:cNvGraphicFramePr>
          <p:nvPr>
            <p:extLst>
              <p:ext uri="{D42A27DB-BD31-4B8C-83A1-F6EECF244321}">
                <p14:modId xmlns:p14="http://schemas.microsoft.com/office/powerpoint/2010/main" val="1974650815"/>
              </p:ext>
            </p:extLst>
          </p:nvPr>
        </p:nvGraphicFramePr>
        <p:xfrm>
          <a:off x="5767535" y="5013176"/>
          <a:ext cx="1418981" cy="360040"/>
        </p:xfrm>
        <a:graphic>
          <a:graphicData uri="http://schemas.openxmlformats.org/presentationml/2006/ole">
            <mc:AlternateContent xmlns:mc="http://schemas.openxmlformats.org/markup-compatibility/2006">
              <mc:Choice xmlns:v="urn:schemas-microsoft-com:vml" Requires="v">
                <p:oleObj spid="_x0000_s2236" name="Equation" r:id="rId13" imgW="850680" imgH="215640" progId="Equation.DSMT4">
                  <p:embed/>
                </p:oleObj>
              </mc:Choice>
              <mc:Fallback>
                <p:oleObj name="Equation" r:id="rId13" imgW="850680" imgH="215640" progId="Equation.DSMT4">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67535" y="5013176"/>
                        <a:ext cx="1418981" cy="360040"/>
                      </a:xfrm>
                      <a:prstGeom prst="rect">
                        <a:avLst/>
                      </a:prstGeom>
                      <a:solidFill>
                        <a:schemeClr val="bg2"/>
                      </a:solidFill>
                      <a:ln w="28575">
                        <a:solidFill>
                          <a:schemeClr val="tx2"/>
                        </a:solidFill>
                        <a:miter lim="800000"/>
                        <a:headEnd/>
                        <a:tailEnd/>
                      </a:ln>
                    </p:spPr>
                  </p:pic>
                </p:oleObj>
              </mc:Fallback>
            </mc:AlternateContent>
          </a:graphicData>
        </a:graphic>
      </p:graphicFrame>
      <p:sp>
        <p:nvSpPr>
          <p:cNvPr id="12" name="TekstSylinder 11"/>
          <p:cNvSpPr txBox="1"/>
          <p:nvPr/>
        </p:nvSpPr>
        <p:spPr>
          <a:xfrm>
            <a:off x="7389365" y="4902259"/>
            <a:ext cx="158417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dirty="0" smtClean="0"/>
              <a:t>Vi finner total kraft ved å integrere langs hele lederen.</a:t>
            </a:r>
            <a:endParaRPr lang="nb-NO" dirty="0"/>
          </a:p>
        </p:txBody>
      </p:sp>
      <p:sp>
        <p:nvSpPr>
          <p:cNvPr id="13" name="TekstSylinder 12"/>
          <p:cNvSpPr txBox="1"/>
          <p:nvPr/>
        </p:nvSpPr>
        <p:spPr>
          <a:xfrm>
            <a:off x="539552" y="5733256"/>
            <a:ext cx="525658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nb-NO" dirty="0" smtClean="0"/>
              <a:t>Tren på høyrehåndsregelen!! Flere eksempler i boka.</a:t>
            </a:r>
            <a:endParaRPr lang="nb-NO" dirty="0"/>
          </a:p>
        </p:txBody>
      </p:sp>
      <p:graphicFrame>
        <p:nvGraphicFramePr>
          <p:cNvPr id="14" name="Objekt 13"/>
          <p:cNvGraphicFramePr>
            <a:graphicFrameLocks noChangeAspect="1"/>
          </p:cNvGraphicFramePr>
          <p:nvPr>
            <p:extLst>
              <p:ext uri="{D42A27DB-BD31-4B8C-83A1-F6EECF244321}">
                <p14:modId xmlns:p14="http://schemas.microsoft.com/office/powerpoint/2010/main" val="2859803029"/>
              </p:ext>
            </p:extLst>
          </p:nvPr>
        </p:nvGraphicFramePr>
        <p:xfrm>
          <a:off x="2915816" y="3705838"/>
          <a:ext cx="1957254" cy="371234"/>
        </p:xfrm>
        <a:graphic>
          <a:graphicData uri="http://schemas.openxmlformats.org/presentationml/2006/ole">
            <mc:AlternateContent xmlns:mc="http://schemas.openxmlformats.org/markup-compatibility/2006">
              <mc:Choice xmlns:v="urn:schemas-microsoft-com:vml" Requires="v">
                <p:oleObj spid="_x0000_s2237" name="Equation" r:id="rId15" imgW="1193760" imgH="241200" progId="Equation.DSMT4">
                  <p:embed/>
                </p:oleObj>
              </mc:Choice>
              <mc:Fallback>
                <p:oleObj name="Equation" r:id="rId15" imgW="1193760" imgH="241200" progId="Equation.DSMT4">
                  <p:embed/>
                  <p:pic>
                    <p:nvPicPr>
                      <p:cNvPr id="0" name="Picture 9"/>
                      <p:cNvPicPr>
                        <a:picLocks noChangeAspect="1" noChangeArrowheads="1"/>
                      </p:cNvPicPr>
                      <p:nvPr/>
                    </p:nvPicPr>
                    <p:blipFill>
                      <a:blip r:embed="rId16"/>
                      <a:srcRect/>
                      <a:stretch>
                        <a:fillRect/>
                      </a:stretch>
                    </p:blipFill>
                    <p:spPr bwMode="auto">
                      <a:xfrm>
                        <a:off x="2915816" y="3705838"/>
                        <a:ext cx="1957254" cy="371234"/>
                      </a:xfrm>
                      <a:prstGeom prst="rect">
                        <a:avLst/>
                      </a:prstGeom>
                      <a:noFill/>
                      <a:ln w="9525">
                        <a:noFill/>
                        <a:miter lim="800000"/>
                        <a:headEnd/>
                        <a:tailEnd/>
                      </a:ln>
                      <a:extLst/>
                    </p:spPr>
                  </p:pic>
                </p:oleObj>
              </mc:Fallback>
            </mc:AlternateContent>
          </a:graphicData>
        </a:graphic>
      </p:graphicFrame>
      <p:sp>
        <p:nvSpPr>
          <p:cNvPr id="15" name="Plassholder for lysbildenummer 14"/>
          <p:cNvSpPr>
            <a:spLocks noGrp="1"/>
          </p:cNvSpPr>
          <p:nvPr>
            <p:ph type="sldNum" sz="quarter" idx="12"/>
          </p:nvPr>
        </p:nvSpPr>
        <p:spPr/>
        <p:txBody>
          <a:bodyPr/>
          <a:lstStyle/>
          <a:p>
            <a:fld id="{5EB4B6ED-15D9-49D7-9C92-D2D30205BACC}" type="slidenum">
              <a:rPr lang="nb-NO" smtClean="0"/>
              <a:pPr/>
              <a:t>4</a:t>
            </a:fld>
            <a:endParaRPr lang="nb-NO"/>
          </a:p>
        </p:txBody>
      </p:sp>
      <p:sp>
        <p:nvSpPr>
          <p:cNvPr id="16" name="Plassholder for bunntekst 15"/>
          <p:cNvSpPr>
            <a:spLocks noGrp="1"/>
          </p:cNvSpPr>
          <p:nvPr>
            <p:ph type="ftr" sz="quarter" idx="11"/>
          </p:nvPr>
        </p:nvSpPr>
        <p:spPr>
          <a:xfrm>
            <a:off x="3124200" y="6356350"/>
            <a:ext cx="2527920" cy="365125"/>
          </a:xfrm>
        </p:spPr>
        <p:txBody>
          <a:bodyPr/>
          <a:lstStyle/>
          <a:p>
            <a:r>
              <a:rPr lang="nb-NO" smtClean="0"/>
              <a:t>FY6017 Elektromagnetisme 2016 Revidert etter J. Grip 2012</a:t>
            </a:r>
            <a:endParaRPr lang="nb-NO"/>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5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0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5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683568" y="692696"/>
            <a:ext cx="4752528" cy="4752527"/>
          </a:xfrm>
        </p:spPr>
        <p:txBody>
          <a:bodyPr>
            <a:normAutofit/>
          </a:bodyPr>
          <a:lstStyle/>
          <a:p>
            <a:pPr>
              <a:buNone/>
            </a:pPr>
            <a:r>
              <a:rPr lang="nb-NO" sz="2400" b="1" dirty="0" smtClean="0"/>
              <a:t>Eksempel</a:t>
            </a:r>
          </a:p>
          <a:p>
            <a:pPr>
              <a:buNone/>
            </a:pPr>
            <a:r>
              <a:rPr lang="nb-NO" sz="2000" dirty="0" smtClean="0"/>
              <a:t>Vi henger en rett, 30 cm lang leder vinkelrett på feltet mellom nord og sydpolen i en hesteskomagnet. Så sendes det en strøm på 1,2 A gjennom lederen. Den magnetiske kraften blir målt til 2,3 </a:t>
            </a:r>
            <a:r>
              <a:rPr lang="nb-NO" sz="2000" dirty="0" err="1" smtClean="0"/>
              <a:t>mN</a:t>
            </a:r>
            <a:r>
              <a:rPr lang="nb-NO" sz="2000" dirty="0" smtClean="0"/>
              <a:t>.</a:t>
            </a:r>
          </a:p>
          <a:p>
            <a:pPr marL="457200" indent="-457200">
              <a:buAutoNum type="alphaLcParenR"/>
            </a:pPr>
            <a:r>
              <a:rPr lang="nb-NO" sz="2000" dirty="0" smtClean="0"/>
              <a:t>Tegn en figur som viser magneten, feltretningen, strømretningen og kraften på lederen</a:t>
            </a:r>
          </a:p>
          <a:p>
            <a:pPr marL="457200" indent="-457200">
              <a:buAutoNum type="alphaLcParenR"/>
            </a:pPr>
            <a:r>
              <a:rPr lang="nb-NO" sz="2000" dirty="0" smtClean="0"/>
              <a:t>Finn størrelsen på magnetfeltet.</a:t>
            </a:r>
            <a:endParaRPr lang="nb-NO" sz="2000" dirty="0"/>
          </a:p>
        </p:txBody>
      </p:sp>
      <p:pic>
        <p:nvPicPr>
          <p:cNvPr id="5" name="Picture 4"/>
          <p:cNvPicPr>
            <a:picLocks noChangeAspect="1" noChangeArrowheads="1"/>
          </p:cNvPicPr>
          <p:nvPr/>
        </p:nvPicPr>
        <p:blipFill>
          <a:blip r:embed="rId3" cstate="print"/>
          <a:srcRect/>
          <a:stretch>
            <a:fillRect/>
          </a:stretch>
        </p:blipFill>
        <p:spPr bwMode="auto">
          <a:xfrm>
            <a:off x="6084168" y="1268760"/>
            <a:ext cx="1538672" cy="1890022"/>
          </a:xfrm>
          <a:prstGeom prst="rect">
            <a:avLst/>
          </a:prstGeom>
          <a:noFill/>
          <a:ln w="9525">
            <a:noFill/>
            <a:miter lim="800000"/>
            <a:headEnd/>
            <a:tailEnd/>
          </a:ln>
        </p:spPr>
      </p:pic>
      <p:sp>
        <p:nvSpPr>
          <p:cNvPr id="4" name="Plassholder for lysbildenummer 3"/>
          <p:cNvSpPr>
            <a:spLocks noGrp="1"/>
          </p:cNvSpPr>
          <p:nvPr>
            <p:ph type="sldNum" sz="quarter" idx="12"/>
          </p:nvPr>
        </p:nvSpPr>
        <p:spPr/>
        <p:txBody>
          <a:bodyPr/>
          <a:lstStyle/>
          <a:p>
            <a:fld id="{5EB4B6ED-15D9-49D7-9C92-D2D30205BACC}" type="slidenum">
              <a:rPr lang="nb-NO" smtClean="0"/>
              <a:pPr/>
              <a:t>5</a:t>
            </a:fld>
            <a:endParaRPr lang="nb-NO"/>
          </a:p>
        </p:txBody>
      </p:sp>
      <p:sp>
        <p:nvSpPr>
          <p:cNvPr id="6" name="Plassholder for bunntekst 5"/>
          <p:cNvSpPr>
            <a:spLocks noGrp="1"/>
          </p:cNvSpPr>
          <p:nvPr>
            <p:ph type="ftr" sz="quarter" idx="11"/>
          </p:nvPr>
        </p:nvSpPr>
        <p:spPr>
          <a:xfrm>
            <a:off x="3124200" y="6356350"/>
            <a:ext cx="2455912"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4"/>
          <p:cNvPicPr>
            <a:picLocks noChangeAspect="1" noChangeArrowheads="1"/>
          </p:cNvPicPr>
          <p:nvPr/>
        </p:nvPicPr>
        <p:blipFill>
          <a:blip r:embed="rId3" cstate="print"/>
          <a:srcRect/>
          <a:stretch>
            <a:fillRect/>
          </a:stretch>
        </p:blipFill>
        <p:spPr bwMode="auto">
          <a:xfrm>
            <a:off x="796966" y="1052736"/>
            <a:ext cx="6520114" cy="3960440"/>
          </a:xfrm>
          <a:prstGeom prst="rect">
            <a:avLst/>
          </a:prstGeom>
          <a:noFill/>
          <a:ln w="9525">
            <a:noFill/>
            <a:miter lim="800000"/>
            <a:headEnd/>
            <a:tailEnd/>
          </a:ln>
          <a:effectLst/>
        </p:spPr>
      </p:pic>
      <p:sp>
        <p:nvSpPr>
          <p:cNvPr id="6" name="TekstSylinder 5"/>
          <p:cNvSpPr txBox="1"/>
          <p:nvPr/>
        </p:nvSpPr>
        <p:spPr>
          <a:xfrm>
            <a:off x="651316" y="893712"/>
            <a:ext cx="576064" cy="400110"/>
          </a:xfrm>
          <a:prstGeom prst="rect">
            <a:avLst/>
          </a:prstGeom>
          <a:noFill/>
        </p:spPr>
        <p:txBody>
          <a:bodyPr wrap="square" rtlCol="0">
            <a:spAutoFit/>
          </a:bodyPr>
          <a:lstStyle/>
          <a:p>
            <a:r>
              <a:rPr lang="nb-NO" sz="2000" dirty="0" smtClean="0"/>
              <a:t>a)</a:t>
            </a:r>
            <a:endParaRPr lang="nb-NO" sz="2000" dirty="0"/>
          </a:p>
        </p:txBody>
      </p:sp>
      <p:sp>
        <p:nvSpPr>
          <p:cNvPr id="8" name="Rektangel 7"/>
          <p:cNvSpPr/>
          <p:nvPr/>
        </p:nvSpPr>
        <p:spPr>
          <a:xfrm>
            <a:off x="827584" y="4509120"/>
            <a:ext cx="288032"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1" name="Rektangel 10"/>
          <p:cNvSpPr/>
          <p:nvPr/>
        </p:nvSpPr>
        <p:spPr>
          <a:xfrm>
            <a:off x="4283968" y="4581128"/>
            <a:ext cx="21602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Plassholder for lysbildenummer 8"/>
          <p:cNvSpPr>
            <a:spLocks noGrp="1"/>
          </p:cNvSpPr>
          <p:nvPr>
            <p:ph type="sldNum" sz="quarter" idx="12"/>
          </p:nvPr>
        </p:nvSpPr>
        <p:spPr/>
        <p:txBody>
          <a:bodyPr/>
          <a:lstStyle/>
          <a:p>
            <a:fld id="{5EB4B6ED-15D9-49D7-9C92-D2D30205BACC}" type="slidenum">
              <a:rPr lang="nb-NO" smtClean="0"/>
              <a:pPr/>
              <a:t>6</a:t>
            </a:fld>
            <a:endParaRPr lang="nb-NO"/>
          </a:p>
        </p:txBody>
      </p:sp>
      <p:sp>
        <p:nvSpPr>
          <p:cNvPr id="13" name="Plassholder for bunntekst 12"/>
          <p:cNvSpPr>
            <a:spLocks noGrp="1"/>
          </p:cNvSpPr>
          <p:nvPr>
            <p:ph type="ftr" sz="quarter" idx="11"/>
          </p:nvPr>
        </p:nvSpPr>
        <p:spPr>
          <a:xfrm>
            <a:off x="3124200" y="6356350"/>
            <a:ext cx="2599928" cy="365125"/>
          </a:xfrm>
        </p:spPr>
        <p:txBody>
          <a:bodyPr/>
          <a:lstStyle/>
          <a:p>
            <a:r>
              <a:rPr lang="nb-NO" dirty="0" smtClean="0"/>
              <a:t>FY6017 Elektromagnetisme 2016 Revidert etter J. Grip 2012</a:t>
            </a:r>
            <a:endParaRPr lang="nb-NO" dirty="0"/>
          </a:p>
        </p:txBody>
      </p:sp>
      <p:sp>
        <p:nvSpPr>
          <p:cNvPr id="2" name="TekstSylinder 1"/>
          <p:cNvSpPr txBox="1"/>
          <p:nvPr/>
        </p:nvSpPr>
        <p:spPr>
          <a:xfrm>
            <a:off x="1547664" y="5132784"/>
            <a:ext cx="2304256" cy="646331"/>
          </a:xfrm>
          <a:prstGeom prst="rect">
            <a:avLst/>
          </a:prstGeom>
          <a:noFill/>
        </p:spPr>
        <p:txBody>
          <a:bodyPr wrap="square" rtlCol="0">
            <a:spAutoFit/>
          </a:bodyPr>
          <a:lstStyle/>
          <a:p>
            <a:r>
              <a:rPr lang="nb-NO" dirty="0" smtClean="0"/>
              <a:t>Hvis strømretning er inn i tavleplanet</a:t>
            </a:r>
            <a:endParaRPr lang="nb-NO" dirty="0"/>
          </a:p>
        </p:txBody>
      </p:sp>
      <p:sp>
        <p:nvSpPr>
          <p:cNvPr id="15" name="TekstSylinder 14"/>
          <p:cNvSpPr txBox="1"/>
          <p:nvPr/>
        </p:nvSpPr>
        <p:spPr>
          <a:xfrm>
            <a:off x="5220072" y="5142583"/>
            <a:ext cx="2304256" cy="646331"/>
          </a:xfrm>
          <a:prstGeom prst="rect">
            <a:avLst/>
          </a:prstGeom>
          <a:noFill/>
        </p:spPr>
        <p:txBody>
          <a:bodyPr wrap="square" rtlCol="0">
            <a:spAutoFit/>
          </a:bodyPr>
          <a:lstStyle/>
          <a:p>
            <a:r>
              <a:rPr lang="nb-NO" dirty="0" smtClean="0"/>
              <a:t>Hvis strømretning er ut av tavleplanet</a:t>
            </a:r>
            <a:endParaRPr lang="nb-NO" dirty="0"/>
          </a:p>
        </p:txBody>
      </p:sp>
      <p:sp>
        <p:nvSpPr>
          <p:cNvPr id="3" name="TekstSylinder 2"/>
          <p:cNvSpPr txBox="1"/>
          <p:nvPr/>
        </p:nvSpPr>
        <p:spPr>
          <a:xfrm>
            <a:off x="2318121" y="2669392"/>
            <a:ext cx="576064" cy="1477328"/>
          </a:xfrm>
          <a:prstGeom prst="rect">
            <a:avLst/>
          </a:prstGeom>
          <a:solidFill>
            <a:schemeClr val="bg1"/>
          </a:solidFill>
        </p:spPr>
        <p:txBody>
          <a:bodyPr wrap="square" rtlCol="0">
            <a:spAutoFit/>
          </a:bodyPr>
          <a:lstStyle/>
          <a:p>
            <a:endParaRPr lang="nb-NO" dirty="0" smtClean="0"/>
          </a:p>
          <a:p>
            <a:endParaRPr lang="nb-NO" dirty="0"/>
          </a:p>
          <a:p>
            <a:endParaRPr lang="nb-NO" dirty="0" smtClean="0"/>
          </a:p>
          <a:p>
            <a:endParaRPr lang="nb-NO" dirty="0"/>
          </a:p>
          <a:p>
            <a:endParaRPr lang="nb-NO" dirty="0"/>
          </a:p>
        </p:txBody>
      </p:sp>
      <p:sp>
        <p:nvSpPr>
          <p:cNvPr id="4" name="TekstSylinder 3"/>
          <p:cNvSpPr txBox="1"/>
          <p:nvPr/>
        </p:nvSpPr>
        <p:spPr>
          <a:xfrm>
            <a:off x="5817890" y="524526"/>
            <a:ext cx="577119" cy="1785104"/>
          </a:xfrm>
          <a:prstGeom prst="rect">
            <a:avLst/>
          </a:prstGeom>
          <a:solidFill>
            <a:schemeClr val="bg1"/>
          </a:solidFill>
        </p:spPr>
        <p:txBody>
          <a:bodyPr wrap="square" rtlCol="0">
            <a:spAutoFit/>
          </a:bodyPr>
          <a:lstStyle/>
          <a:p>
            <a:endParaRPr lang="nb-NO" sz="1000" dirty="0" smtClean="0"/>
          </a:p>
          <a:p>
            <a:endParaRPr lang="nb-NO" sz="1000" dirty="0"/>
          </a:p>
          <a:p>
            <a:endParaRPr lang="nb-NO" sz="1000" dirty="0" smtClean="0"/>
          </a:p>
          <a:p>
            <a:endParaRPr lang="nb-NO" sz="1000" dirty="0"/>
          </a:p>
          <a:p>
            <a:endParaRPr lang="nb-NO" sz="1000" dirty="0" smtClean="0"/>
          </a:p>
          <a:p>
            <a:endParaRPr lang="nb-NO" sz="1000" dirty="0"/>
          </a:p>
          <a:p>
            <a:endParaRPr lang="nb-NO" sz="1000" dirty="0" smtClean="0"/>
          </a:p>
          <a:p>
            <a:endParaRPr lang="nb-NO" sz="1000" dirty="0"/>
          </a:p>
          <a:p>
            <a:endParaRPr lang="nb-NO" sz="1000" dirty="0" smtClean="0"/>
          </a:p>
          <a:p>
            <a:endParaRPr lang="nb-NO" sz="1000" dirty="0"/>
          </a:p>
          <a:p>
            <a:endParaRPr lang="nb-NO" sz="1000" dirty="0"/>
          </a:p>
        </p:txBody>
      </p:sp>
      <p:sp>
        <p:nvSpPr>
          <p:cNvPr id="5" name="TekstSylinder 4"/>
          <p:cNvSpPr txBox="1"/>
          <p:nvPr/>
        </p:nvSpPr>
        <p:spPr>
          <a:xfrm>
            <a:off x="4572000" y="1556792"/>
            <a:ext cx="3384376" cy="4524315"/>
          </a:xfrm>
          <a:prstGeom prst="rect">
            <a:avLst/>
          </a:prstGeom>
          <a:solidFill>
            <a:schemeClr val="bg1"/>
          </a:solidFill>
        </p:spPr>
        <p:txBody>
          <a:bodyPr wrap="square" rtlCol="0">
            <a:spAutoFit/>
          </a:bodyPr>
          <a:lstStyle/>
          <a:p>
            <a:endParaRPr lang="nb-NO" dirty="0" smtClean="0"/>
          </a:p>
          <a:p>
            <a:endParaRPr lang="nb-NO" dirty="0"/>
          </a:p>
          <a:p>
            <a:endParaRPr lang="nb-NO" dirty="0" smtClean="0"/>
          </a:p>
          <a:p>
            <a:endParaRPr lang="nb-NO" dirty="0"/>
          </a:p>
          <a:p>
            <a:endParaRPr lang="nb-NO" dirty="0" smtClean="0"/>
          </a:p>
          <a:p>
            <a:endParaRPr lang="nb-NO" dirty="0"/>
          </a:p>
          <a:p>
            <a:endParaRPr lang="nb-NO" dirty="0" smtClean="0"/>
          </a:p>
          <a:p>
            <a:endParaRPr lang="nb-NO" dirty="0"/>
          </a:p>
          <a:p>
            <a:endParaRPr lang="nb-NO" dirty="0" smtClean="0"/>
          </a:p>
          <a:p>
            <a:endParaRPr lang="nb-NO" dirty="0"/>
          </a:p>
          <a:p>
            <a:endParaRPr lang="nb-NO" dirty="0" smtClean="0"/>
          </a:p>
          <a:p>
            <a:endParaRPr lang="nb-NO" dirty="0"/>
          </a:p>
          <a:p>
            <a:endParaRPr lang="nb-NO" dirty="0" smtClean="0"/>
          </a:p>
          <a:p>
            <a:endParaRPr lang="nb-NO" dirty="0"/>
          </a:p>
          <a:p>
            <a:endParaRPr lang="nb-NO" dirty="0" smtClean="0"/>
          </a:p>
          <a:p>
            <a:endParaRPr lang="nb-NO"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620688"/>
            <a:ext cx="8229600" cy="5505475"/>
          </a:xfrm>
        </p:spPr>
        <p:txBody>
          <a:bodyPr>
            <a:normAutofit/>
          </a:bodyPr>
          <a:lstStyle/>
          <a:p>
            <a:pPr marL="457200" indent="-457200">
              <a:buAutoNum type="alphaLcParenR" startAt="2"/>
            </a:pPr>
            <a:r>
              <a:rPr lang="nb-NO" sz="2000" dirty="0" smtClean="0"/>
              <a:t>Kraft på en leder i et magnetfelt:</a:t>
            </a:r>
          </a:p>
          <a:p>
            <a:pPr marL="457200" indent="-457200">
              <a:buAutoNum type="alphaLcParenR" startAt="2"/>
            </a:pPr>
            <a:endParaRPr lang="nb-NO" sz="2000" dirty="0" smtClean="0"/>
          </a:p>
          <a:p>
            <a:pPr marL="457200" indent="-457200">
              <a:buAutoNum type="alphaLcParenR" startAt="2"/>
            </a:pPr>
            <a:endParaRPr lang="nb-NO" sz="2000" dirty="0" smtClean="0"/>
          </a:p>
          <a:p>
            <a:pPr marL="457200" indent="-457200">
              <a:buNone/>
            </a:pPr>
            <a:r>
              <a:rPr lang="nb-NO" sz="2000" dirty="0" smtClean="0"/>
              <a:t>	Magnetfeltet er normalt på strømretningen. Vi får:</a:t>
            </a:r>
          </a:p>
          <a:p>
            <a:pPr marL="457200" indent="-457200">
              <a:buAutoNum type="alphaLcParenR" startAt="2"/>
            </a:pPr>
            <a:endParaRPr lang="nb-NO" sz="2000" dirty="0" smtClean="0"/>
          </a:p>
          <a:p>
            <a:pPr marL="457200" indent="-457200">
              <a:buNone/>
            </a:pPr>
            <a:r>
              <a:rPr lang="nb-NO" sz="2000" dirty="0" smtClean="0"/>
              <a:t>	</a:t>
            </a:r>
            <a:endParaRPr lang="nb-NO" sz="2000" dirty="0"/>
          </a:p>
        </p:txBody>
      </p:sp>
      <p:graphicFrame>
        <p:nvGraphicFramePr>
          <p:cNvPr id="18434" name="Object 2"/>
          <p:cNvGraphicFramePr>
            <a:graphicFrameLocks noChangeAspect="1"/>
          </p:cNvGraphicFramePr>
          <p:nvPr/>
        </p:nvGraphicFramePr>
        <p:xfrm>
          <a:off x="1619250" y="1124744"/>
          <a:ext cx="1009650" cy="323850"/>
        </p:xfrm>
        <a:graphic>
          <a:graphicData uri="http://schemas.openxmlformats.org/presentationml/2006/ole">
            <mc:AlternateContent xmlns:mc="http://schemas.openxmlformats.org/markup-compatibility/2006">
              <mc:Choice xmlns:v="urn:schemas-microsoft-com:vml" Requires="v">
                <p:oleObj spid="_x0000_s18494" name="Equation" r:id="rId4" imgW="672840" imgH="215640" progId="Equation.DSMT4">
                  <p:embed/>
                </p:oleObj>
              </mc:Choice>
              <mc:Fallback>
                <p:oleObj name="Equation" r:id="rId4" imgW="672840" imgH="2156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1124744"/>
                        <a:ext cx="1009650" cy="32385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graphicFrame>
        <p:nvGraphicFramePr>
          <p:cNvPr id="18437" name="Object 5"/>
          <p:cNvGraphicFramePr>
            <a:graphicFrameLocks noChangeAspect="1"/>
          </p:cNvGraphicFramePr>
          <p:nvPr>
            <p:extLst>
              <p:ext uri="{D42A27DB-BD31-4B8C-83A1-F6EECF244321}">
                <p14:modId xmlns:p14="http://schemas.microsoft.com/office/powerpoint/2010/main" val="1744869787"/>
              </p:ext>
            </p:extLst>
          </p:nvPr>
        </p:nvGraphicFramePr>
        <p:xfrm>
          <a:off x="987425" y="2247900"/>
          <a:ext cx="5067300" cy="685800"/>
        </p:xfrm>
        <a:graphic>
          <a:graphicData uri="http://schemas.openxmlformats.org/presentationml/2006/ole">
            <mc:AlternateContent xmlns:mc="http://schemas.openxmlformats.org/markup-compatibility/2006">
              <mc:Choice xmlns:v="urn:schemas-microsoft-com:vml" Requires="v">
                <p:oleObj spid="_x0000_s18495" name="Equation" r:id="rId6" imgW="3377880" imgH="457200" progId="Equation.DSMT4">
                  <p:embed/>
                </p:oleObj>
              </mc:Choice>
              <mc:Fallback>
                <p:oleObj name="Equation" r:id="rId6" imgW="3377880" imgH="457200" progId="Equation.DSMT4">
                  <p:embed/>
                  <p:pic>
                    <p:nvPicPr>
                      <p:cNvPr id="0" name="Picture 5"/>
                      <p:cNvPicPr>
                        <a:picLocks noChangeAspect="1" noChangeArrowheads="1"/>
                      </p:cNvPicPr>
                      <p:nvPr/>
                    </p:nvPicPr>
                    <p:blipFill>
                      <a:blip r:embed="rId7"/>
                      <a:srcRect/>
                      <a:stretch>
                        <a:fillRect/>
                      </a:stretch>
                    </p:blipFill>
                    <p:spPr bwMode="auto">
                      <a:xfrm>
                        <a:off x="987425" y="2247900"/>
                        <a:ext cx="5067300" cy="6858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sp>
        <p:nvSpPr>
          <p:cNvPr id="5" name="Plassholder for lysbildenummer 4"/>
          <p:cNvSpPr>
            <a:spLocks noGrp="1"/>
          </p:cNvSpPr>
          <p:nvPr>
            <p:ph type="sldNum" sz="quarter" idx="12"/>
          </p:nvPr>
        </p:nvSpPr>
        <p:spPr/>
        <p:txBody>
          <a:bodyPr/>
          <a:lstStyle/>
          <a:p>
            <a:fld id="{5EB4B6ED-15D9-49D7-9C92-D2D30205BACC}" type="slidenum">
              <a:rPr lang="nb-NO" smtClean="0"/>
              <a:pPr/>
              <a:t>7</a:t>
            </a:fld>
            <a:endParaRPr lang="nb-NO"/>
          </a:p>
        </p:txBody>
      </p:sp>
      <p:sp>
        <p:nvSpPr>
          <p:cNvPr id="6" name="Plassholder for bunntekst 5"/>
          <p:cNvSpPr>
            <a:spLocks noGrp="1"/>
          </p:cNvSpPr>
          <p:nvPr>
            <p:ph type="ftr" sz="quarter" idx="11"/>
          </p:nvPr>
        </p:nvSpPr>
        <p:spPr>
          <a:xfrm>
            <a:off x="3124200" y="6356350"/>
            <a:ext cx="2527920"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3" cstate="print"/>
          <a:srcRect/>
          <a:stretch>
            <a:fillRect/>
          </a:stretch>
        </p:blipFill>
        <p:spPr bwMode="auto">
          <a:xfrm>
            <a:off x="3131840" y="1412776"/>
            <a:ext cx="4962525" cy="3276600"/>
          </a:xfrm>
          <a:prstGeom prst="rect">
            <a:avLst/>
          </a:prstGeom>
          <a:noFill/>
          <a:ln w="9525">
            <a:noFill/>
            <a:miter lim="800000"/>
            <a:headEnd/>
            <a:tailEnd/>
          </a:ln>
        </p:spPr>
      </p:pic>
      <p:sp>
        <p:nvSpPr>
          <p:cNvPr id="3" name="TekstSylinder 2"/>
          <p:cNvSpPr txBox="1"/>
          <p:nvPr/>
        </p:nvSpPr>
        <p:spPr>
          <a:xfrm>
            <a:off x="4788024" y="1628800"/>
            <a:ext cx="936104" cy="369332"/>
          </a:xfrm>
          <a:prstGeom prst="rect">
            <a:avLst/>
          </a:prstGeom>
          <a:noFill/>
        </p:spPr>
        <p:txBody>
          <a:bodyPr wrap="square" rtlCol="0">
            <a:spAutoFit/>
          </a:bodyPr>
          <a:lstStyle/>
          <a:p>
            <a:r>
              <a:rPr lang="nb-NO" dirty="0" smtClean="0"/>
              <a:t>bryter</a:t>
            </a:r>
            <a:endParaRPr lang="nb-NO" dirty="0"/>
          </a:p>
        </p:txBody>
      </p:sp>
      <p:sp>
        <p:nvSpPr>
          <p:cNvPr id="4" name="TekstSylinder 3"/>
          <p:cNvSpPr txBox="1"/>
          <p:nvPr/>
        </p:nvSpPr>
        <p:spPr>
          <a:xfrm>
            <a:off x="4799520" y="3029204"/>
            <a:ext cx="1008112" cy="646331"/>
          </a:xfrm>
          <a:prstGeom prst="rect">
            <a:avLst/>
          </a:prstGeom>
          <a:noFill/>
        </p:spPr>
        <p:txBody>
          <a:bodyPr wrap="square" rtlCol="0">
            <a:spAutoFit/>
          </a:bodyPr>
          <a:lstStyle/>
          <a:p>
            <a:r>
              <a:rPr lang="nb-NO" dirty="0" smtClean="0"/>
              <a:t>Ledende skinner</a:t>
            </a:r>
            <a:endParaRPr lang="nb-NO" dirty="0"/>
          </a:p>
        </p:txBody>
      </p:sp>
      <p:sp>
        <p:nvSpPr>
          <p:cNvPr id="5" name="TekstSylinder 4"/>
          <p:cNvSpPr txBox="1"/>
          <p:nvPr/>
        </p:nvSpPr>
        <p:spPr>
          <a:xfrm>
            <a:off x="5868144" y="1700808"/>
            <a:ext cx="1080120" cy="646331"/>
          </a:xfrm>
          <a:prstGeom prst="rect">
            <a:avLst/>
          </a:prstGeom>
          <a:noFill/>
        </p:spPr>
        <p:txBody>
          <a:bodyPr wrap="square" rtlCol="0">
            <a:spAutoFit/>
          </a:bodyPr>
          <a:lstStyle/>
          <a:p>
            <a:r>
              <a:rPr lang="nb-NO" dirty="0" smtClean="0"/>
              <a:t>Ledende stav</a:t>
            </a:r>
            <a:endParaRPr lang="nb-NO" dirty="0"/>
          </a:p>
        </p:txBody>
      </p:sp>
      <p:sp>
        <p:nvSpPr>
          <p:cNvPr id="6" name="TekstSylinder 5"/>
          <p:cNvSpPr txBox="1"/>
          <p:nvPr/>
        </p:nvSpPr>
        <p:spPr>
          <a:xfrm>
            <a:off x="755576" y="764704"/>
            <a:ext cx="2736304"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sz="2000" dirty="0" smtClean="0"/>
              <a:t>Hvilket av de to batteriene må en koble til for at kraften skal bli som vist på figuren?</a:t>
            </a:r>
            <a:endParaRPr lang="nb-NO" sz="2000" dirty="0"/>
          </a:p>
        </p:txBody>
      </p:sp>
      <p:sp>
        <p:nvSpPr>
          <p:cNvPr id="7" name="Plassholder for lysbildenummer 6"/>
          <p:cNvSpPr>
            <a:spLocks noGrp="1"/>
          </p:cNvSpPr>
          <p:nvPr>
            <p:ph type="sldNum" sz="quarter" idx="12"/>
          </p:nvPr>
        </p:nvSpPr>
        <p:spPr/>
        <p:txBody>
          <a:bodyPr/>
          <a:lstStyle/>
          <a:p>
            <a:fld id="{5EB4B6ED-15D9-49D7-9C92-D2D30205BACC}" type="slidenum">
              <a:rPr lang="nb-NO" smtClean="0"/>
              <a:pPr/>
              <a:t>8</a:t>
            </a:fld>
            <a:endParaRPr lang="nb-NO"/>
          </a:p>
        </p:txBody>
      </p:sp>
      <p:sp>
        <p:nvSpPr>
          <p:cNvPr id="8" name="Plassholder for bunntekst 7"/>
          <p:cNvSpPr>
            <a:spLocks noGrp="1"/>
          </p:cNvSpPr>
          <p:nvPr>
            <p:ph type="ftr" sz="quarter" idx="11"/>
          </p:nvPr>
        </p:nvSpPr>
        <p:spPr>
          <a:xfrm>
            <a:off x="3124200" y="6356350"/>
            <a:ext cx="2488902" cy="365125"/>
          </a:xfrm>
        </p:spPr>
        <p:txBody>
          <a:bodyPr/>
          <a:lstStyle/>
          <a:p>
            <a:r>
              <a:rPr lang="nb-NO" dirty="0" smtClean="0"/>
              <a:t>FY6017 Elektromagnetisme 2016 Revidert etter J. Grip 2012</a:t>
            </a:r>
            <a:endParaRPr lang="nb-N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23528" y="260648"/>
            <a:ext cx="8568952" cy="5865515"/>
          </a:xfrm>
        </p:spPr>
        <p:txBody>
          <a:bodyPr>
            <a:normAutofit/>
          </a:bodyPr>
          <a:lstStyle/>
          <a:p>
            <a:pPr>
              <a:buNone/>
            </a:pPr>
            <a:r>
              <a:rPr lang="nb-NO" sz="2400" b="1" dirty="0" smtClean="0"/>
              <a:t>Eksempel</a:t>
            </a:r>
          </a:p>
          <a:p>
            <a:pPr marL="0" indent="0">
              <a:buNone/>
            </a:pPr>
            <a:r>
              <a:rPr lang="nb-NO" sz="1800" dirty="0" smtClean="0"/>
              <a:t>En strømførende leder ligger i et magnetfelt,    .  Gjennom lederen går det en strøm </a:t>
            </a:r>
            <a:r>
              <a:rPr lang="nb-NO" sz="1800" i="1" dirty="0" smtClean="0">
                <a:latin typeface="Times New Roman" panose="02020603050405020304" pitchFamily="18" charset="0"/>
                <a:cs typeface="Times New Roman" panose="02020603050405020304" pitchFamily="18" charset="0"/>
              </a:rPr>
              <a:t>I</a:t>
            </a:r>
            <a:r>
              <a:rPr lang="nb-NO" sz="1800" dirty="0" smtClean="0"/>
              <a:t>. På figuren er det også tegnet inn et koordinatsystem. Lederen består av tre deler:</a:t>
            </a:r>
          </a:p>
          <a:p>
            <a:pPr>
              <a:buNone/>
            </a:pPr>
            <a:r>
              <a:rPr lang="nb-NO" sz="1800" dirty="0" smtClean="0"/>
              <a:t>	1) En rett del som går rett inn i planet</a:t>
            </a:r>
          </a:p>
          <a:p>
            <a:pPr>
              <a:buNone/>
            </a:pPr>
            <a:r>
              <a:rPr lang="nb-NO" sz="1800" dirty="0"/>
              <a:t>	</a:t>
            </a:r>
            <a:r>
              <a:rPr lang="nb-NO" sz="1800" dirty="0" smtClean="0"/>
              <a:t>2) en halvsirkelformet del som ligger i planet, har radius R og sentrum i origo </a:t>
            </a:r>
          </a:p>
          <a:p>
            <a:pPr>
              <a:buNone/>
            </a:pPr>
            <a:r>
              <a:rPr lang="nb-NO" sz="1800" dirty="0"/>
              <a:t>	</a:t>
            </a:r>
            <a:r>
              <a:rPr lang="nb-NO" sz="1800" dirty="0" smtClean="0"/>
              <a:t>3) en rett del som er parallell med </a:t>
            </a:r>
            <a:r>
              <a:rPr lang="nb-NO" sz="1800" i="1" dirty="0" smtClean="0"/>
              <a:t>x</a:t>
            </a:r>
            <a:r>
              <a:rPr lang="nb-NO" sz="1800" dirty="0"/>
              <a:t>-</a:t>
            </a:r>
            <a:r>
              <a:rPr lang="nb-NO" sz="1800" dirty="0" smtClean="0"/>
              <a:t>aksen. </a:t>
            </a:r>
          </a:p>
          <a:p>
            <a:pPr>
              <a:buNone/>
            </a:pPr>
            <a:endParaRPr lang="nb-NO" sz="1800" dirty="0" smtClean="0"/>
          </a:p>
          <a:p>
            <a:pPr>
              <a:buNone/>
            </a:pPr>
            <a:r>
              <a:rPr lang="nb-NO" sz="1800" dirty="0" smtClean="0"/>
              <a:t>Finn den totale magnetiske kraften på lederen.</a:t>
            </a:r>
          </a:p>
          <a:p>
            <a:pPr>
              <a:buNone/>
            </a:pPr>
            <a:endParaRPr lang="nb-NO" sz="2000" dirty="0"/>
          </a:p>
        </p:txBody>
      </p:sp>
      <p:graphicFrame>
        <p:nvGraphicFramePr>
          <p:cNvPr id="21506" name="Object 2"/>
          <p:cNvGraphicFramePr>
            <a:graphicFrameLocks noChangeAspect="1"/>
          </p:cNvGraphicFramePr>
          <p:nvPr>
            <p:extLst>
              <p:ext uri="{D42A27DB-BD31-4B8C-83A1-F6EECF244321}">
                <p14:modId xmlns:p14="http://schemas.microsoft.com/office/powerpoint/2010/main" val="3606772604"/>
              </p:ext>
            </p:extLst>
          </p:nvPr>
        </p:nvGraphicFramePr>
        <p:xfrm>
          <a:off x="4572000" y="692696"/>
          <a:ext cx="228600" cy="304800"/>
        </p:xfrm>
        <a:graphic>
          <a:graphicData uri="http://schemas.openxmlformats.org/presentationml/2006/ole">
            <mc:AlternateContent xmlns:mc="http://schemas.openxmlformats.org/markup-compatibility/2006">
              <mc:Choice xmlns:v="urn:schemas-microsoft-com:vml" Requires="v">
                <p:oleObj spid="_x0000_s21538" name="Equation" r:id="rId4" imgW="152280" imgH="203040" progId="Equation.DSMT4">
                  <p:embed/>
                </p:oleObj>
              </mc:Choice>
              <mc:Fallback>
                <p:oleObj name="Equation" r:id="rId4" imgW="152280" imgH="20304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692696"/>
                        <a:ext cx="228600" cy="304800"/>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28575">
                            <a:solidFill>
                              <a:schemeClr val="tx2"/>
                            </a:solidFill>
                            <a:miter lim="800000"/>
                            <a:headEnd/>
                            <a:tailEnd/>
                          </a14:hiddenLine>
                        </a:ext>
                      </a:extLst>
                    </p:spPr>
                  </p:pic>
                </p:oleObj>
              </mc:Fallback>
            </mc:AlternateContent>
          </a:graphicData>
        </a:graphic>
      </p:graphicFrame>
      <p:pic>
        <p:nvPicPr>
          <p:cNvPr id="21507" name="Picture 3"/>
          <p:cNvPicPr>
            <a:picLocks noChangeAspect="1" noChangeArrowheads="1"/>
          </p:cNvPicPr>
          <p:nvPr/>
        </p:nvPicPr>
        <p:blipFill>
          <a:blip r:embed="rId6" cstate="print"/>
          <a:srcRect/>
          <a:stretch>
            <a:fillRect/>
          </a:stretch>
        </p:blipFill>
        <p:spPr bwMode="auto">
          <a:xfrm>
            <a:off x="5959153" y="4017207"/>
            <a:ext cx="576063" cy="524165"/>
          </a:xfrm>
          <a:prstGeom prst="rect">
            <a:avLst/>
          </a:prstGeom>
          <a:noFill/>
          <a:ln w="9525">
            <a:noFill/>
            <a:miter lim="800000"/>
            <a:headEnd/>
            <a:tailEnd/>
          </a:ln>
        </p:spPr>
      </p:pic>
      <p:sp>
        <p:nvSpPr>
          <p:cNvPr id="6" name="Plassholder for lysbildenummer 5"/>
          <p:cNvSpPr>
            <a:spLocks noGrp="1"/>
          </p:cNvSpPr>
          <p:nvPr>
            <p:ph type="sldNum" sz="quarter" idx="12"/>
          </p:nvPr>
        </p:nvSpPr>
        <p:spPr/>
        <p:txBody>
          <a:bodyPr/>
          <a:lstStyle/>
          <a:p>
            <a:fld id="{5EB4B6ED-15D9-49D7-9C92-D2D30205BACC}" type="slidenum">
              <a:rPr lang="nb-NO" smtClean="0"/>
              <a:pPr/>
              <a:t>9</a:t>
            </a:fld>
            <a:endParaRPr lang="nb-NO" dirty="0"/>
          </a:p>
        </p:txBody>
      </p:sp>
      <p:sp>
        <p:nvSpPr>
          <p:cNvPr id="7" name="Plassholder for bunntekst 6"/>
          <p:cNvSpPr>
            <a:spLocks noGrp="1"/>
          </p:cNvSpPr>
          <p:nvPr>
            <p:ph type="ftr" sz="quarter" idx="11"/>
          </p:nvPr>
        </p:nvSpPr>
        <p:spPr>
          <a:xfrm>
            <a:off x="3124200" y="6356350"/>
            <a:ext cx="2383904" cy="365125"/>
          </a:xfrm>
        </p:spPr>
        <p:txBody>
          <a:bodyPr/>
          <a:lstStyle/>
          <a:p>
            <a:r>
              <a:rPr lang="nb-NO" dirty="0" smtClean="0"/>
              <a:t>FY6017 Elektromagnetisme 2016 Revidert etter J. Grip 2012</a:t>
            </a:r>
            <a:endParaRPr lang="nb-NO" dirty="0"/>
          </a:p>
        </p:txBody>
      </p:sp>
      <p:pic>
        <p:nvPicPr>
          <p:cNvPr id="21526" name="Picture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696" y="3429000"/>
            <a:ext cx="4894709" cy="2748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4406</TotalTime>
  <Words>2981</Words>
  <Application>Microsoft Office PowerPoint</Application>
  <PresentationFormat>Skjermfremvisning (4:3)</PresentationFormat>
  <Paragraphs>506</Paragraphs>
  <Slides>37</Slides>
  <Notes>35</Notes>
  <HiddenSlides>0</HiddenSlides>
  <MMClips>0</MMClips>
  <ScaleCrop>false</ScaleCrop>
  <HeadingPairs>
    <vt:vector size="6" baseType="variant">
      <vt:variant>
        <vt:lpstr>Tema</vt:lpstr>
      </vt:variant>
      <vt:variant>
        <vt:i4>1</vt:i4>
      </vt:variant>
      <vt:variant>
        <vt:lpstr>Innebygde OLE-servere</vt:lpstr>
      </vt:variant>
      <vt:variant>
        <vt:i4>2</vt:i4>
      </vt:variant>
      <vt:variant>
        <vt:lpstr>Lysbildetitler</vt:lpstr>
      </vt:variant>
      <vt:variant>
        <vt:i4>37</vt:i4>
      </vt:variant>
    </vt:vector>
  </HeadingPairs>
  <TitlesOfParts>
    <vt:vector size="40" baseType="lpstr">
      <vt:lpstr>Office-tema</vt:lpstr>
      <vt:lpstr>Equation</vt:lpstr>
      <vt:lpstr>MathType 6.0 Equation</vt:lpstr>
      <vt:lpstr>Magnetisk kraft på strømførende ledninger</vt:lpstr>
      <vt:lpstr>PowerPoint-presentasjon</vt:lpstr>
      <vt:lpstr>Hvorfor virker det en kraft på ledere i magnetfelt?</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27.7 Kraft og dreiemoment på en strømsløyfe</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Potensiell energi for en magnetisk dipol</vt:lpstr>
      <vt:lpstr>PowerPoint-presentasjon</vt:lpstr>
      <vt:lpstr>PowerPoint-presentasjon</vt:lpstr>
      <vt:lpstr>PowerPoint-presentasjon</vt:lpstr>
      <vt:lpstr>PowerPoint-presentasjon</vt:lpstr>
      <vt:lpstr>PowerPoint-presentasjon</vt:lpstr>
      <vt:lpstr>Strømsløyfer i magnetfelt</vt:lpstr>
      <vt:lpstr>Krefter på sirkulær strømleder i B-felt</vt:lpstr>
      <vt:lpstr>PowerPoint-presentasjon</vt:lpstr>
      <vt:lpstr>PowerPoint-presentasjon</vt:lpstr>
    </vt:vector>
  </TitlesOfParts>
  <Company>SV-fakultetet, NTNU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Lysbilde 1</dc:title>
  <dc:creator>jorungr</dc:creator>
  <cp:lastModifiedBy>Astrid Johansen</cp:lastModifiedBy>
  <cp:revision>121</cp:revision>
  <cp:lastPrinted>2014-10-18T14:25:42Z</cp:lastPrinted>
  <dcterms:created xsi:type="dcterms:W3CDTF">2012-09-06T08:43:02Z</dcterms:created>
  <dcterms:modified xsi:type="dcterms:W3CDTF">2016-10-24T15:08:32Z</dcterms:modified>
</cp:coreProperties>
</file>