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3" r:id="rId10"/>
    <p:sldId id="274" r:id="rId11"/>
    <p:sldId id="263" r:id="rId12"/>
    <p:sldId id="264" r:id="rId13"/>
    <p:sldId id="265" r:id="rId14"/>
    <p:sldId id="266" r:id="rId15"/>
    <p:sldId id="267" r:id="rId16"/>
    <p:sldId id="270" r:id="rId17"/>
    <p:sldId id="277" r:id="rId18"/>
    <p:sldId id="268" r:id="rId19"/>
    <p:sldId id="276" r:id="rId20"/>
    <p:sldId id="269" r:id="rId21"/>
    <p:sldId id="271" r:id="rId22"/>
    <p:sldId id="275" r:id="rId23"/>
  </p:sldIdLst>
  <p:sldSz cx="9144000" cy="6858000" type="screen4x3"/>
  <p:notesSz cx="6805613" cy="99441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88667" autoAdjust="0"/>
  </p:normalViewPr>
  <p:slideViewPr>
    <p:cSldViewPr>
      <p:cViewPr varScale="1">
        <p:scale>
          <a:sx n="75" d="100"/>
          <a:sy n="75" d="100"/>
        </p:scale>
        <p:origin x="-114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4" Type="http://schemas.openxmlformats.org/officeDocument/2006/relationships/image" Target="../media/image4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8B664-EB88-4287-B1F0-10153F0D60D1}" type="datetimeFigureOut">
              <a:rPr lang="nb-NO" smtClean="0"/>
              <a:t>05.09.2016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D0AA6-BECB-4C17-A20D-7D96A16FA60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27645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FD249-62F3-449C-86F5-44D77ABEE4DE}" type="datetimeFigureOut">
              <a:rPr lang="nb-NO" smtClean="0"/>
              <a:t>05.09.2016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7C0EB-4CA3-48F4-A4AC-6F4F05E0AB5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44479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7C0EB-4CA3-48F4-A4AC-6F4F05E0AB57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86125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7C0EB-4CA3-48F4-A4AC-6F4F05E0AB57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98216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Hvordan vil ladningen bevege seg i forhold</a:t>
            </a:r>
            <a:r>
              <a:rPr lang="nb-NO" baseline="0" dirty="0" smtClean="0"/>
              <a:t> til feltlinjene?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4F7F-19DB-40BC-9983-91A01360C1D2}" type="slidenum">
              <a:rPr lang="nb-NO" smtClean="0"/>
              <a:pPr/>
              <a:t>8</a:t>
            </a:fld>
            <a:endParaRPr lang="nb-N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4F7F-19DB-40BC-9983-91A01360C1D2}" type="slidenum">
              <a:rPr lang="nb-NO" smtClean="0"/>
              <a:pPr/>
              <a:t>9</a:t>
            </a:fld>
            <a:endParaRPr lang="nb-N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baseline="0" dirty="0" smtClean="0"/>
              <a:t>Hvis en ladd partikkel beveger seg i et elektrisk felt er det en generell misforståelse at den vil bevege seg langs feltlinjene. Krafta er også tangent til feltlinjene i alle pkt. Når en partikkel beveger seg i en kurve, vil ikke kraften ha samme retning som partikkelen. NB Husk sentripetalkraften i mekanikk.</a:t>
            </a:r>
            <a:endParaRPr lang="nb-NO" dirty="0" smtClean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E4F7F-19DB-40BC-9983-91A01360C1D2}" type="slidenum">
              <a:rPr lang="nb-NO" smtClean="0"/>
              <a:pPr/>
              <a:t>10</a:t>
            </a:fld>
            <a:endParaRPr lang="nb-N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6040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235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56921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07791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39673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63992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47397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06311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8860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44794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36503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52314-0D40-4CAE-A240-D651AA5DB46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398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6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25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40.wmf"/><Relationship Id="rId4" Type="http://schemas.openxmlformats.org/officeDocument/2006/relationships/image" Target="../media/image37.wmf"/><Relationship Id="rId9" Type="http://schemas.openxmlformats.org/officeDocument/2006/relationships/oleObject" Target="../embeddings/oleObject29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42.png"/><Relationship Id="rId4" Type="http://schemas.openxmlformats.org/officeDocument/2006/relationships/image" Target="../media/image4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42.png"/><Relationship Id="rId4" Type="http://schemas.openxmlformats.org/officeDocument/2006/relationships/image" Target="../media/image43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wmf"/><Relationship Id="rId10" Type="http://schemas.openxmlformats.org/officeDocument/2006/relationships/image" Target="../media/image5.wmf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png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11.bin"/><Relationship Id="rId18" Type="http://schemas.openxmlformats.org/officeDocument/2006/relationships/image" Target="../media/image18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5.wmf"/><Relationship Id="rId1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7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10" Type="http://schemas.openxmlformats.org/officeDocument/2006/relationships/image" Target="../media/image14.wmf"/><Relationship Id="rId4" Type="http://schemas.openxmlformats.org/officeDocument/2006/relationships/image" Target="../media/image11.png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Elektrisk potensiell energi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187624" y="620688"/>
            <a:ext cx="6400800" cy="1752600"/>
          </a:xfrm>
        </p:spPr>
        <p:txBody>
          <a:bodyPr/>
          <a:lstStyle/>
          <a:p>
            <a:r>
              <a:rPr lang="nb-NO" dirty="0" smtClean="0"/>
              <a:t>FY6017 Elektromagnetisme</a:t>
            </a:r>
          </a:p>
          <a:p>
            <a:r>
              <a:rPr lang="nb-NO" dirty="0" err="1" smtClean="0"/>
              <a:t>KOMPiS</a:t>
            </a:r>
            <a:r>
              <a:rPr lang="nb-NO" dirty="0" smtClean="0"/>
              <a:t> Fysikk 2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8590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356992"/>
            <a:ext cx="39597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Sylinder 2"/>
          <p:cNvSpPr txBox="1"/>
          <p:nvPr/>
        </p:nvSpPr>
        <p:spPr>
          <a:xfrm>
            <a:off x="5724128" y="1642186"/>
            <a:ext cx="280831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Hvordan vil ladningene bevege seg i forhold til feltlinjene?</a:t>
            </a:r>
            <a:endParaRPr lang="nb-NO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761" y="1041530"/>
            <a:ext cx="4156035" cy="1732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Sylinder 4"/>
          <p:cNvSpPr txBox="1"/>
          <p:nvPr/>
        </p:nvSpPr>
        <p:spPr>
          <a:xfrm>
            <a:off x="1459489" y="2193092"/>
            <a:ext cx="484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+q</a:t>
            </a:r>
            <a:endParaRPr lang="nb-NO" dirty="0"/>
          </a:p>
        </p:txBody>
      </p:sp>
      <p:sp>
        <p:nvSpPr>
          <p:cNvPr id="6" name="TekstSylinder 5"/>
          <p:cNvSpPr txBox="1"/>
          <p:nvPr/>
        </p:nvSpPr>
        <p:spPr>
          <a:xfrm>
            <a:off x="4859672" y="330475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+q</a:t>
            </a:r>
            <a:endParaRPr lang="nb-NO" dirty="0"/>
          </a:p>
        </p:txBody>
      </p:sp>
      <p:sp>
        <p:nvSpPr>
          <p:cNvPr id="7" name="Ellipse 6"/>
          <p:cNvSpPr/>
          <p:nvPr/>
        </p:nvSpPr>
        <p:spPr>
          <a:xfrm>
            <a:off x="1907704" y="2407825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Ellipse 7"/>
          <p:cNvSpPr/>
          <p:nvPr/>
        </p:nvSpPr>
        <p:spPr>
          <a:xfrm>
            <a:off x="4859672" y="3674090"/>
            <a:ext cx="92124" cy="7200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A6195-32BB-4A6C-84EA-E4D2BD713900}" type="slidenum">
              <a:rPr lang="nb-NO" smtClean="0"/>
              <a:pPr/>
              <a:t>10</a:t>
            </a:fld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11" name="Plassholder for dato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9068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smtClean="0"/>
              <a:t>Elektrisk potensiell energi for to punktladninger</a:t>
            </a:r>
            <a:endParaRPr lang="nb-NO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12776"/>
            <a:ext cx="3321719" cy="4424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Sylinder 4"/>
          <p:cNvSpPr txBox="1"/>
          <p:nvPr/>
        </p:nvSpPr>
        <p:spPr>
          <a:xfrm>
            <a:off x="755576" y="2081589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Elektrisk kraft</a:t>
            </a:r>
            <a:r>
              <a:rPr lang="nb-NO" dirty="0" smtClean="0"/>
              <a:t>: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b-NO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957471"/>
              </p:ext>
            </p:extLst>
          </p:nvPr>
        </p:nvGraphicFramePr>
        <p:xfrm>
          <a:off x="2555776" y="2029578"/>
          <a:ext cx="1399372" cy="660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1" name="Equation" r:id="rId4" imgW="850531" imgH="406224" progId="Equation.DSMT4">
                  <p:embed/>
                </p:oleObj>
              </mc:Choice>
              <mc:Fallback>
                <p:oleObj name="Equation" r:id="rId4" imgW="850531" imgH="406224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2029578"/>
                        <a:ext cx="1399372" cy="6603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kstSylinder 7"/>
          <p:cNvSpPr txBox="1"/>
          <p:nvPr/>
        </p:nvSpPr>
        <p:spPr>
          <a:xfrm>
            <a:off x="755576" y="3019072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Arbeid dersom forflytningen skjer radielt </a:t>
            </a:r>
            <a:r>
              <a:rPr lang="nb-NO" dirty="0" smtClean="0"/>
              <a:t>fra </a:t>
            </a:r>
            <a:r>
              <a:rPr lang="nb-NO" i="1" dirty="0" smtClean="0"/>
              <a:t>r</a:t>
            </a:r>
            <a:r>
              <a:rPr lang="nb-NO" baseline="-25000" dirty="0" smtClean="0"/>
              <a:t>a </a:t>
            </a:r>
            <a:r>
              <a:rPr lang="nb-NO" dirty="0" smtClean="0"/>
              <a:t> til  </a:t>
            </a:r>
            <a:r>
              <a:rPr lang="nb-NO" i="1" dirty="0" err="1" smtClean="0"/>
              <a:t>r</a:t>
            </a:r>
            <a:r>
              <a:rPr lang="nb-NO" i="1" baseline="-25000" dirty="0" err="1" smtClean="0"/>
              <a:t>b</a:t>
            </a:r>
            <a:r>
              <a:rPr lang="nb-NO" dirty="0" smtClean="0"/>
              <a:t> </a:t>
            </a:r>
            <a:r>
              <a:rPr lang="nb-NO" dirty="0"/>
              <a:t>: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b-NO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8299690"/>
              </p:ext>
            </p:extLst>
          </p:nvPr>
        </p:nvGraphicFramePr>
        <p:xfrm>
          <a:off x="762116" y="3861048"/>
          <a:ext cx="5143429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2" name="Equation" r:id="rId6" imgW="3340100" imgH="469900" progId="Equation.DSMT4">
                  <p:embed/>
                </p:oleObj>
              </mc:Choice>
              <mc:Fallback>
                <p:oleObj name="Equation" r:id="rId6" imgW="3340100" imgH="469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116" y="3861048"/>
                        <a:ext cx="5143429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kstSylinder 10"/>
          <p:cNvSpPr txBox="1"/>
          <p:nvPr/>
        </p:nvSpPr>
        <p:spPr>
          <a:xfrm>
            <a:off x="755576" y="5126753"/>
            <a:ext cx="4824536" cy="710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b-NO" dirty="0">
                <a:ea typeface="Calibri"/>
                <a:cs typeface="Times New Roman"/>
              </a:rPr>
              <a:t>Dvs. arbeidet som er utført er bare avhengig av start- og sluttposisjon</a:t>
            </a:r>
            <a:r>
              <a:rPr lang="nb-NO" dirty="0" smtClean="0">
                <a:ea typeface="Calibri"/>
                <a:cs typeface="Times New Roman"/>
              </a:rPr>
              <a:t>.</a:t>
            </a:r>
            <a:endParaRPr lang="nb-NO" sz="1600" dirty="0">
              <a:ea typeface="Calibri"/>
              <a:cs typeface="Times New Roman"/>
            </a:endParaRP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12" name="Plassholder for lysbilde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06700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>
            <a:normAutofit/>
          </a:bodyPr>
          <a:lstStyle/>
          <a:p>
            <a:pPr algn="l"/>
            <a:r>
              <a:rPr lang="nb-NO" sz="3600" dirty="0" smtClean="0"/>
              <a:t>Hva om forflytningen ikke skjer radielt?</a:t>
            </a:r>
            <a:endParaRPr lang="nb-NO" sz="36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b-NO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3179795"/>
              </p:ext>
            </p:extLst>
          </p:nvPr>
        </p:nvGraphicFramePr>
        <p:xfrm>
          <a:off x="2615355" y="1424283"/>
          <a:ext cx="4917117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2" name="Equation" r:id="rId3" imgW="2273300" imgH="469900" progId="Equation.DSMT4">
                  <p:embed/>
                </p:oleObj>
              </mc:Choice>
              <mc:Fallback>
                <p:oleObj name="Equation" r:id="rId3" imgW="2273300" imgH="469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5355" y="1424283"/>
                        <a:ext cx="4917117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4070274"/>
              </p:ext>
            </p:extLst>
          </p:nvPr>
        </p:nvGraphicFramePr>
        <p:xfrm>
          <a:off x="1122156" y="3143945"/>
          <a:ext cx="1080120" cy="467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3" name="Equation" r:id="rId5" imgW="469800" imgH="203040" progId="Equation.DSMT4">
                  <p:embed/>
                </p:oleObj>
              </mc:Choice>
              <mc:Fallback>
                <p:oleObj name="Equation" r:id="rId5" imgW="4698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22156" y="3143945"/>
                        <a:ext cx="1080120" cy="4670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kstSylinder 6"/>
          <p:cNvSpPr txBox="1"/>
          <p:nvPr/>
        </p:nvSpPr>
        <p:spPr>
          <a:xfrm>
            <a:off x="2202276" y="306896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?</a:t>
            </a:r>
            <a:endParaRPr lang="nb-NO" sz="2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716560"/>
            <a:ext cx="3816424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kstSylinder 7"/>
          <p:cNvSpPr txBox="1"/>
          <p:nvPr/>
        </p:nvSpPr>
        <p:spPr>
          <a:xfrm>
            <a:off x="1331640" y="3861048"/>
            <a:ext cx="1086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= </a:t>
            </a:r>
            <a:r>
              <a:rPr lang="nb-NO" sz="2400" i="1" dirty="0" smtClean="0"/>
              <a:t>dr</a:t>
            </a:r>
            <a:endParaRPr lang="nb-NO" sz="2400" dirty="0"/>
          </a:p>
        </p:txBody>
      </p:sp>
      <p:sp>
        <p:nvSpPr>
          <p:cNvPr id="9" name="TekstSylinder 8"/>
          <p:cNvSpPr txBox="1"/>
          <p:nvPr/>
        </p:nvSpPr>
        <p:spPr>
          <a:xfrm>
            <a:off x="762116" y="1700063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Generelt: </a:t>
            </a:r>
            <a:endParaRPr lang="nb-NO" sz="2400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1373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2"/>
          <p:cNvSpPr txBox="1"/>
          <p:nvPr/>
        </p:nvSpPr>
        <p:spPr>
          <a:xfrm>
            <a:off x="971600" y="83671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Dvs. </a:t>
            </a:r>
            <a:endParaRPr lang="nb-NO" sz="2400" dirty="0"/>
          </a:p>
        </p:txBody>
      </p:sp>
      <p:sp>
        <p:nvSpPr>
          <p:cNvPr id="4" name="TekstSylinder 3"/>
          <p:cNvSpPr txBox="1"/>
          <p:nvPr/>
        </p:nvSpPr>
        <p:spPr>
          <a:xfrm>
            <a:off x="1115616" y="2852936"/>
            <a:ext cx="72008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gjelder uansett radiell eller ikke-radiell bevegelse.</a:t>
            </a:r>
          </a:p>
          <a:p>
            <a:endParaRPr lang="nb-NO" sz="2400" dirty="0"/>
          </a:p>
          <a:p>
            <a:endParaRPr lang="nb-NO" sz="2400" dirty="0" smtClean="0"/>
          </a:p>
          <a:p>
            <a:r>
              <a:rPr lang="nb-NO" sz="2400" b="1" dirty="0" smtClean="0"/>
              <a:t>Arbeidet </a:t>
            </a:r>
            <a:r>
              <a:rPr lang="nb-NO" sz="2400" b="1" dirty="0"/>
              <a:t>er kun avhengig av start og sluttposisjon, ikke av veien imellom</a:t>
            </a:r>
            <a:r>
              <a:rPr lang="nb-NO" sz="2400" b="1" dirty="0" smtClean="0"/>
              <a:t>.</a:t>
            </a:r>
          </a:p>
          <a:p>
            <a:endParaRPr lang="nb-NO" sz="2400" b="1" dirty="0"/>
          </a:p>
          <a:p>
            <a:endParaRPr lang="nb-NO" sz="2400" b="1" dirty="0" smtClean="0"/>
          </a:p>
          <a:p>
            <a:endParaRPr lang="nb-NO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b-NO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4951585"/>
              </p:ext>
            </p:extLst>
          </p:nvPr>
        </p:nvGraphicFramePr>
        <p:xfrm>
          <a:off x="1835696" y="1484784"/>
          <a:ext cx="5113338" cy="979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" name="Equation" r:id="rId3" imgW="2438280" imgH="469800" progId="Equation.DSMT4">
                  <p:embed/>
                </p:oleObj>
              </mc:Choice>
              <mc:Fallback>
                <p:oleObj name="Equation" r:id="rId3" imgW="2438280" imgH="469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484784"/>
                        <a:ext cx="5113338" cy="9794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269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63519"/>
            <a:ext cx="8229600" cy="1143000"/>
          </a:xfrm>
        </p:spPr>
        <p:txBody>
          <a:bodyPr>
            <a:normAutofit/>
          </a:bodyPr>
          <a:lstStyle/>
          <a:p>
            <a:r>
              <a:rPr lang="nb-NO" sz="3600" dirty="0" smtClean="0"/>
              <a:t>Uttrykk for elektrisk potensiell energi</a:t>
            </a:r>
            <a:endParaRPr lang="nb-NO" sz="3600" dirty="0"/>
          </a:p>
        </p:txBody>
      </p:sp>
      <p:sp>
        <p:nvSpPr>
          <p:cNvPr id="3" name="TekstSylinder 2"/>
          <p:cNvSpPr txBox="1"/>
          <p:nvPr/>
        </p:nvSpPr>
        <p:spPr>
          <a:xfrm>
            <a:off x="1043608" y="1484784"/>
            <a:ext cx="1440160" cy="517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b-NO" sz="2400" dirty="0">
                <a:ea typeface="Calibri"/>
                <a:cs typeface="Times New Roman"/>
              </a:rPr>
              <a:t>Siden</a:t>
            </a:r>
            <a:r>
              <a:rPr lang="nb-NO" dirty="0">
                <a:ea typeface="Calibri"/>
                <a:cs typeface="Times New Roman"/>
              </a:rPr>
              <a:t>	 </a:t>
            </a:r>
            <a:endParaRPr lang="nb-NO" dirty="0" smtClean="0">
              <a:ea typeface="Calibri"/>
              <a:cs typeface="Times New Roman"/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9220194"/>
              </p:ext>
            </p:extLst>
          </p:nvPr>
        </p:nvGraphicFramePr>
        <p:xfrm>
          <a:off x="2195736" y="1539886"/>
          <a:ext cx="5395912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5" name="Equation" r:id="rId3" imgW="2374560" imgH="203040" progId="Equation.DSMT4">
                  <p:embed/>
                </p:oleObj>
              </mc:Choice>
              <mc:Fallback>
                <p:oleObj name="Equation" r:id="rId3" imgW="2374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95736" y="1539886"/>
                        <a:ext cx="5395912" cy="461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kstSylinder 4"/>
          <p:cNvSpPr txBox="1"/>
          <p:nvPr/>
        </p:nvSpPr>
        <p:spPr>
          <a:xfrm>
            <a:off x="1076648" y="2204864"/>
            <a:ext cx="7056784" cy="941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b-NO" sz="2400" dirty="0">
                <a:ea typeface="Calibri"/>
                <a:cs typeface="Times New Roman"/>
              </a:rPr>
              <a:t>henger alt dette sammen dersom den elektriske potensielle energien i punkt </a:t>
            </a:r>
            <a:r>
              <a:rPr lang="nb-NO" sz="2400" i="1" dirty="0">
                <a:ea typeface="Calibri"/>
                <a:cs typeface="Times New Roman"/>
              </a:rPr>
              <a:t>a</a:t>
            </a:r>
            <a:r>
              <a:rPr lang="nb-NO" sz="2400" dirty="0">
                <a:ea typeface="Calibri"/>
                <a:cs typeface="Times New Roman"/>
              </a:rPr>
              <a:t> er gitt </a:t>
            </a:r>
            <a:r>
              <a:rPr lang="nb-NO" sz="2400" dirty="0" smtClean="0">
                <a:ea typeface="Calibri"/>
                <a:cs typeface="Times New Roman"/>
              </a:rPr>
              <a:t>ved</a:t>
            </a:r>
            <a:endParaRPr lang="nb-NO" sz="2400" dirty="0">
              <a:ea typeface="Calibri"/>
              <a:cs typeface="Times New Roman"/>
            </a:endParaRP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2401184"/>
              </p:ext>
            </p:extLst>
          </p:nvPr>
        </p:nvGraphicFramePr>
        <p:xfrm>
          <a:off x="2588816" y="3284984"/>
          <a:ext cx="1944216" cy="901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6" name="Equation" r:id="rId5" imgW="876240" imgH="406080" progId="Equation.DSMT4">
                  <p:embed/>
                </p:oleObj>
              </mc:Choice>
              <mc:Fallback>
                <p:oleObj name="Equation" r:id="rId5" imgW="87624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88816" y="3284984"/>
                        <a:ext cx="1944216" cy="901665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accent4">
                            <a:lumMod val="75000"/>
                          </a:schemeClr>
                        </a:solidFill>
                        <a:prstDash val="soli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kstSylinder 6"/>
          <p:cNvSpPr txBox="1"/>
          <p:nvPr/>
        </p:nvSpPr>
        <p:spPr>
          <a:xfrm>
            <a:off x="1043608" y="4797152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Siden arbeid alltid foregår mellom to posisjoner, ligger det implisitt at </a:t>
            </a:r>
            <a:r>
              <a:rPr lang="nb-NO" sz="2000" i="1" dirty="0" smtClean="0"/>
              <a:t>U</a:t>
            </a:r>
            <a:r>
              <a:rPr lang="nb-NO" sz="2000" i="1" baseline="-25000" dirty="0" smtClean="0"/>
              <a:t>b </a:t>
            </a:r>
            <a:r>
              <a:rPr lang="nb-NO" sz="2000" dirty="0" smtClean="0"/>
              <a:t>= 0, dvs. at posisjon </a:t>
            </a:r>
            <a:r>
              <a:rPr lang="nb-NO" sz="2000" i="1" dirty="0" smtClean="0"/>
              <a:t>b</a:t>
            </a:r>
            <a:r>
              <a:rPr lang="nb-NO" sz="2000" dirty="0" smtClean="0"/>
              <a:t> er uendelig langt unna.  </a:t>
            </a: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664386"/>
              </p:ext>
            </p:extLst>
          </p:nvPr>
        </p:nvGraphicFramePr>
        <p:xfrm>
          <a:off x="2771800" y="5733256"/>
          <a:ext cx="1512168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7" name="Equation" r:id="rId7" imgW="609480" imgH="203040" progId="Equation.DSMT4">
                  <p:embed/>
                </p:oleObj>
              </mc:Choice>
              <mc:Fallback>
                <p:oleObj name="Equation" r:id="rId7" imgW="6094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71800" y="5733256"/>
                        <a:ext cx="1512168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lassholder for dato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2702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Potensiell energi og fortegn</a:t>
            </a:r>
            <a:endParaRPr lang="nb-NO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1391">
            <a:off x="593077" y="1201698"/>
            <a:ext cx="2619412" cy="234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Sylinder 2"/>
          <p:cNvSpPr txBox="1"/>
          <p:nvPr/>
        </p:nvSpPr>
        <p:spPr>
          <a:xfrm>
            <a:off x="3635896" y="1772816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Dersom begge ladningene har samme fortegn, blir </a:t>
            </a:r>
            <a:r>
              <a:rPr lang="nb-NO" sz="2400" i="1" dirty="0" smtClean="0"/>
              <a:t>U</a:t>
            </a:r>
            <a:r>
              <a:rPr lang="nb-NO" sz="2400" dirty="0" smtClean="0"/>
              <a:t> positiv.</a:t>
            </a:r>
          </a:p>
          <a:p>
            <a:r>
              <a:rPr lang="nb-NO" sz="2400" dirty="0" smtClean="0"/>
              <a:t>Og jo kortere avstand,- jo større </a:t>
            </a:r>
            <a:r>
              <a:rPr lang="nb-NO" sz="2400" i="1" dirty="0" smtClean="0"/>
              <a:t>U</a:t>
            </a:r>
            <a:endParaRPr lang="nb-NO" sz="24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032">
            <a:off x="734259" y="4038079"/>
            <a:ext cx="2482111" cy="2286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Sylinder 3"/>
          <p:cNvSpPr txBox="1"/>
          <p:nvPr/>
        </p:nvSpPr>
        <p:spPr>
          <a:xfrm>
            <a:off x="3635896" y="4293096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Dersom ladningene har  motsatt ladning, bli </a:t>
            </a:r>
            <a:r>
              <a:rPr lang="nb-NO" sz="2400" i="1" dirty="0" smtClean="0"/>
              <a:t>U</a:t>
            </a:r>
            <a:r>
              <a:rPr lang="nb-NO" sz="2400" dirty="0" smtClean="0"/>
              <a:t> negativ. </a:t>
            </a:r>
            <a:r>
              <a:rPr lang="nb-NO" sz="2400" dirty="0"/>
              <a:t> </a:t>
            </a:r>
            <a:r>
              <a:rPr lang="nb-NO" sz="2400" dirty="0" smtClean="0"/>
              <a:t>Jo kortere avstand, -jo mer negativ  </a:t>
            </a:r>
            <a:r>
              <a:rPr lang="nb-NO" sz="2400" i="1" dirty="0" smtClean="0"/>
              <a:t>U</a:t>
            </a:r>
            <a:endParaRPr lang="nb-NO" sz="2400" dirty="0"/>
          </a:p>
        </p:txBody>
      </p:sp>
      <p:sp>
        <p:nvSpPr>
          <p:cNvPr id="5" name="TekstSylinder 4"/>
          <p:cNvSpPr txBox="1"/>
          <p:nvPr/>
        </p:nvSpPr>
        <p:spPr>
          <a:xfrm>
            <a:off x="4060033" y="5978491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b="1" dirty="0" smtClean="0">
                <a:solidFill>
                  <a:srgbClr val="FF0000"/>
                </a:solidFill>
              </a:rPr>
              <a:t>Men hva betyr negativ potensiell energi?</a:t>
            </a:r>
            <a:endParaRPr lang="nb-NO" sz="2000" b="1" dirty="0">
              <a:solidFill>
                <a:srgbClr val="FF0000"/>
              </a:solidFill>
            </a:endParaRPr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1359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600" dirty="0" smtClean="0"/>
              <a:t>Ulike innfallsvinkler til potensiell energi</a:t>
            </a:r>
            <a:endParaRPr lang="nb-NO" sz="3600" dirty="0"/>
          </a:p>
        </p:txBody>
      </p:sp>
      <p:sp>
        <p:nvSpPr>
          <p:cNvPr id="3" name="TekstSylinder 2"/>
          <p:cNvSpPr txBox="1"/>
          <p:nvPr/>
        </p:nvSpPr>
        <p:spPr>
          <a:xfrm>
            <a:off x="983254" y="1988840"/>
            <a:ext cx="7272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Forskjellen </a:t>
            </a:r>
            <a:r>
              <a:rPr lang="nb-NO" sz="2000" dirty="0"/>
              <a:t>i potensiell energi mellom de to </a:t>
            </a:r>
            <a:r>
              <a:rPr lang="nb-NO" sz="2000" dirty="0" smtClean="0"/>
              <a:t>posisjonene</a:t>
            </a:r>
          </a:p>
          <a:p>
            <a:endParaRPr lang="nb-NO" sz="2000" dirty="0"/>
          </a:p>
          <a:p>
            <a:r>
              <a:rPr lang="nb-NO" sz="2000" dirty="0" smtClean="0"/>
              <a:t>=	Arbeidet </a:t>
            </a:r>
            <a:r>
              <a:rPr lang="nb-NO" sz="2000" dirty="0"/>
              <a:t>gjort </a:t>
            </a:r>
            <a:r>
              <a:rPr lang="nb-NO" sz="2000" b="1" dirty="0"/>
              <a:t>av den elektriske kraften </a:t>
            </a:r>
            <a:r>
              <a:rPr lang="nb-NO" sz="2000" dirty="0" smtClean="0"/>
              <a:t>på en ladning når 	den flyttes fra posisjon </a:t>
            </a:r>
            <a:r>
              <a:rPr lang="nb-NO" sz="2000" i="1" dirty="0" smtClean="0"/>
              <a:t>a</a:t>
            </a:r>
            <a:r>
              <a:rPr lang="nb-NO" sz="2000" dirty="0" smtClean="0"/>
              <a:t> til posisjon </a:t>
            </a:r>
            <a:r>
              <a:rPr lang="nb-NO" sz="2000" i="1" dirty="0" smtClean="0"/>
              <a:t>b </a:t>
            </a:r>
          </a:p>
          <a:p>
            <a:endParaRPr lang="nb-NO" sz="2000" dirty="0"/>
          </a:p>
          <a:p>
            <a:r>
              <a:rPr lang="nb-NO" sz="2000" dirty="0" smtClean="0"/>
              <a:t>Eller</a:t>
            </a:r>
          </a:p>
          <a:p>
            <a:endParaRPr lang="nb-NO" sz="2000" dirty="0"/>
          </a:p>
          <a:p>
            <a:r>
              <a:rPr lang="nb-NO" sz="2000" dirty="0" smtClean="0"/>
              <a:t>= 	Arbeidet som må gjøres  av </a:t>
            </a:r>
            <a:r>
              <a:rPr lang="nb-NO" sz="2000" b="1" dirty="0" smtClean="0"/>
              <a:t>en ytre kraft </a:t>
            </a:r>
            <a:r>
              <a:rPr lang="nb-NO" sz="2000" dirty="0" smtClean="0"/>
              <a:t>for å flytte 	ladningen sakte </a:t>
            </a:r>
            <a:r>
              <a:rPr lang="nb-NO" sz="2000" dirty="0"/>
              <a:t>fra </a:t>
            </a:r>
            <a:r>
              <a:rPr lang="nb-NO" sz="2000" i="1" dirty="0"/>
              <a:t>b</a:t>
            </a:r>
            <a:r>
              <a:rPr lang="nb-NO" sz="2000" dirty="0"/>
              <a:t> </a:t>
            </a:r>
            <a:r>
              <a:rPr lang="nb-NO" sz="2000" dirty="0" smtClean="0"/>
              <a:t>til </a:t>
            </a:r>
            <a:r>
              <a:rPr lang="nb-NO" sz="2000" i="1" dirty="0" smtClean="0"/>
              <a:t>a mot </a:t>
            </a:r>
            <a:r>
              <a:rPr lang="nb-NO" sz="2000" dirty="0" smtClean="0"/>
              <a:t>den elektriske kraften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94324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600" dirty="0" smtClean="0"/>
              <a:t>Regneeksempel</a:t>
            </a:r>
            <a:endParaRPr lang="nb-NO" sz="3600" dirty="0"/>
          </a:p>
        </p:txBody>
      </p:sp>
      <p:sp>
        <p:nvSpPr>
          <p:cNvPr id="3" name="TekstSylinder 2"/>
          <p:cNvSpPr txBox="1"/>
          <p:nvPr/>
        </p:nvSpPr>
        <p:spPr>
          <a:xfrm>
            <a:off x="467544" y="1484784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En </a:t>
            </a:r>
            <a:r>
              <a:rPr lang="el-GR" sz="2000" i="1" dirty="0" smtClean="0"/>
              <a:t>α</a:t>
            </a:r>
            <a:r>
              <a:rPr lang="nb-NO" sz="2000" dirty="0" smtClean="0"/>
              <a:t>-partikkel blir sendt mot en tynn gullfolie (atomnr. 79). I avstanden 1,0 ∙ 10</a:t>
            </a:r>
            <a:r>
              <a:rPr lang="nb-NO" sz="2000" baseline="30000" dirty="0" smtClean="0"/>
              <a:t>-13</a:t>
            </a:r>
            <a:r>
              <a:rPr lang="nb-NO" sz="2000" dirty="0" smtClean="0"/>
              <a:t> m fra en gullatomkjerne er farten til </a:t>
            </a:r>
            <a:r>
              <a:rPr lang="el-GR" sz="2000" i="1" dirty="0"/>
              <a:t>α</a:t>
            </a:r>
            <a:r>
              <a:rPr lang="nb-NO" sz="2000" dirty="0" smtClean="0"/>
              <a:t>-partikkelen 3,0 </a:t>
            </a:r>
            <a:r>
              <a:rPr lang="nb-NO" sz="2000" dirty="0"/>
              <a:t>∙ </a:t>
            </a:r>
            <a:r>
              <a:rPr lang="nb-NO" sz="2000" dirty="0" smtClean="0"/>
              <a:t>10</a:t>
            </a:r>
            <a:r>
              <a:rPr lang="nb-NO" sz="2000" baseline="30000" dirty="0" smtClean="0"/>
              <a:t>5</a:t>
            </a:r>
            <a:r>
              <a:rPr lang="nb-NO" sz="2000" dirty="0" smtClean="0"/>
              <a:t> m/s. </a:t>
            </a:r>
          </a:p>
          <a:p>
            <a:endParaRPr lang="nb-NO" sz="2000" dirty="0"/>
          </a:p>
          <a:p>
            <a:pPr marL="342900" indent="-342900">
              <a:buAutoNum type="alphaLcParenR"/>
            </a:pPr>
            <a:r>
              <a:rPr lang="nb-NO" sz="2000" dirty="0" smtClean="0"/>
              <a:t>Hva blir den korteste avstanden mellom </a:t>
            </a:r>
            <a:r>
              <a:rPr lang="el-GR" sz="2000" i="1" dirty="0"/>
              <a:t>α</a:t>
            </a:r>
            <a:r>
              <a:rPr lang="nb-NO" sz="2000" dirty="0"/>
              <a:t>-partikkelen </a:t>
            </a:r>
            <a:r>
              <a:rPr lang="nb-NO" sz="2000" dirty="0" smtClean="0"/>
              <a:t>og gullkjernen)?</a:t>
            </a:r>
          </a:p>
          <a:p>
            <a:pPr marL="342900" indent="-342900">
              <a:buAutoNum type="alphaLcParenR"/>
            </a:pPr>
            <a:endParaRPr lang="nb-NO" sz="2000" dirty="0"/>
          </a:p>
          <a:p>
            <a:pPr marL="342900" indent="-342900">
              <a:buAutoNum type="alphaLcParenR"/>
            </a:pPr>
            <a:r>
              <a:rPr lang="nb-NO" sz="2000" dirty="0" smtClean="0"/>
              <a:t>Hvor stor fart har </a:t>
            </a:r>
            <a:r>
              <a:rPr lang="el-GR" sz="2000" i="1" dirty="0"/>
              <a:t>α</a:t>
            </a:r>
            <a:r>
              <a:rPr lang="nb-NO" sz="2000" dirty="0"/>
              <a:t>-partikkelen </a:t>
            </a:r>
            <a:r>
              <a:rPr lang="nb-NO" sz="2000" dirty="0" smtClean="0"/>
              <a:t>når den er uendelig langt unna gullfolien?</a:t>
            </a:r>
            <a:endParaRPr lang="nb-NO" sz="2000" dirty="0"/>
          </a:p>
        </p:txBody>
      </p:sp>
      <p:sp>
        <p:nvSpPr>
          <p:cNvPr id="4" name="TekstSylinder 3"/>
          <p:cNvSpPr txBox="1"/>
          <p:nvPr/>
        </p:nvSpPr>
        <p:spPr>
          <a:xfrm>
            <a:off x="495418" y="3740369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Stikkord:	</a:t>
            </a:r>
            <a:r>
              <a:rPr lang="nb-NO" dirty="0" smtClean="0"/>
              <a:t>	</a:t>
            </a:r>
            <a:r>
              <a:rPr lang="nb-NO" sz="2800" dirty="0" smtClean="0"/>
              <a:t>Energibevaring!</a:t>
            </a:r>
            <a:endParaRPr lang="nb-NO" sz="2800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9035002"/>
              </p:ext>
            </p:extLst>
          </p:nvPr>
        </p:nvGraphicFramePr>
        <p:xfrm>
          <a:off x="2990850" y="2427288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" name="Equation" r:id="rId3" imgW="114120" imgH="177480" progId="Equation.DSMT4">
                  <p:embed/>
                </p:oleObj>
              </mc:Choice>
              <mc:Fallback>
                <p:oleObj name="Equation" r:id="rId3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90850" y="2427288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4819367"/>
              </p:ext>
            </p:extLst>
          </p:nvPr>
        </p:nvGraphicFramePr>
        <p:xfrm>
          <a:off x="2483768" y="4509120"/>
          <a:ext cx="2520280" cy="521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5" name="Equation" r:id="rId5" imgW="1104840" imgH="228600" progId="Equation.DSMT4">
                  <p:embed/>
                </p:oleObj>
              </mc:Choice>
              <mc:Fallback>
                <p:oleObj name="Equation" r:id="rId5" imgW="11048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83768" y="4509120"/>
                        <a:ext cx="2520280" cy="521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9799319"/>
              </p:ext>
            </p:extLst>
          </p:nvPr>
        </p:nvGraphicFramePr>
        <p:xfrm>
          <a:off x="899592" y="5373216"/>
          <a:ext cx="3253068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Equation" r:id="rId7" imgW="1625400" imgH="431640" progId="Equation.DSMT4">
                  <p:embed/>
                </p:oleObj>
              </mc:Choice>
              <mc:Fallback>
                <p:oleObj name="Equation" r:id="rId7" imgW="162540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99592" y="5373216"/>
                        <a:ext cx="3253068" cy="864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7130152"/>
              </p:ext>
            </p:extLst>
          </p:nvPr>
        </p:nvGraphicFramePr>
        <p:xfrm>
          <a:off x="4380575" y="5445224"/>
          <a:ext cx="4367889" cy="931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7" name="Equation" r:id="rId9" imgW="2679480" imgH="571320" progId="Equation.DSMT4">
                  <p:embed/>
                </p:oleObj>
              </mc:Choice>
              <mc:Fallback>
                <p:oleObj name="Equation" r:id="rId9" imgW="2679480" imgH="5713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380575" y="5445224"/>
                        <a:ext cx="4367889" cy="9315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219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/>
          </a:bodyPr>
          <a:lstStyle/>
          <a:p>
            <a:pPr algn="l"/>
            <a:r>
              <a:rPr lang="nb-NO" sz="2800" dirty="0" smtClean="0"/>
              <a:t>Regneeksempel</a:t>
            </a:r>
            <a:endParaRPr lang="nb-NO" sz="2800" dirty="0"/>
          </a:p>
        </p:txBody>
      </p:sp>
      <p:sp>
        <p:nvSpPr>
          <p:cNvPr id="4" name="TekstSylinder 3"/>
          <p:cNvSpPr txBox="1"/>
          <p:nvPr/>
        </p:nvSpPr>
        <p:spPr>
          <a:xfrm>
            <a:off x="913803" y="4869160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Stikkord:	</a:t>
            </a:r>
            <a:r>
              <a:rPr lang="nb-NO" dirty="0" smtClean="0"/>
              <a:t>	</a:t>
            </a:r>
            <a:r>
              <a:rPr lang="nb-NO" sz="2800" dirty="0" smtClean="0"/>
              <a:t>Energibevaring!</a:t>
            </a:r>
            <a:endParaRPr lang="nb-NO" sz="2800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18</a:t>
            </a:fld>
            <a:endParaRPr lang="nb-NO"/>
          </a:p>
        </p:txBody>
      </p:sp>
      <p:pic>
        <p:nvPicPr>
          <p:cNvPr id="8" name="Bild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2304256" cy="12997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Sylinder 8"/>
          <p:cNvSpPr txBox="1"/>
          <p:nvPr/>
        </p:nvSpPr>
        <p:spPr>
          <a:xfrm>
            <a:off x="3855772" y="1124491"/>
            <a:ext cx="4248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To kuler med lik ladning  og lik masse , holdes i vertikal avstand </a:t>
            </a:r>
            <a:r>
              <a:rPr lang="nb-NO" i="1" dirty="0"/>
              <a:t>d</a:t>
            </a:r>
            <a:r>
              <a:rPr lang="nb-NO" dirty="0"/>
              <a:t>. </a:t>
            </a:r>
          </a:p>
          <a:p>
            <a:r>
              <a:rPr lang="nb-NO" dirty="0" smtClean="0"/>
              <a:t>Den </a:t>
            </a:r>
            <a:r>
              <a:rPr lang="nb-NO" dirty="0"/>
              <a:t>nederste kula holdes i ro, mens den øverste kula slippes. Kula fyker da oppover og når en maksimal høyde . </a:t>
            </a:r>
            <a:endParaRPr lang="nb-NO" dirty="0" smtClean="0"/>
          </a:p>
          <a:p>
            <a:endParaRPr lang="nb-NO" dirty="0"/>
          </a:p>
          <a:p>
            <a:r>
              <a:rPr lang="nb-NO" dirty="0" smtClean="0"/>
              <a:t>Hvordan kan vi finne ut hvor høyt den kommer?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6165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19</a:t>
            </a:fld>
            <a:endParaRPr lang="nb-NO"/>
          </a:p>
        </p:txBody>
      </p:sp>
      <p:sp>
        <p:nvSpPr>
          <p:cNvPr id="6" name="TekstSylinder 5"/>
          <p:cNvSpPr txBox="1"/>
          <p:nvPr/>
        </p:nvSpPr>
        <p:spPr>
          <a:xfrm>
            <a:off x="680304" y="46738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Løsning:</a:t>
            </a:r>
            <a:endParaRPr lang="nb-NO" dirty="0"/>
          </a:p>
        </p:txBody>
      </p:sp>
      <p:sp>
        <p:nvSpPr>
          <p:cNvPr id="7" name="TekstSylinder 6"/>
          <p:cNvSpPr txBox="1"/>
          <p:nvPr/>
        </p:nvSpPr>
        <p:spPr>
          <a:xfrm>
            <a:off x="827584" y="1196752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Den </a:t>
            </a:r>
            <a:r>
              <a:rPr lang="nb-NO" dirty="0"/>
              <a:t>maksimale høyden inntreffer der all elektrisk potensiell energi har gått over til </a:t>
            </a:r>
            <a:r>
              <a:rPr lang="nb-NO" dirty="0" err="1"/>
              <a:t>gravitasjonell</a:t>
            </a:r>
            <a:r>
              <a:rPr lang="nb-NO" dirty="0"/>
              <a:t> potensiell energi og litt resterende elektrisk potensiell energi. Dvs.</a:t>
            </a:r>
          </a:p>
          <a:p>
            <a:r>
              <a:rPr lang="nb-NO" dirty="0"/>
              <a:t>  </a:t>
            </a:r>
          </a:p>
          <a:p>
            <a:r>
              <a:rPr lang="nb-NO" dirty="0"/>
              <a:t>  </a:t>
            </a:r>
          </a:p>
          <a:p>
            <a:r>
              <a:rPr lang="nb-NO" dirty="0"/>
              <a:t>  </a:t>
            </a:r>
          </a:p>
          <a:p>
            <a:r>
              <a:rPr lang="nb-NO" dirty="0"/>
              <a:t> </a:t>
            </a:r>
          </a:p>
          <a:p>
            <a:endParaRPr lang="nb-NO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3888883"/>
              </p:ext>
            </p:extLst>
          </p:nvPr>
        </p:nvGraphicFramePr>
        <p:xfrm>
          <a:off x="2158468" y="2276872"/>
          <a:ext cx="2660296" cy="474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8" name="Equation" r:id="rId3" imgW="1282680" imgH="228600" progId="Equation.DSMT4">
                  <p:embed/>
                </p:oleObj>
              </mc:Choice>
              <mc:Fallback>
                <p:oleObj name="Equation" r:id="rId3" imgW="12826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58468" y="2276872"/>
                        <a:ext cx="2660296" cy="474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3577156"/>
              </p:ext>
            </p:extLst>
          </p:nvPr>
        </p:nvGraphicFramePr>
        <p:xfrm>
          <a:off x="2084460" y="2780928"/>
          <a:ext cx="3051391" cy="791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9" name="Equation" r:id="rId5" imgW="1663560" imgH="431640" progId="Equation.DSMT4">
                  <p:embed/>
                </p:oleObj>
              </mc:Choice>
              <mc:Fallback>
                <p:oleObj name="Equation" r:id="rId5" imgW="16635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84460" y="2780928"/>
                        <a:ext cx="3051391" cy="791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2091095"/>
              </p:ext>
            </p:extLst>
          </p:nvPr>
        </p:nvGraphicFramePr>
        <p:xfrm>
          <a:off x="2118884" y="3789040"/>
          <a:ext cx="3384377" cy="757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0" name="Equation" r:id="rId7" imgW="1930320" imgH="431640" progId="Equation.DSMT4">
                  <p:embed/>
                </p:oleObj>
              </mc:Choice>
              <mc:Fallback>
                <p:oleObj name="Equation" r:id="rId7" imgW="193032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18884" y="3789040"/>
                        <a:ext cx="3384377" cy="757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7535487"/>
              </p:ext>
            </p:extLst>
          </p:nvPr>
        </p:nvGraphicFramePr>
        <p:xfrm>
          <a:off x="2084460" y="4653136"/>
          <a:ext cx="3493302" cy="719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Equation" r:id="rId9" imgW="2095200" imgH="431640" progId="Equation.DSMT4">
                  <p:embed/>
                </p:oleObj>
              </mc:Choice>
              <mc:Fallback>
                <p:oleObj name="Equation" r:id="rId9" imgW="209520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084460" y="4653136"/>
                        <a:ext cx="3493302" cy="719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kstSylinder 11"/>
          <p:cNvSpPr txBox="1"/>
          <p:nvPr/>
        </p:nvSpPr>
        <p:spPr>
          <a:xfrm>
            <a:off x="6156176" y="482926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…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06794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Tilbakeblikk på mekanikken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99592" y="1556792"/>
            <a:ext cx="7643192" cy="45259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nb-NO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nb-NO" dirty="0" smtClean="0">
                <a:ea typeface="Calibri"/>
                <a:cs typeface="Times New Roman"/>
              </a:rPr>
              <a:t>Arbeid </a:t>
            </a:r>
            <a:r>
              <a:rPr lang="nb-NO" dirty="0">
                <a:ea typeface="Calibri"/>
                <a:cs typeface="Times New Roman"/>
              </a:rPr>
              <a:t>	 	</a:t>
            </a:r>
            <a:endParaRPr lang="nb-NO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nb-NO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nb-NO" dirty="0" smtClean="0">
                <a:ea typeface="Calibri"/>
                <a:cs typeface="Times New Roman"/>
              </a:rPr>
              <a:t>Mer generelt</a:t>
            </a:r>
            <a:r>
              <a:rPr lang="nb-NO" dirty="0">
                <a:ea typeface="Calibri"/>
                <a:cs typeface="Times New Roman"/>
              </a:rPr>
              <a:t>	 </a:t>
            </a:r>
            <a:endParaRPr lang="nb-NO" sz="28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nb-NO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5845164"/>
              </p:ext>
            </p:extLst>
          </p:nvPr>
        </p:nvGraphicFramePr>
        <p:xfrm>
          <a:off x="3923928" y="2492896"/>
          <a:ext cx="2903538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Equation" r:id="rId3" imgW="1104840" imgH="228600" progId="Equation.DSMT4">
                  <p:embed/>
                </p:oleObj>
              </mc:Choice>
              <mc:Fallback>
                <p:oleObj name="Equation" r:id="rId3" imgW="11048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23928" y="2492896"/>
                        <a:ext cx="2903538" cy="600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b-NO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6173945"/>
              </p:ext>
            </p:extLst>
          </p:nvPr>
        </p:nvGraphicFramePr>
        <p:xfrm>
          <a:off x="3923928" y="3789040"/>
          <a:ext cx="3248361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Equation" r:id="rId5" imgW="1384300" imgH="431800" progId="Equation.DSMT4">
                  <p:embed/>
                </p:oleObj>
              </mc:Choice>
              <mc:Fallback>
                <p:oleObj name="Equation" r:id="rId5" imgW="1384300" imgH="431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3789040"/>
                        <a:ext cx="3248361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47791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txBody>
          <a:bodyPr>
            <a:normAutofit/>
          </a:bodyPr>
          <a:lstStyle/>
          <a:p>
            <a:r>
              <a:rPr lang="nb-NO" sz="3200" dirty="0" smtClean="0"/>
              <a:t>Elektrisk potensiell energi fra flere punktladninger</a:t>
            </a:r>
            <a:endParaRPr lang="nb-NO" sz="3200" dirty="0"/>
          </a:p>
        </p:txBody>
      </p:sp>
      <p:sp>
        <p:nvSpPr>
          <p:cNvPr id="3" name="TekstSylinder 2"/>
          <p:cNvSpPr txBox="1"/>
          <p:nvPr/>
        </p:nvSpPr>
        <p:spPr>
          <a:xfrm>
            <a:off x="683568" y="1466666"/>
            <a:ext cx="4968552" cy="1047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b-NO" dirty="0">
                <a:ea typeface="Calibri"/>
                <a:cs typeface="Times New Roman"/>
              </a:rPr>
              <a:t>Det elektriske feltet fra flere punktladninger er </a:t>
            </a:r>
            <a:r>
              <a:rPr lang="nb-NO" i="1" dirty="0">
                <a:ea typeface="Calibri"/>
                <a:cs typeface="Times New Roman"/>
              </a:rPr>
              <a:t>vektorsummen</a:t>
            </a:r>
            <a:r>
              <a:rPr lang="nb-NO" dirty="0">
                <a:ea typeface="Calibri"/>
                <a:cs typeface="Times New Roman"/>
              </a:rPr>
              <a:t> av det elektriske feltet fra hver enkelt punktladning</a:t>
            </a:r>
            <a:r>
              <a:rPr lang="nb-NO" dirty="0" smtClean="0">
                <a:ea typeface="Calibri"/>
                <a:cs typeface="Times New Roman"/>
              </a:rPr>
              <a:t>. </a:t>
            </a:r>
            <a:r>
              <a:rPr lang="nb-NO" sz="1600" dirty="0" smtClean="0">
                <a:ea typeface="Calibri"/>
                <a:cs typeface="Times New Roman"/>
              </a:rPr>
              <a:t>(…siden </a:t>
            </a:r>
            <a:r>
              <a:rPr lang="nb-NO" sz="1600" i="1" dirty="0" smtClean="0">
                <a:ea typeface="Calibri"/>
                <a:cs typeface="Times New Roman"/>
              </a:rPr>
              <a:t>E</a:t>
            </a:r>
            <a:r>
              <a:rPr lang="nb-NO" sz="1600" dirty="0" smtClean="0">
                <a:ea typeface="Calibri"/>
                <a:cs typeface="Times New Roman"/>
              </a:rPr>
              <a:t>-felt har retning) </a:t>
            </a:r>
            <a:endParaRPr lang="nb-NO" sz="1600" dirty="0">
              <a:ea typeface="Calibri"/>
              <a:cs typeface="Times New Roman"/>
            </a:endParaRPr>
          </a:p>
        </p:txBody>
      </p:sp>
      <p:sp>
        <p:nvSpPr>
          <p:cNvPr id="4" name="TekstSylinder 3"/>
          <p:cNvSpPr txBox="1"/>
          <p:nvPr/>
        </p:nvSpPr>
        <p:spPr>
          <a:xfrm>
            <a:off x="719572" y="2636912"/>
            <a:ext cx="5004556" cy="1761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b-NO" dirty="0">
                <a:ea typeface="Calibri"/>
                <a:cs typeface="Times New Roman"/>
              </a:rPr>
              <a:t>Den elektriske potensielle energien </a:t>
            </a:r>
            <a:r>
              <a:rPr lang="nb-NO" dirty="0" smtClean="0">
                <a:ea typeface="Calibri"/>
                <a:cs typeface="Times New Roman"/>
              </a:rPr>
              <a:t>til en prøveladning </a:t>
            </a:r>
            <a:r>
              <a:rPr lang="nb-NO" i="1" dirty="0" smtClean="0">
                <a:ea typeface="Calibri"/>
                <a:cs typeface="Times New Roman"/>
              </a:rPr>
              <a:t>q</a:t>
            </a:r>
            <a:r>
              <a:rPr lang="nb-NO" baseline="-25000" dirty="0" smtClean="0">
                <a:ea typeface="Calibri"/>
                <a:cs typeface="Times New Roman"/>
              </a:rPr>
              <a:t>0</a:t>
            </a:r>
            <a:r>
              <a:rPr lang="nb-NO" dirty="0" smtClean="0">
                <a:ea typeface="Calibri"/>
                <a:cs typeface="Times New Roman"/>
              </a:rPr>
              <a:t> forårsaket av </a:t>
            </a:r>
            <a:r>
              <a:rPr lang="nb-NO" dirty="0">
                <a:ea typeface="Calibri"/>
                <a:cs typeface="Times New Roman"/>
              </a:rPr>
              <a:t>flere punktladninger er gitt som den </a:t>
            </a:r>
            <a:r>
              <a:rPr lang="nb-NO" i="1" dirty="0">
                <a:ea typeface="Calibri"/>
                <a:cs typeface="Times New Roman"/>
              </a:rPr>
              <a:t>algebraiske summen</a:t>
            </a:r>
            <a:r>
              <a:rPr lang="nb-NO" dirty="0">
                <a:ea typeface="Calibri"/>
                <a:cs typeface="Times New Roman"/>
              </a:rPr>
              <a:t> av den potensielle energien fra hver enkelt punktladning</a:t>
            </a:r>
            <a:r>
              <a:rPr lang="nb-NO" dirty="0" smtClean="0">
                <a:ea typeface="Calibri"/>
                <a:cs typeface="Times New Roman"/>
              </a:rPr>
              <a:t>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b-NO" sz="1600" dirty="0" smtClean="0"/>
              <a:t>(…siden </a:t>
            </a:r>
            <a:r>
              <a:rPr lang="nb-NO" sz="1600" dirty="0"/>
              <a:t>den potensielle energien er en skalar</a:t>
            </a:r>
            <a:r>
              <a:rPr lang="nb-NO" sz="1600" dirty="0" smtClean="0"/>
              <a:t>)</a:t>
            </a:r>
            <a:endParaRPr lang="nb-NO" sz="1600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4909708"/>
              </p:ext>
            </p:extLst>
          </p:nvPr>
        </p:nvGraphicFramePr>
        <p:xfrm>
          <a:off x="827584" y="4581128"/>
          <a:ext cx="4099313" cy="747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" name="Equation" r:id="rId3" imgW="2438280" imgH="444240" progId="Equation.DSMT4">
                  <p:embed/>
                </p:oleObj>
              </mc:Choice>
              <mc:Fallback>
                <p:oleObj name="Equation" r:id="rId3" imgW="243828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7584" y="4581128"/>
                        <a:ext cx="4099313" cy="7472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488" y="1470466"/>
            <a:ext cx="2232248" cy="356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20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3518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13416" y="620688"/>
            <a:ext cx="7344816" cy="720080"/>
          </a:xfrm>
        </p:spPr>
        <p:txBody>
          <a:bodyPr>
            <a:normAutofit/>
          </a:bodyPr>
          <a:lstStyle/>
          <a:p>
            <a:pPr algn="l"/>
            <a:r>
              <a:rPr lang="nb-NO" sz="2800" dirty="0" smtClean="0"/>
              <a:t>Potensiell energi i system av flere punktladninger</a:t>
            </a:r>
            <a:endParaRPr lang="nb-NO" sz="2800" dirty="0"/>
          </a:p>
        </p:txBody>
      </p:sp>
      <p:sp>
        <p:nvSpPr>
          <p:cNvPr id="4" name="TekstSylinder 3"/>
          <p:cNvSpPr txBox="1"/>
          <p:nvPr/>
        </p:nvSpPr>
        <p:spPr>
          <a:xfrm>
            <a:off x="1035512" y="1556792"/>
            <a:ext cx="7136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Det er også knyttet en potensiell energi til det å holde systemet av alle punktladningene samlet. Den kan vi finne ved å beregne den potensielle energien til alle par av ladninger i systemet</a:t>
            </a:r>
            <a:endParaRPr lang="nb-NO" sz="2000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1799064"/>
              </p:ext>
            </p:extLst>
          </p:nvPr>
        </p:nvGraphicFramePr>
        <p:xfrm>
          <a:off x="2695556" y="2780928"/>
          <a:ext cx="2092468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4" name="Equation" r:id="rId3" imgW="965160" imgH="431640" progId="Equation.DSMT4">
                  <p:embed/>
                </p:oleObj>
              </mc:Choice>
              <mc:Fallback>
                <p:oleObj name="Equation" r:id="rId3" imgW="9651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95556" y="2780928"/>
                        <a:ext cx="2092468" cy="936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488" y="2696146"/>
            <a:ext cx="2232248" cy="356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0669983"/>
              </p:ext>
            </p:extLst>
          </p:nvPr>
        </p:nvGraphicFramePr>
        <p:xfrm>
          <a:off x="683568" y="4869160"/>
          <a:ext cx="5480839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5" name="Equation" r:id="rId6" imgW="2819160" imgH="444240" progId="Equation.DSMT4">
                  <p:embed/>
                </p:oleObj>
              </mc:Choice>
              <mc:Fallback>
                <p:oleObj name="Equation" r:id="rId6" imgW="281916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83568" y="4869160"/>
                        <a:ext cx="5480839" cy="864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kstSylinder 8"/>
          <p:cNvSpPr txBox="1"/>
          <p:nvPr/>
        </p:nvSpPr>
        <p:spPr>
          <a:xfrm>
            <a:off x="611560" y="4289803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For systemet i figuren til høyre</a:t>
            </a:r>
            <a:endParaRPr lang="nb-NO" sz="2000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10" name="Plassholder for lysbilde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21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7220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b-NO" sz="2800" dirty="0" smtClean="0"/>
              <a:t>Oppgave:	System av flere ladninger</a:t>
            </a:r>
            <a:endParaRPr lang="nb-NO" sz="2800" dirty="0"/>
          </a:p>
        </p:txBody>
      </p:sp>
      <p:sp>
        <p:nvSpPr>
          <p:cNvPr id="3" name="TekstSylinder 2"/>
          <p:cNvSpPr txBox="1"/>
          <p:nvPr/>
        </p:nvSpPr>
        <p:spPr>
          <a:xfrm>
            <a:off x="683568" y="2708920"/>
            <a:ext cx="78488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latin typeface="Calibri" panose="020F0502020204030204" pitchFamily="34" charset="0"/>
              </a:rPr>
              <a:t>To like store men motsatt ladde punktladninger, </a:t>
            </a:r>
            <a:r>
              <a:rPr lang="nb-NO" i="1" dirty="0" smtClean="0">
                <a:latin typeface="Calibri" panose="020F0502020204030204" pitchFamily="34" charset="0"/>
              </a:rPr>
              <a:t>q</a:t>
            </a:r>
            <a:r>
              <a:rPr lang="nb-NO" baseline="-25000" dirty="0" smtClean="0">
                <a:latin typeface="Calibri" panose="020F0502020204030204" pitchFamily="34" charset="0"/>
              </a:rPr>
              <a:t>1</a:t>
            </a:r>
            <a:r>
              <a:rPr lang="nb-NO" dirty="0" smtClean="0">
                <a:latin typeface="Calibri" panose="020F0502020204030204" pitchFamily="34" charset="0"/>
              </a:rPr>
              <a:t> og </a:t>
            </a:r>
            <a:r>
              <a:rPr lang="nb-NO" i="1" dirty="0" smtClean="0">
                <a:latin typeface="Calibri" panose="020F0502020204030204" pitchFamily="34" charset="0"/>
              </a:rPr>
              <a:t>q</a:t>
            </a:r>
            <a:r>
              <a:rPr lang="nb-NO" baseline="-25000" dirty="0" smtClean="0">
                <a:latin typeface="Calibri" panose="020F0502020204030204" pitchFamily="34" charset="0"/>
              </a:rPr>
              <a:t>2</a:t>
            </a:r>
            <a:r>
              <a:rPr lang="nb-NO" dirty="0" smtClean="0">
                <a:latin typeface="Calibri" panose="020F0502020204030204" pitchFamily="34" charset="0"/>
              </a:rPr>
              <a:t> befinner seg i avstand </a:t>
            </a:r>
            <a:r>
              <a:rPr lang="nb-NO" i="1" dirty="0" smtClean="0">
                <a:latin typeface="Calibri" panose="020F0502020204030204" pitchFamily="34" charset="0"/>
              </a:rPr>
              <a:t>a</a:t>
            </a:r>
            <a:r>
              <a:rPr lang="nb-NO" dirty="0" smtClean="0">
                <a:latin typeface="Calibri" panose="020F0502020204030204" pitchFamily="34" charset="0"/>
              </a:rPr>
              <a:t> fra hverandre.</a:t>
            </a:r>
          </a:p>
          <a:p>
            <a:pPr marL="342900" indent="-342900">
              <a:buFont typeface="+mj-lt"/>
              <a:buAutoNum type="alphaLcParenR"/>
            </a:pPr>
            <a:r>
              <a:rPr lang="nb-NO" dirty="0" smtClean="0">
                <a:latin typeface="Calibri" panose="020F0502020204030204" pitchFamily="34" charset="0"/>
              </a:rPr>
              <a:t>Hvor stor er den potensielle energien til </a:t>
            </a:r>
            <a:r>
              <a:rPr lang="nb-NO" i="1" dirty="0" smtClean="0">
                <a:latin typeface="Calibri" panose="020F0502020204030204" pitchFamily="34" charset="0"/>
              </a:rPr>
              <a:t>q</a:t>
            </a:r>
            <a:r>
              <a:rPr lang="nb-NO" baseline="-25000" dirty="0" smtClean="0">
                <a:latin typeface="Calibri" panose="020F0502020204030204" pitchFamily="34" charset="0"/>
              </a:rPr>
              <a:t>3</a:t>
            </a:r>
            <a:r>
              <a:rPr lang="nb-NO" dirty="0" smtClean="0">
                <a:latin typeface="Calibri" panose="020F0502020204030204" pitchFamily="34" charset="0"/>
              </a:rPr>
              <a:t>?</a:t>
            </a:r>
          </a:p>
          <a:p>
            <a:pPr marL="342900" indent="-342900">
              <a:buFont typeface="+mj-lt"/>
              <a:buAutoNum type="alphaLcParenR"/>
            </a:pPr>
            <a:r>
              <a:rPr lang="nb-NO" dirty="0" smtClean="0">
                <a:latin typeface="Calibri" panose="020F0502020204030204" pitchFamily="34" charset="0"/>
              </a:rPr>
              <a:t>Hvor </a:t>
            </a:r>
            <a:r>
              <a:rPr lang="nb-NO" dirty="0">
                <a:latin typeface="Calibri" panose="020F0502020204030204" pitchFamily="34" charset="0"/>
              </a:rPr>
              <a:t>stort arbeid må en ytre kraft yte for å flytte en tredje ladning </a:t>
            </a:r>
            <a:r>
              <a:rPr lang="nb-NO" i="1" dirty="0">
                <a:latin typeface="Calibri" panose="020F0502020204030204" pitchFamily="34" charset="0"/>
              </a:rPr>
              <a:t>q</a:t>
            </a:r>
            <a:r>
              <a:rPr lang="nb-NO" baseline="-25000" dirty="0">
                <a:latin typeface="Calibri" panose="020F0502020204030204" pitchFamily="34" charset="0"/>
              </a:rPr>
              <a:t>3</a:t>
            </a:r>
            <a:r>
              <a:rPr lang="nb-NO" dirty="0">
                <a:latin typeface="Calibri" panose="020F0502020204030204" pitchFamily="34" charset="0"/>
              </a:rPr>
              <a:t> fra uendelig til </a:t>
            </a:r>
            <a:r>
              <a:rPr lang="nb-NO" i="1" dirty="0">
                <a:latin typeface="Calibri" panose="020F0502020204030204" pitchFamily="34" charset="0"/>
              </a:rPr>
              <a:t>x</a:t>
            </a:r>
            <a:r>
              <a:rPr lang="nb-NO" dirty="0">
                <a:latin typeface="Calibri" panose="020F0502020204030204" pitchFamily="34" charset="0"/>
              </a:rPr>
              <a:t> = </a:t>
            </a:r>
            <a:r>
              <a:rPr lang="nb-NO" dirty="0" smtClean="0">
                <a:latin typeface="Calibri" panose="020F0502020204030204" pitchFamily="34" charset="0"/>
              </a:rPr>
              <a:t>2</a:t>
            </a:r>
            <a:r>
              <a:rPr lang="nb-NO" i="1" dirty="0" smtClean="0">
                <a:latin typeface="Calibri" panose="020F0502020204030204" pitchFamily="34" charset="0"/>
              </a:rPr>
              <a:t>a</a:t>
            </a:r>
            <a:r>
              <a:rPr lang="nb-NO" dirty="0" smtClean="0">
                <a:latin typeface="Calibri" panose="020F0502020204030204" pitchFamily="34" charset="0"/>
              </a:rPr>
              <a:t>?</a:t>
            </a:r>
          </a:p>
          <a:p>
            <a:pPr marL="342900" indent="-342900">
              <a:buFont typeface="+mj-lt"/>
              <a:buAutoNum type="alphaLcParenR"/>
            </a:pPr>
            <a:r>
              <a:rPr lang="nb-NO" dirty="0" smtClean="0">
                <a:latin typeface="Calibri" panose="020F0502020204030204" pitchFamily="34" charset="0"/>
              </a:rPr>
              <a:t>Hva er den totale potensielle energien til systemet de tre ladningene utgjør?</a:t>
            </a:r>
          </a:p>
          <a:p>
            <a:pPr marL="342900" indent="-342900">
              <a:buFont typeface="+mj-lt"/>
              <a:buAutoNum type="alphaLcParenR"/>
            </a:pP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22</a:t>
            </a:fld>
            <a:endParaRPr lang="nb-NO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602932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435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>
          <a:xfrm>
            <a:off x="323528" y="260648"/>
            <a:ext cx="871296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nb-NO" dirty="0" smtClean="0"/>
              <a:t/>
            </a:r>
            <a:br>
              <a:rPr lang="nb-NO" dirty="0" smtClean="0"/>
            </a:br>
            <a:r>
              <a:rPr lang="nb-NO" sz="3600" dirty="0" smtClean="0"/>
              <a:t>Konservativ kraft → arbeidet er uavhengig av veien</a:t>
            </a:r>
            <a:br>
              <a:rPr lang="nb-NO" sz="3600" dirty="0" smtClean="0"/>
            </a:br>
            <a:endParaRPr lang="nb-NO" sz="3600" dirty="0"/>
          </a:p>
        </p:txBody>
      </p:sp>
      <p:sp>
        <p:nvSpPr>
          <p:cNvPr id="6" name="TekstSylinder 5"/>
          <p:cNvSpPr txBox="1"/>
          <p:nvPr/>
        </p:nvSpPr>
        <p:spPr>
          <a:xfrm>
            <a:off x="728134" y="1410487"/>
            <a:ext cx="7687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Da </a:t>
            </a:r>
            <a:r>
              <a:rPr lang="nb-NO" dirty="0"/>
              <a:t>vil arbeidet som er gjort på en gjenstand være gitt av endringen i potensiell energi for gjenstanden</a:t>
            </a:r>
            <a:r>
              <a:rPr lang="nb-NO" dirty="0" smtClean="0"/>
              <a:t>.</a:t>
            </a:r>
            <a:endParaRPr lang="nb-NO" dirty="0"/>
          </a:p>
        </p:txBody>
      </p:sp>
      <p:sp>
        <p:nvSpPr>
          <p:cNvPr id="7" name="TekstSylinder 6"/>
          <p:cNvSpPr txBox="1"/>
          <p:nvPr/>
        </p:nvSpPr>
        <p:spPr>
          <a:xfrm>
            <a:off x="757269" y="2218913"/>
            <a:ext cx="41802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Tyngdekrafta gjør arbeid på en ball. Krafta er </a:t>
            </a:r>
            <a:r>
              <a:rPr lang="nb-NO" i="1" dirty="0" smtClean="0"/>
              <a:t>G </a:t>
            </a:r>
            <a:r>
              <a:rPr lang="nb-NO" dirty="0" smtClean="0"/>
              <a:t>= </a:t>
            </a:r>
            <a:r>
              <a:rPr lang="nb-NO" i="1" dirty="0" smtClean="0"/>
              <a:t>mg</a:t>
            </a:r>
            <a:r>
              <a:rPr lang="nb-NO" dirty="0"/>
              <a:t> </a:t>
            </a:r>
            <a:r>
              <a:rPr lang="nb-NO" dirty="0" smtClean="0"/>
              <a:t>og ballen forflytter seg fra punkt </a:t>
            </a:r>
            <a:r>
              <a:rPr lang="nb-NO" i="1" dirty="0" smtClean="0"/>
              <a:t>a</a:t>
            </a:r>
            <a:r>
              <a:rPr lang="nb-NO" dirty="0" smtClean="0"/>
              <a:t>, med potensiell energi </a:t>
            </a:r>
            <a:r>
              <a:rPr lang="nb-NO" i="1" dirty="0" err="1" smtClean="0"/>
              <a:t>U</a:t>
            </a:r>
            <a:r>
              <a:rPr lang="nb-NO" i="1" baseline="-25000" dirty="0" err="1" smtClean="0"/>
              <a:t>a</a:t>
            </a:r>
            <a:r>
              <a:rPr lang="nb-NO" dirty="0" smtClean="0"/>
              <a:t>, til punkt </a:t>
            </a:r>
            <a:r>
              <a:rPr lang="nb-NO" i="1" dirty="0" smtClean="0"/>
              <a:t>b</a:t>
            </a:r>
            <a:r>
              <a:rPr lang="nb-NO" dirty="0" smtClean="0"/>
              <a:t>, med potensiell energi </a:t>
            </a:r>
            <a:r>
              <a:rPr lang="nb-NO" i="1" dirty="0" smtClean="0"/>
              <a:t>U</a:t>
            </a:r>
            <a:r>
              <a:rPr lang="nb-NO" i="1" baseline="-25000" dirty="0" smtClean="0"/>
              <a:t>b</a:t>
            </a:r>
            <a:r>
              <a:rPr lang="nb-NO" dirty="0" smtClean="0"/>
              <a:t> .</a:t>
            </a:r>
          </a:p>
          <a:p>
            <a:endParaRPr lang="nb-NO" dirty="0"/>
          </a:p>
          <a:p>
            <a:r>
              <a:rPr lang="nb-NO" dirty="0" smtClean="0"/>
              <a:t>Arbeid gjort </a:t>
            </a:r>
            <a:r>
              <a:rPr lang="nb-NO" dirty="0"/>
              <a:t>av tyngdekrafta </a:t>
            </a:r>
            <a:r>
              <a:rPr lang="nb-NO" dirty="0" smtClean="0"/>
              <a:t> </a:t>
            </a:r>
            <a:endParaRPr lang="nb-NO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193661"/>
              </p:ext>
            </p:extLst>
          </p:nvPr>
        </p:nvGraphicFramePr>
        <p:xfrm>
          <a:off x="899592" y="4064366"/>
          <a:ext cx="4904426" cy="347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4" name="Equation" r:id="rId4" imgW="2869920" imgH="203040" progId="Equation.DSMT4">
                  <p:embed/>
                </p:oleObj>
              </mc:Choice>
              <mc:Fallback>
                <p:oleObj name="Equation" r:id="rId4" imgW="28699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9592" y="4064366"/>
                        <a:ext cx="4904426" cy="347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kstSylinder 8"/>
          <p:cNvSpPr txBox="1"/>
          <p:nvPr/>
        </p:nvSpPr>
        <p:spPr>
          <a:xfrm>
            <a:off x="767078" y="4765794"/>
            <a:ext cx="2090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NB! Negativ fordi </a:t>
            </a:r>
            <a:endParaRPr lang="nb-NO" dirty="0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7639048"/>
              </p:ext>
            </p:extLst>
          </p:nvPr>
        </p:nvGraphicFramePr>
        <p:xfrm>
          <a:off x="2820394" y="4807490"/>
          <a:ext cx="1576745" cy="327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5" name="Equation" r:id="rId6" imgW="977760" imgH="203040" progId="Equation.DSMT4">
                  <p:embed/>
                </p:oleObj>
              </mc:Choice>
              <mc:Fallback>
                <p:oleObj name="Equation" r:id="rId6" imgW="9777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20394" y="4807490"/>
                        <a:ext cx="1576745" cy="3276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199" y="2179453"/>
            <a:ext cx="2105371" cy="3769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2193868"/>
              </p:ext>
            </p:extLst>
          </p:nvPr>
        </p:nvGraphicFramePr>
        <p:xfrm>
          <a:off x="1400118" y="5517232"/>
          <a:ext cx="3537393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6" name="Equation" r:id="rId9" imgW="1663560" imgH="203040" progId="Equation.DSMT4">
                  <p:embed/>
                </p:oleObj>
              </mc:Choice>
              <mc:Fallback>
                <p:oleObj name="Equation" r:id="rId9" imgW="1663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00118" y="5517232"/>
                        <a:ext cx="3537393" cy="432048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kstSylinder 12"/>
          <p:cNvSpPr txBox="1"/>
          <p:nvPr/>
        </p:nvSpPr>
        <p:spPr>
          <a:xfrm>
            <a:off x="3059832" y="6203316"/>
            <a:ext cx="4932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>
                <a:solidFill>
                  <a:srgbClr val="FF0000"/>
                </a:solidFill>
              </a:rPr>
              <a:t>Vi trenger bare å vite start- og sluttilstand! </a:t>
            </a:r>
            <a:r>
              <a:rPr lang="nb-NO" b="1" dirty="0">
                <a:solidFill>
                  <a:srgbClr val="FF0000"/>
                </a:solidFill>
                <a:sym typeface="Wingdings"/>
              </a:rPr>
              <a:t></a:t>
            </a:r>
            <a:endParaRPr lang="nb-NO" b="1" dirty="0">
              <a:solidFill>
                <a:srgbClr val="FF0000"/>
              </a:solidFill>
            </a:endParaRPr>
          </a:p>
          <a:p>
            <a:endParaRPr lang="nb-NO" b="1" dirty="0">
              <a:solidFill>
                <a:srgbClr val="FF0000"/>
              </a:solidFill>
            </a:endParaRP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2521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2"/>
          <p:cNvSpPr txBox="1"/>
          <p:nvPr/>
        </p:nvSpPr>
        <p:spPr>
          <a:xfrm>
            <a:off x="1115616" y="1556792"/>
            <a:ext cx="7200800" cy="2344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b-NO" sz="2400" dirty="0">
                <a:ea typeface="Calibri"/>
                <a:cs typeface="Times New Roman"/>
              </a:rPr>
              <a:t>Ser også at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Calibri"/>
              <a:buChar char="-"/>
            </a:pPr>
            <a:r>
              <a:rPr lang="nb-NO" sz="2400" dirty="0">
                <a:ea typeface="Calibri"/>
                <a:cs typeface="Times New Roman"/>
              </a:rPr>
              <a:t>Positivt arbeid (dvs. kraft i bevegelsesretningen) gir negativ endring i potensiell energi (</a:t>
            </a:r>
            <a:r>
              <a:rPr lang="nb-NO" sz="2400" i="1" dirty="0">
                <a:ea typeface="Calibri"/>
                <a:cs typeface="Times New Roman"/>
              </a:rPr>
              <a:t>U</a:t>
            </a:r>
            <a:r>
              <a:rPr lang="nb-NO" sz="2400" dirty="0">
                <a:ea typeface="Calibri"/>
                <a:cs typeface="Times New Roman"/>
              </a:rPr>
              <a:t> avtar)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Calibri"/>
              <a:buChar char="-"/>
            </a:pPr>
            <a:r>
              <a:rPr lang="nb-NO" sz="2400" dirty="0" smtClean="0">
                <a:ea typeface="Calibri"/>
                <a:cs typeface="Times New Roman"/>
              </a:rPr>
              <a:t>Dvs. når tyngden gjør arbeid,  minker den potensielle energien</a:t>
            </a:r>
            <a:endParaRPr lang="nb-NO" sz="2400" dirty="0">
              <a:ea typeface="Calibri"/>
              <a:cs typeface="Times New Roman"/>
            </a:endParaRP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5789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Hva om krafta er elektrisk?</a:t>
            </a:r>
            <a:endParaRPr lang="nb-NO" dirty="0"/>
          </a:p>
        </p:txBody>
      </p:sp>
      <p:sp>
        <p:nvSpPr>
          <p:cNvPr id="3" name="TekstSylinder 2"/>
          <p:cNvSpPr txBox="1"/>
          <p:nvPr/>
        </p:nvSpPr>
        <p:spPr>
          <a:xfrm>
            <a:off x="827584" y="1772816"/>
            <a:ext cx="46805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/>
              <a:t>Homogent elektrisk felt:</a:t>
            </a:r>
            <a:endParaRPr lang="nb-NO" dirty="0"/>
          </a:p>
          <a:p>
            <a:endParaRPr lang="nb-NO" dirty="0" smtClean="0"/>
          </a:p>
          <a:p>
            <a:r>
              <a:rPr lang="nb-NO" dirty="0" smtClean="0"/>
              <a:t>Krafta vil </a:t>
            </a:r>
            <a:r>
              <a:rPr lang="nb-NO" dirty="0"/>
              <a:t>være konstant for en gitt ladning overalt i </a:t>
            </a:r>
            <a:r>
              <a:rPr lang="nb-NO" dirty="0" smtClean="0"/>
              <a:t>feltet.</a:t>
            </a:r>
          </a:p>
          <a:p>
            <a:endParaRPr lang="nb-NO" dirty="0"/>
          </a:p>
          <a:p>
            <a:r>
              <a:rPr lang="nb-NO" dirty="0"/>
              <a:t>Arbeidet den elektriske krafta </a:t>
            </a:r>
            <a:r>
              <a:rPr lang="nb-NO" dirty="0" smtClean="0"/>
              <a:t>gjør når en ladning flyttes fra </a:t>
            </a:r>
            <a:r>
              <a:rPr lang="nb-NO" i="1" dirty="0" smtClean="0"/>
              <a:t>a</a:t>
            </a:r>
            <a:r>
              <a:rPr lang="nb-NO" dirty="0" smtClean="0"/>
              <a:t> til </a:t>
            </a:r>
            <a:r>
              <a:rPr lang="nb-NO" i="1" dirty="0" smtClean="0"/>
              <a:t>b</a:t>
            </a:r>
            <a:r>
              <a:rPr lang="nb-NO" dirty="0" smtClean="0"/>
              <a:t>:</a:t>
            </a:r>
            <a:endParaRPr lang="nb-NO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9167247"/>
              </p:ext>
            </p:extLst>
          </p:nvPr>
        </p:nvGraphicFramePr>
        <p:xfrm>
          <a:off x="1008695" y="3933056"/>
          <a:ext cx="3743325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Equation" r:id="rId3" imgW="1803240" imgH="228600" progId="Equation.DSMT4">
                  <p:embed/>
                </p:oleObj>
              </mc:Choice>
              <mc:Fallback>
                <p:oleObj name="Equation" r:id="rId3" imgW="18032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8695" y="3933056"/>
                        <a:ext cx="3743325" cy="474663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accent4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79805"/>
            <a:ext cx="3456384" cy="3088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Sylinder 4"/>
          <p:cNvSpPr txBox="1"/>
          <p:nvPr/>
        </p:nvSpPr>
        <p:spPr>
          <a:xfrm>
            <a:off x="827584" y="4941168"/>
            <a:ext cx="7848872" cy="1426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nb-NO" sz="2000" dirty="0">
                <a:ea typeface="Calibri"/>
                <a:cs typeface="Times New Roman"/>
              </a:rPr>
              <a:t>Dvs. bare avhengig av forflytningen parallelt med feltet, dvs. konservativ kraft. Helt tilsvarende tyngdens arbeid </a:t>
            </a:r>
            <a:r>
              <a:rPr lang="nb-NO" sz="2000" dirty="0" smtClean="0">
                <a:ea typeface="Calibri"/>
                <a:cs typeface="Times New Roman"/>
              </a:rPr>
              <a:t>i homogent gravitasjonsfelt.</a:t>
            </a:r>
            <a:endParaRPr lang="nb-NO" sz="2000" dirty="0"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endParaRPr lang="nb-NO" sz="1000" dirty="0" smtClean="0"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nb-NO" sz="2000" b="1" dirty="0" smtClean="0">
                <a:ea typeface="Calibri"/>
                <a:cs typeface="Times New Roman"/>
              </a:rPr>
              <a:t>Elektrisk arbeid </a:t>
            </a:r>
            <a:r>
              <a:rPr lang="nb-NO" sz="2000" b="1" dirty="0">
                <a:ea typeface="Calibri"/>
                <a:cs typeface="Times New Roman"/>
              </a:rPr>
              <a:t>er gitt av endringen i elektrisk potensiell energi</a:t>
            </a:r>
            <a:r>
              <a:rPr lang="nb-NO" sz="2000" b="1" dirty="0" smtClean="0">
                <a:ea typeface="Calibri"/>
                <a:cs typeface="Times New Roman"/>
              </a:rPr>
              <a:t>.</a:t>
            </a:r>
            <a:endParaRPr lang="nb-NO" sz="2000" b="1" dirty="0">
              <a:ea typeface="Calibri"/>
              <a:cs typeface="Times New Roman"/>
            </a:endParaRPr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599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Litt mer om fortegn</a:t>
            </a:r>
            <a:endParaRPr lang="nb-NO" dirty="0"/>
          </a:p>
        </p:txBody>
      </p:sp>
      <p:sp>
        <p:nvSpPr>
          <p:cNvPr id="3" name="TekstSylinder 2"/>
          <p:cNvSpPr txBox="1"/>
          <p:nvPr/>
        </p:nvSpPr>
        <p:spPr>
          <a:xfrm>
            <a:off x="683567" y="1388798"/>
            <a:ext cx="38164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Positiv ladning beveger seg i samme retning som retningen til det elektriske feltet → den elektriske krafta gjør positivt arbeid på ladningen  → </a:t>
            </a:r>
            <a:r>
              <a:rPr lang="nb-NO" i="1" dirty="0" smtClean="0"/>
              <a:t>U </a:t>
            </a:r>
            <a:r>
              <a:rPr lang="nb-NO" dirty="0" smtClean="0"/>
              <a:t>avtar</a:t>
            </a:r>
            <a:endParaRPr lang="nb-N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2360">
            <a:off x="766870" y="2564819"/>
            <a:ext cx="3223055" cy="3708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Sylinder 3"/>
          <p:cNvSpPr txBox="1"/>
          <p:nvPr/>
        </p:nvSpPr>
        <p:spPr>
          <a:xfrm>
            <a:off x="5004046" y="1628800"/>
            <a:ext cx="3168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Kan vi få positiv arbeid på en annen måte?</a:t>
            </a:r>
            <a:endParaRPr lang="nb-NO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9633">
            <a:off x="5085381" y="2486719"/>
            <a:ext cx="3204183" cy="379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2518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Og negativt arbeid:</a:t>
            </a:r>
            <a:endParaRPr lang="nb-NO" dirty="0"/>
          </a:p>
        </p:txBody>
      </p:sp>
      <p:sp>
        <p:nvSpPr>
          <p:cNvPr id="3" name="TekstSylinder 2"/>
          <p:cNvSpPr txBox="1"/>
          <p:nvPr/>
        </p:nvSpPr>
        <p:spPr>
          <a:xfrm>
            <a:off x="996930" y="1659459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Får vi når kraft og forflytning har motsatte retninger, dvs. ladningen føres  </a:t>
            </a:r>
            <a:r>
              <a:rPr lang="nb-NO" i="1" dirty="0" smtClean="0"/>
              <a:t>mot </a:t>
            </a:r>
            <a:r>
              <a:rPr lang="nb-NO" dirty="0" smtClean="0"/>
              <a:t>den elektriske krafta. Da øker den potensielle energien.</a:t>
            </a:r>
          </a:p>
          <a:p>
            <a:endParaRPr lang="nb-NO" dirty="0"/>
          </a:p>
          <a:p>
            <a:r>
              <a:rPr lang="nb-NO" dirty="0" smtClean="0"/>
              <a:t>Hvilke situasjoner gir oss negativt arbeid?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2314-0D40-4CAE-A240-D651AA5DB461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8333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029" y="2344425"/>
            <a:ext cx="4156035" cy="1732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kstSylinder 20"/>
          <p:cNvSpPr txBox="1"/>
          <p:nvPr/>
        </p:nvSpPr>
        <p:spPr>
          <a:xfrm>
            <a:off x="827584" y="466515"/>
            <a:ext cx="7665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dirty="0" smtClean="0"/>
              <a:t>Homogent felt, arbeid, energi og potensial</a:t>
            </a:r>
            <a:endParaRPr lang="nb-NO" sz="3200" dirty="0"/>
          </a:p>
        </p:txBody>
      </p:sp>
      <p:sp>
        <p:nvSpPr>
          <p:cNvPr id="23" name="TekstSylinder 22"/>
          <p:cNvSpPr txBox="1"/>
          <p:nvPr/>
        </p:nvSpPr>
        <p:spPr>
          <a:xfrm>
            <a:off x="4579015" y="2516028"/>
            <a:ext cx="43134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Feltet mellom de to platene til venstre er homogent, </a:t>
            </a:r>
            <a:r>
              <a:rPr lang="nb-NO" i="1" dirty="0" smtClean="0"/>
              <a:t>E</a:t>
            </a:r>
            <a:r>
              <a:rPr lang="nb-NO" dirty="0" smtClean="0"/>
              <a:t> = 110 N/C og </a:t>
            </a:r>
            <a:r>
              <a:rPr lang="nb-NO" i="1" dirty="0" smtClean="0"/>
              <a:t>d</a:t>
            </a:r>
            <a:r>
              <a:rPr lang="nb-NO" dirty="0" smtClean="0"/>
              <a:t> = 4,5 cm.</a:t>
            </a:r>
          </a:p>
          <a:p>
            <a:r>
              <a:rPr lang="nb-NO" dirty="0" smtClean="0"/>
              <a:t>En ladning på </a:t>
            </a:r>
            <a:r>
              <a:rPr lang="nb-NO" i="1" dirty="0" smtClean="0"/>
              <a:t>q</a:t>
            </a:r>
            <a:r>
              <a:rPr lang="nb-NO" dirty="0" smtClean="0"/>
              <a:t> = 4,0 µC er plassert på den nederste plata. </a:t>
            </a:r>
          </a:p>
          <a:p>
            <a:pPr marL="342900" indent="-342900">
              <a:buAutoNum type="alphaLcParenR"/>
            </a:pPr>
            <a:r>
              <a:rPr lang="nb-NO" dirty="0" smtClean="0"/>
              <a:t>Finn den elektriske kraften på ladningen </a:t>
            </a:r>
            <a:r>
              <a:rPr lang="nb-NO" i="1" dirty="0" smtClean="0"/>
              <a:t>q</a:t>
            </a:r>
            <a:r>
              <a:rPr lang="nb-NO" dirty="0" smtClean="0"/>
              <a:t>.</a:t>
            </a:r>
          </a:p>
          <a:p>
            <a:pPr marL="342900" indent="-342900">
              <a:buAutoNum type="alphaLcParenR"/>
            </a:pPr>
            <a:r>
              <a:rPr lang="nb-NO" dirty="0" smtClean="0"/>
              <a:t>Finn arbeidet som den elektriske kraften gjør på kula når den flyttes fra A til B.</a:t>
            </a:r>
            <a:endParaRPr lang="nb-NO" dirty="0"/>
          </a:p>
        </p:txBody>
      </p:sp>
      <p:sp>
        <p:nvSpPr>
          <p:cNvPr id="24" name="Ellipse 23"/>
          <p:cNvSpPr/>
          <p:nvPr/>
        </p:nvSpPr>
        <p:spPr>
          <a:xfrm>
            <a:off x="1999296" y="3670190"/>
            <a:ext cx="98220" cy="993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5" name="TekstSylinder 24"/>
          <p:cNvSpPr txBox="1"/>
          <p:nvPr/>
        </p:nvSpPr>
        <p:spPr>
          <a:xfrm>
            <a:off x="1582052" y="3392102"/>
            <a:ext cx="484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+q</a:t>
            </a:r>
            <a:endParaRPr lang="nb-NO" dirty="0"/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A6195-32BB-4A6C-84EA-E4D2BD713900}" type="slidenum">
              <a:rPr lang="nb-NO" smtClean="0"/>
              <a:pPr/>
              <a:t>8</a:t>
            </a:fld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2" name="TekstSylinder 1"/>
          <p:cNvSpPr txBox="1"/>
          <p:nvPr/>
        </p:nvSpPr>
        <p:spPr>
          <a:xfrm>
            <a:off x="682392" y="1484784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Eksempel:</a:t>
            </a:r>
            <a:endParaRPr lang="nb-NO" sz="2400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2417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934" y="575213"/>
            <a:ext cx="4156035" cy="1732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kstSylinder 22"/>
          <p:cNvSpPr txBox="1"/>
          <p:nvPr/>
        </p:nvSpPr>
        <p:spPr>
          <a:xfrm>
            <a:off x="4579015" y="692696"/>
            <a:ext cx="43134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Feltet mellom de to platene til venstre er homogent, E = 110 N/C og d = 4,5 cm.</a:t>
            </a:r>
          </a:p>
          <a:p>
            <a:r>
              <a:rPr lang="nb-NO" dirty="0" smtClean="0"/>
              <a:t>En ladning på q = 4,0 µC er plassert på den nederste plata. </a:t>
            </a:r>
          </a:p>
          <a:p>
            <a:pPr marL="342900" indent="-342900">
              <a:buAutoNum type="alphaLcParenR"/>
            </a:pPr>
            <a:r>
              <a:rPr lang="nb-NO" dirty="0" smtClean="0"/>
              <a:t>Finn den elektriske kraften på ladningen q.</a:t>
            </a:r>
          </a:p>
          <a:p>
            <a:pPr marL="342900" indent="-342900">
              <a:buAutoNum type="alphaLcParenR"/>
            </a:pPr>
            <a:r>
              <a:rPr lang="nb-NO" dirty="0" smtClean="0"/>
              <a:t>Finn arbeidet som den elektriske kraften gjør på kula når den flyttes fra A til B.</a:t>
            </a:r>
            <a:endParaRPr lang="nb-NO" dirty="0"/>
          </a:p>
        </p:txBody>
      </p:sp>
      <p:sp>
        <p:nvSpPr>
          <p:cNvPr id="24" name="Ellipse 23"/>
          <p:cNvSpPr/>
          <p:nvPr/>
        </p:nvSpPr>
        <p:spPr>
          <a:xfrm>
            <a:off x="1871700" y="191683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5" name="TekstSylinder 24"/>
          <p:cNvSpPr txBox="1"/>
          <p:nvPr/>
        </p:nvSpPr>
        <p:spPr>
          <a:xfrm>
            <a:off x="1593986" y="16621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q</a:t>
            </a:r>
            <a:endParaRPr lang="nb-NO" i="1" dirty="0"/>
          </a:p>
        </p:txBody>
      </p:sp>
      <p:sp>
        <p:nvSpPr>
          <p:cNvPr id="28" name="TekstSylinder 27"/>
          <p:cNvSpPr txBox="1"/>
          <p:nvPr/>
        </p:nvSpPr>
        <p:spPr>
          <a:xfrm>
            <a:off x="539552" y="3501008"/>
            <a:ext cx="54726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nb-NO" dirty="0" smtClean="0"/>
              <a:t>Kraften:</a:t>
            </a:r>
          </a:p>
          <a:p>
            <a:pPr marL="342900" indent="-342900">
              <a:buAutoNum type="alphaLcParenR"/>
            </a:pPr>
            <a:endParaRPr lang="nb-NO" dirty="0" smtClean="0"/>
          </a:p>
          <a:p>
            <a:pPr marL="342900" indent="-342900">
              <a:buAutoNum type="alphaLcParenR"/>
            </a:pPr>
            <a:endParaRPr lang="nb-NO" dirty="0" smtClean="0"/>
          </a:p>
          <a:p>
            <a:pPr marL="342900" indent="-342900">
              <a:buAutoNum type="alphaLcParenR"/>
            </a:pPr>
            <a:r>
              <a:rPr lang="nb-NO" dirty="0" smtClean="0"/>
              <a:t>Arbeidet:</a:t>
            </a:r>
          </a:p>
          <a:p>
            <a:pPr marL="342900" indent="-342900">
              <a:buAutoNum type="alphaLcParenR"/>
            </a:pPr>
            <a:endParaRPr lang="nb-NO" dirty="0" smtClean="0"/>
          </a:p>
          <a:p>
            <a:pPr marL="342900" indent="-342900">
              <a:buAutoNum type="alphaLcParenR"/>
            </a:pPr>
            <a:endParaRPr lang="nb-NO" dirty="0" smtClean="0"/>
          </a:p>
          <a:p>
            <a:pPr marL="342900" indent="-342900">
              <a:buAutoNum type="alphaLcParenR"/>
            </a:pPr>
            <a:endParaRPr lang="nb-NO" dirty="0" smtClean="0"/>
          </a:p>
          <a:p>
            <a:pPr marL="342900" indent="-342900"/>
            <a:r>
              <a:rPr lang="nb-NO" dirty="0" smtClean="0"/>
              <a:t>	</a:t>
            </a:r>
          </a:p>
          <a:p>
            <a:pPr marL="342900" indent="-342900"/>
            <a:r>
              <a:rPr lang="nb-NO" dirty="0" smtClean="0"/>
              <a:t>Arbeidet som den elektriske kraften gjør på ladningen:   </a:t>
            </a:r>
            <a:endParaRPr lang="nb-NO" dirty="0"/>
          </a:p>
        </p:txBody>
      </p:sp>
      <p:graphicFrame>
        <p:nvGraphicFramePr>
          <p:cNvPr id="29" name="Objek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3835638"/>
              </p:ext>
            </p:extLst>
          </p:nvPr>
        </p:nvGraphicFramePr>
        <p:xfrm>
          <a:off x="1964789" y="3536913"/>
          <a:ext cx="798512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5" name="Equation" r:id="rId5" imgW="533160" imgH="228600" progId="Equation.DSMT4">
                  <p:embed/>
                </p:oleObj>
              </mc:Choice>
              <mc:Fallback>
                <p:oleObj name="Equation" r:id="rId5" imgW="5331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4789" y="3536913"/>
                        <a:ext cx="798512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k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3563371"/>
              </p:ext>
            </p:extLst>
          </p:nvPr>
        </p:nvGraphicFramePr>
        <p:xfrm>
          <a:off x="1017588" y="3875088"/>
          <a:ext cx="4591050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6" name="Equation" r:id="rId7" imgW="3047760" imgH="291960" progId="Equation.DSMT4">
                  <p:embed/>
                </p:oleObj>
              </mc:Choice>
              <mc:Fallback>
                <p:oleObj name="Equation" r:id="rId7" imgW="3047760" imgH="291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7588" y="3875088"/>
                        <a:ext cx="4591050" cy="439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kt 30"/>
          <p:cNvGraphicFramePr>
            <a:graphicFrameLocks noChangeAspect="1"/>
          </p:cNvGraphicFramePr>
          <p:nvPr/>
        </p:nvGraphicFramePr>
        <p:xfrm>
          <a:off x="958845" y="4664252"/>
          <a:ext cx="97313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7" name="Equation" r:id="rId9" imgW="647640" imgH="253800" progId="Equation.DSMT4">
                  <p:embed/>
                </p:oleObj>
              </mc:Choice>
              <mc:Fallback>
                <p:oleObj name="Equation" r:id="rId9" imgW="6476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8845" y="4664252"/>
                        <a:ext cx="973138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1969956" y="4729418"/>
          <a:ext cx="1011238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8" name="Equation" r:id="rId11" imgW="672840" imgH="177480" progId="Equation.DSMT4">
                  <p:embed/>
                </p:oleObj>
              </mc:Choice>
              <mc:Fallback>
                <p:oleObj name="Equation" r:id="rId11" imgW="6728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9956" y="4729418"/>
                        <a:ext cx="1011238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kstSylinder 31"/>
          <p:cNvSpPr txBox="1"/>
          <p:nvPr/>
        </p:nvSpPr>
        <p:spPr>
          <a:xfrm>
            <a:off x="5868144" y="4653136"/>
            <a:ext cx="259228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b-NO" dirty="0"/>
          </a:p>
        </p:txBody>
      </p:sp>
      <p:graphicFrame>
        <p:nvGraphicFramePr>
          <p:cNvPr id="33" name="Objek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203022"/>
              </p:ext>
            </p:extLst>
          </p:nvPr>
        </p:nvGraphicFramePr>
        <p:xfrm>
          <a:off x="6307832" y="4704452"/>
          <a:ext cx="1712912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9" name="Equation" r:id="rId13" imgW="1143000" imgH="177480" progId="Equation.DSMT4">
                  <p:embed/>
                </p:oleObj>
              </mc:Choice>
              <mc:Fallback>
                <p:oleObj name="Equation" r:id="rId13" imgW="11430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7832" y="4704452"/>
                        <a:ext cx="1712912" cy="266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k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5187657"/>
              </p:ext>
            </p:extLst>
          </p:nvPr>
        </p:nvGraphicFramePr>
        <p:xfrm>
          <a:off x="1292225" y="5070475"/>
          <a:ext cx="3495675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0" name="Equation" r:id="rId15" imgW="2336760" imgH="228600" progId="Equation.DSMT4">
                  <p:embed/>
                </p:oleObj>
              </mc:Choice>
              <mc:Fallback>
                <p:oleObj name="Equation" r:id="rId15" imgW="23367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2225" y="5070475"/>
                        <a:ext cx="3495675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k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5648452"/>
              </p:ext>
            </p:extLst>
          </p:nvPr>
        </p:nvGraphicFramePr>
        <p:xfrm>
          <a:off x="5774462" y="5692343"/>
          <a:ext cx="9715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1" name="Equation" r:id="rId17" imgW="647640" imgH="279360" progId="Equation.DSMT4">
                  <p:embed/>
                </p:oleObj>
              </mc:Choice>
              <mc:Fallback>
                <p:oleObj name="Equation" r:id="rId17" imgW="64764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4462" y="5692343"/>
                        <a:ext cx="97155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kstSylinder 35"/>
          <p:cNvSpPr txBox="1"/>
          <p:nvPr/>
        </p:nvSpPr>
        <p:spPr>
          <a:xfrm>
            <a:off x="539552" y="314096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Løsning:</a:t>
            </a:r>
            <a:endParaRPr lang="nb-NO" sz="2000" dirty="0"/>
          </a:p>
        </p:txBody>
      </p:sp>
      <p:sp>
        <p:nvSpPr>
          <p:cNvPr id="19" name="Plassholder for bunn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/ 2016</a:t>
            </a:r>
            <a:endParaRPr lang="nb-NO"/>
          </a:p>
        </p:txBody>
      </p:sp>
      <p:sp>
        <p:nvSpPr>
          <p:cNvPr id="18" name="Plassholder for lysbildenumm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A6195-32BB-4A6C-84EA-E4D2BD713900}" type="slidenum">
              <a:rPr lang="nb-NO" smtClean="0"/>
              <a:pPr/>
              <a:t>9</a:t>
            </a:fld>
            <a:endParaRPr lang="nb-NO"/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06.09.2016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2364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1109</Words>
  <Application>Microsoft Office PowerPoint</Application>
  <PresentationFormat>Skjermfremvisning (4:3)</PresentationFormat>
  <Paragraphs>192</Paragraphs>
  <Slides>22</Slides>
  <Notes>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Innebygde OLE-servere</vt:lpstr>
      </vt:variant>
      <vt:variant>
        <vt:i4>2</vt:i4>
      </vt:variant>
      <vt:variant>
        <vt:lpstr>Lysbildetitler</vt:lpstr>
      </vt:variant>
      <vt:variant>
        <vt:i4>22</vt:i4>
      </vt:variant>
    </vt:vector>
  </HeadingPairs>
  <TitlesOfParts>
    <vt:vector size="25" baseType="lpstr">
      <vt:lpstr>Office-tema</vt:lpstr>
      <vt:lpstr>Equation</vt:lpstr>
      <vt:lpstr>MathType 6.0 Equation</vt:lpstr>
      <vt:lpstr>Elektrisk potensiell energi</vt:lpstr>
      <vt:lpstr>Tilbakeblikk på mekanikken</vt:lpstr>
      <vt:lpstr> Konservativ kraft → arbeidet er uavhengig av veien </vt:lpstr>
      <vt:lpstr>PowerPoint-presentasjon</vt:lpstr>
      <vt:lpstr>Hva om krafta er elektrisk?</vt:lpstr>
      <vt:lpstr>Litt mer om fortegn</vt:lpstr>
      <vt:lpstr>Og negativt arbeid:</vt:lpstr>
      <vt:lpstr>PowerPoint-presentasjon</vt:lpstr>
      <vt:lpstr>PowerPoint-presentasjon</vt:lpstr>
      <vt:lpstr>PowerPoint-presentasjon</vt:lpstr>
      <vt:lpstr>Elektrisk potensiell energi for to punktladninger</vt:lpstr>
      <vt:lpstr>Hva om forflytningen ikke skjer radielt?</vt:lpstr>
      <vt:lpstr>PowerPoint-presentasjon</vt:lpstr>
      <vt:lpstr>Uttrykk for elektrisk potensiell energi</vt:lpstr>
      <vt:lpstr>Potensiell energi og fortegn</vt:lpstr>
      <vt:lpstr>Ulike innfallsvinkler til potensiell energi</vt:lpstr>
      <vt:lpstr>Regneeksempel</vt:lpstr>
      <vt:lpstr>Regneeksempel</vt:lpstr>
      <vt:lpstr>PowerPoint-presentasjon</vt:lpstr>
      <vt:lpstr>Elektrisk potensiell energi fra flere punktladninger</vt:lpstr>
      <vt:lpstr>Potensiell energi i system av flere punktladninger</vt:lpstr>
      <vt:lpstr>Oppgave: System av flere ladninger</vt:lpstr>
    </vt:vector>
  </TitlesOfParts>
  <Company>NTNU, SVT-fakultetet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Elektrisk potensiell energi</dc:title>
  <dc:creator>Astrid Johansen</dc:creator>
  <cp:lastModifiedBy>Astrid Johansen</cp:lastModifiedBy>
  <cp:revision>47</cp:revision>
  <cp:lastPrinted>2014-09-01T15:35:21Z</cp:lastPrinted>
  <dcterms:created xsi:type="dcterms:W3CDTF">2014-08-26T15:52:20Z</dcterms:created>
  <dcterms:modified xsi:type="dcterms:W3CDTF">2016-09-05T17:22:45Z</dcterms:modified>
</cp:coreProperties>
</file>