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68" r:id="rId2"/>
    <p:sldId id="260" r:id="rId3"/>
    <p:sldId id="285" r:id="rId4"/>
    <p:sldId id="288" r:id="rId5"/>
    <p:sldId id="289" r:id="rId6"/>
    <p:sldId id="262" r:id="rId7"/>
    <p:sldId id="265" r:id="rId8"/>
    <p:sldId id="264" r:id="rId9"/>
    <p:sldId id="290" r:id="rId10"/>
    <p:sldId id="277" r:id="rId11"/>
    <p:sldId id="286" r:id="rId12"/>
    <p:sldId id="270" r:id="rId13"/>
    <p:sldId id="258" r:id="rId14"/>
    <p:sldId id="257" r:id="rId15"/>
    <p:sldId id="271" r:id="rId16"/>
    <p:sldId id="272" r:id="rId17"/>
    <p:sldId id="283" r:id="rId18"/>
    <p:sldId id="280" r:id="rId19"/>
    <p:sldId id="284" r:id="rId20"/>
    <p:sldId id="273" r:id="rId21"/>
    <p:sldId id="274" r:id="rId22"/>
    <p:sldId id="287" r:id="rId23"/>
    <p:sldId id="275" r:id="rId24"/>
    <p:sldId id="276" r:id="rId25"/>
    <p:sldId id="281" r:id="rId26"/>
  </p:sldIdLst>
  <p:sldSz cx="9144000" cy="6858000" type="screen4x3"/>
  <p:notesSz cx="9928225" cy="6797675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948" autoAdjust="0"/>
  </p:normalViewPr>
  <p:slideViewPr>
    <p:cSldViewPr>
      <p:cViewPr>
        <p:scale>
          <a:sx n="70" d="100"/>
          <a:sy n="70" d="100"/>
        </p:scale>
        <p:origin x="-1286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image" Target="../media/image56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5" Type="http://schemas.openxmlformats.org/officeDocument/2006/relationships/image" Target="../media/image61.wmf"/><Relationship Id="rId4" Type="http://schemas.openxmlformats.org/officeDocument/2006/relationships/image" Target="../media/image6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0.wmf"/><Relationship Id="rId1" Type="http://schemas.openxmlformats.org/officeDocument/2006/relationships/image" Target="../media/image13.wmf"/><Relationship Id="rId4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2.wmf"/><Relationship Id="rId1" Type="http://schemas.openxmlformats.org/officeDocument/2006/relationships/image" Target="../media/image13.wmf"/><Relationship Id="rId4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4" Type="http://schemas.openxmlformats.org/officeDocument/2006/relationships/image" Target="../media/image3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5623699" y="0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F71B1ACB-9420-46FD-800A-C394F941C86B}" type="datetimeFigureOut">
              <a:rPr lang="nb-NO" smtClean="0"/>
              <a:pPr/>
              <a:t>26.10.2016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5623699" y="6456612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7A80763B-18E7-4BA2-AE8C-F77B7C37E46F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601196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5623699" y="0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7E8D2D05-601B-4645-AE36-74FC24FD2969}" type="datetimeFigureOut">
              <a:rPr lang="nb-NO" smtClean="0"/>
              <a:pPr/>
              <a:t>26.10.2016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577" tIns="45789" rIns="91577" bIns="45789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5623699" y="6456612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4747D7CE-964E-4586-91FC-B156DD5FFEF0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66466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Vi</a:t>
            </a:r>
            <a:r>
              <a:rPr lang="nb-NO" baseline="0" dirty="0" smtClean="0"/>
              <a:t> har funnet en sammenheng allerede mellom den varierende fluksen og indusert ems, men vi må finne ut hvilken retning </a:t>
            </a:r>
            <a:r>
              <a:rPr lang="nb-NO" baseline="0" dirty="0" err="1" smtClean="0"/>
              <a:t>emsen</a:t>
            </a:r>
            <a:r>
              <a:rPr lang="nb-NO" baseline="0" dirty="0" smtClean="0"/>
              <a:t> og strømmen har.</a:t>
            </a:r>
          </a:p>
          <a:p>
            <a:r>
              <a:rPr lang="nb-NO" baseline="0" dirty="0" smtClean="0"/>
              <a:t>Vi så også i animasjonene eksempel på at det ble indusert en ems i en spole som flyttet seg i magnetfeltet. </a:t>
            </a:r>
          </a:p>
          <a:p>
            <a:r>
              <a:rPr lang="nb-NO" baseline="0" dirty="0" smtClean="0"/>
              <a:t>På bildet dras magnetstripa i leseren.</a:t>
            </a:r>
          </a:p>
          <a:p>
            <a:r>
              <a:rPr lang="nb-NO" baseline="0" dirty="0" smtClean="0"/>
              <a:t>Videre at når en endret antall vindinger så ble det indusert en ems og når arealet endrer seg.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7D7CE-964E-4586-91FC-B156DD5FFEF0}" type="slidenum">
              <a:rPr lang="nb-NO" smtClean="0"/>
              <a:pPr/>
              <a:t>1</a:t>
            </a:fld>
            <a:endParaRPr lang="nb-NO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Dersom det er</a:t>
            </a:r>
            <a:r>
              <a:rPr lang="nb-NO" baseline="0" dirty="0" smtClean="0"/>
              <a:t> fluksen endrer seg gjennom en spole med N vindinger må vi multipliserer </a:t>
            </a:r>
            <a:r>
              <a:rPr lang="nb-NO" baseline="0" dirty="0" err="1" smtClean="0"/>
              <a:t>emsen</a:t>
            </a:r>
            <a:r>
              <a:rPr lang="nb-NO" baseline="0" dirty="0" smtClean="0"/>
              <a:t> fra en sløyfe med N.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Vi setter inn tall for N vindinger i et eksempel. Denne gangen lar vi det vøre en vinkel på 60 grader mellom planet som danner arealet (tverrsnittet) til spolen og magnetfeltet.</a:t>
            </a:r>
          </a:p>
          <a:p>
            <a:pPr marL="228943" indent="-228943"/>
            <a:r>
              <a:rPr lang="nb-NO" baseline="0" dirty="0" smtClean="0"/>
              <a:t>	Tegn figur og bruk fortegnsreglene til å finne retningen til indusert ems.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7D7CE-964E-4586-91FC-B156DD5FFEF0}" type="slidenum">
              <a:rPr lang="nb-NO" smtClean="0"/>
              <a:pPr/>
              <a:t>13</a:t>
            </a:fld>
            <a:endParaRPr lang="nb-NO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Her har jeg tegnet en figur som viser hvordan strømsløyfa ligger i magnetfeltet og arealvektoren. Da blir vinkelen mellom arealvektoren og feltet 30 grader.</a:t>
            </a:r>
          </a:p>
          <a:p>
            <a:pPr marL="228943" indent="-228943" defTabSz="915772">
              <a:buFontTx/>
              <a:buAutoNum type="arabicPeriod"/>
              <a:defRPr/>
            </a:pPr>
            <a:r>
              <a:rPr lang="nb-NO" dirty="0" smtClean="0"/>
              <a:t>Vi finner et uttrykk for fluksen</a:t>
            </a:r>
          </a:p>
          <a:p>
            <a:pPr marL="228943" indent="-228943">
              <a:buAutoNum type="arabicPeriod"/>
            </a:pPr>
            <a:r>
              <a:rPr lang="nb-NO" dirty="0" smtClean="0"/>
              <a:t>Vinkelen er mindre enn 90 grade og fluksen</a:t>
            </a:r>
            <a:r>
              <a:rPr lang="nb-NO" baseline="0" dirty="0" smtClean="0"/>
              <a:t> er positiv. </a:t>
            </a:r>
          </a:p>
          <a:p>
            <a:pPr marL="228943" indent="-228943">
              <a:buAutoNum type="arabicPeriod"/>
            </a:pPr>
            <a:r>
              <a:rPr lang="nb-NO" dirty="0" smtClean="0"/>
              <a:t>Indusert</a:t>
            </a:r>
            <a:r>
              <a:rPr lang="nb-NO" baseline="0" dirty="0" smtClean="0"/>
              <a:t> ems for en spole med N vindinger er….</a:t>
            </a:r>
          </a:p>
          <a:p>
            <a:pPr marL="228943" indent="-228943" defTabSz="915772">
              <a:buFontTx/>
              <a:buAutoNum type="arabicPeriod"/>
              <a:defRPr/>
            </a:pPr>
            <a:r>
              <a:rPr lang="nb-NO" baseline="0" dirty="0" smtClean="0"/>
              <a:t>Magnetfeltet avtar så den deriverte er negativ og indusert ems er positiv. </a:t>
            </a:r>
          </a:p>
          <a:p>
            <a:pPr marL="228943" indent="-228943">
              <a:buAutoNum type="arabicPeriod"/>
            </a:pPr>
            <a:r>
              <a:rPr lang="nb-NO" dirty="0" smtClean="0"/>
              <a:t>Vi setter inn i </a:t>
            </a:r>
            <a:r>
              <a:rPr lang="nb-NO" dirty="0" err="1" smtClean="0"/>
              <a:t>Faradays</a:t>
            </a:r>
            <a:r>
              <a:rPr lang="nb-NO" baseline="0" dirty="0" smtClean="0"/>
              <a:t> lov 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Og finner at indusert ems er 0,435 V.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Retningen til indusert ems og dermed også strømretningen finner vi med høyrehåndsregelen.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7D7CE-964E-4586-91FC-B156DD5FFEF0}" type="slidenum">
              <a:rPr lang="nb-NO" smtClean="0"/>
              <a:pPr/>
              <a:t>14</a:t>
            </a:fld>
            <a:endParaRPr lang="nb-NO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Da regner vi på en enkel dynamo.</a:t>
            </a:r>
          </a:p>
          <a:p>
            <a:r>
              <a:rPr lang="nb-NO" dirty="0" smtClean="0"/>
              <a:t>Her er det et konstant</a:t>
            </a:r>
            <a:r>
              <a:rPr lang="nb-NO" baseline="0" dirty="0" smtClean="0"/>
              <a:t> og homogent magnetfelt og en strømsløyfe som roterer i feltet. Vi bestemmer startverdier slik at når vi starter klokka så er vinkelen lik null.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7D7CE-964E-4586-91FC-B156DD5FFEF0}" type="slidenum">
              <a:rPr lang="nb-NO" smtClean="0"/>
              <a:pPr/>
              <a:t>15</a:t>
            </a:fld>
            <a:endParaRPr lang="nb-NO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Vi</a:t>
            </a:r>
            <a:r>
              <a:rPr lang="nb-NO" baseline="0" dirty="0" smtClean="0"/>
              <a:t> velger først en arealvektor ved starttidspunktet.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Fluksen er prikkproduktet mellom magnetfeltet og arealvektoren og vi ser at ved t = 0 så er det ingen fluks.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Arealet er konstant, magnetfeltet er konstant, men her er det vinkelen som gir en endring av fluksen.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Vi skriver vinkelen som produktet av vinkelfarten og tida.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7D7CE-964E-4586-91FC-B156DD5FFEF0}" type="slidenum">
              <a:rPr lang="nb-NO" smtClean="0"/>
              <a:pPr/>
              <a:t>16</a:t>
            </a:fld>
            <a:endParaRPr lang="nb-NO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baseline="0" dirty="0" smtClean="0"/>
          </a:p>
          <a:p>
            <a:pPr marL="228943" indent="-228943"/>
            <a:r>
              <a:rPr lang="nb-NO" baseline="0" dirty="0" smtClean="0"/>
              <a:t>Indusert ems er den tidsderiverte av fluksen. Vi får at </a:t>
            </a:r>
            <a:r>
              <a:rPr lang="nb-NO" baseline="0" dirty="0" err="1" smtClean="0"/>
              <a:t>emsen</a:t>
            </a:r>
            <a:r>
              <a:rPr lang="nb-NO" baseline="0" dirty="0" smtClean="0"/>
              <a:t> er en sinusfunksjon av ”omega t”</a:t>
            </a:r>
            <a:endParaRPr lang="nb-NO" dirty="0" smtClean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7D7CE-964E-4586-91FC-B156DD5FFEF0}" type="slidenum">
              <a:rPr lang="nb-NO" smtClean="0"/>
              <a:pPr/>
              <a:t>17</a:t>
            </a:fld>
            <a:endParaRPr lang="nb-NO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Her har</a:t>
            </a:r>
            <a:r>
              <a:rPr lang="nb-NO" baseline="0" dirty="0" smtClean="0"/>
              <a:t> vi vist hvordan sløyfa roterer og vinkelen mellom arealvektoren og magnetfeltet endres hele tiden. Vi kan dermed ikke bestemme en positiv retning for indusert ems. </a:t>
            </a:r>
          </a:p>
          <a:p>
            <a:r>
              <a:rPr lang="nb-NO" baseline="0" dirty="0" smtClean="0"/>
              <a:t>Vi kommer tilbake til tolkningen.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7D7CE-964E-4586-91FC-B156DD5FFEF0}" type="slidenum">
              <a:rPr lang="nb-NO" smtClean="0"/>
              <a:pPr/>
              <a:t>18</a:t>
            </a:fld>
            <a:endParaRPr lang="nb-NO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Altså en vekselspenning. Her er fluksen den brune linja og indusert</a:t>
            </a:r>
            <a:r>
              <a:rPr lang="nb-NO" baseline="0" dirty="0" smtClean="0"/>
              <a:t> ems den blå. 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Når fluksen er null så er endringene i den rask. Her er den negativ. Da har indusert ems sin maksimale verdi.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Tilsvarende når fluksen er null, men øker i verdi. Da har indusert ems sin minste verdi.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Når fluksen har sin minste største eller minste verdi er endringen null er indusert ems lik null.</a:t>
            </a:r>
          </a:p>
          <a:p>
            <a:pPr marL="228943" indent="-228943"/>
            <a:r>
              <a:rPr lang="nb-NO" baseline="0" dirty="0" smtClean="0"/>
              <a:t>	Vi har fått en vekselspenning.</a:t>
            </a:r>
          </a:p>
          <a:p>
            <a:pPr marL="228943" indent="-228943"/>
            <a:r>
              <a:rPr lang="nb-NO" baseline="0" dirty="0" smtClean="0"/>
              <a:t>4.  Det motsatte av en el – motor?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7D7CE-964E-4586-91FC-B156DD5FFEF0}" type="slidenum">
              <a:rPr lang="nb-NO" smtClean="0"/>
              <a:pPr/>
              <a:t>19</a:t>
            </a:fld>
            <a:endParaRPr lang="nb-NO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En</a:t>
            </a:r>
            <a:r>
              <a:rPr lang="nb-NO" baseline="0" dirty="0" smtClean="0"/>
              <a:t> enklere variant er den her hvor en stavmagnet roterer inne i en spole. Det er hjulet som sørger for at magneten roterer.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7D7CE-964E-4586-91FC-B156DD5FFEF0}" type="slidenum">
              <a:rPr lang="nb-NO" smtClean="0"/>
              <a:pPr/>
              <a:t>20</a:t>
            </a:fld>
            <a:endParaRPr lang="nb-NO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Hva er strømretningen her?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7D7CE-964E-4586-91FC-B156DD5FFEF0}" type="slidenum">
              <a:rPr lang="nb-NO" smtClean="0"/>
              <a:pPr/>
              <a:t>21</a:t>
            </a:fld>
            <a:endParaRPr lang="nb-NO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Hva er strømretningen her?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7D7CE-964E-4586-91FC-B156DD5FFEF0}" type="slidenum">
              <a:rPr lang="nb-NO" smtClean="0"/>
              <a:pPr/>
              <a:t>22</a:t>
            </a:fld>
            <a:endParaRPr lang="nb-N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Her noen praktiske eksempler på induksjon</a:t>
            </a:r>
          </a:p>
          <a:p>
            <a:r>
              <a:rPr lang="nb-NO" dirty="0" smtClean="0"/>
              <a:t>0.   Den mest kjente</a:t>
            </a:r>
            <a:r>
              <a:rPr lang="nb-NO" baseline="0" dirty="0" smtClean="0"/>
              <a:t> nå, induksjonskkomfyren. Her med en spesialdesignet kjele hvor vannet koker, mens isbitene på plata ikke smelter.</a:t>
            </a:r>
            <a:endParaRPr lang="nb-NO" dirty="0" smtClean="0"/>
          </a:p>
          <a:p>
            <a:pPr marL="228943" indent="-228943">
              <a:buAutoNum type="arabicPeriod"/>
            </a:pPr>
            <a:r>
              <a:rPr lang="nb-NO" dirty="0" smtClean="0"/>
              <a:t>Produksjon av elektrisitet</a:t>
            </a:r>
            <a:r>
              <a:rPr lang="nb-NO" baseline="0" dirty="0" smtClean="0"/>
              <a:t> fra stillingsenergi.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Lagring av data på en harddisk.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Overføring av bremseenergi til elektrisk energi.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Ladning av en tannbørste uten ledning.</a:t>
            </a:r>
          </a:p>
          <a:p>
            <a:pPr marL="228943" indent="-228943">
              <a:buAutoNum type="arabicPeriod"/>
            </a:pP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7D7CE-964E-4586-91FC-B156DD5FFEF0}" type="slidenum">
              <a:rPr lang="nb-NO" smtClean="0"/>
              <a:pPr/>
              <a:t>2</a:t>
            </a:fld>
            <a:endParaRPr lang="nb-NO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En nytt eksempel.</a:t>
            </a:r>
          </a:p>
          <a:p>
            <a:r>
              <a:rPr lang="nb-NO" dirty="0" smtClean="0"/>
              <a:t>Her er det en metallstav som beveger</a:t>
            </a:r>
            <a:r>
              <a:rPr lang="nb-NO" baseline="0" dirty="0" smtClean="0"/>
              <a:t> seg på ei U – forma skinne. </a:t>
            </a:r>
          </a:p>
          <a:p>
            <a:r>
              <a:rPr lang="nb-NO" baseline="0" dirty="0" smtClean="0"/>
              <a:t>Hvorfor blir det indusert en ems her?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7D7CE-964E-4586-91FC-B156DD5FFEF0}" type="slidenum">
              <a:rPr lang="nb-NO" smtClean="0"/>
              <a:pPr/>
              <a:t>23</a:t>
            </a:fld>
            <a:endParaRPr lang="nb-NO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Vi velger arealvektoren parallell med magnetfeltet.  </a:t>
            </a:r>
          </a:p>
          <a:p>
            <a:pPr marL="228943" indent="-228943">
              <a:buAutoNum type="arabicPeriod"/>
            </a:pPr>
            <a:r>
              <a:rPr lang="nb-NO" dirty="0" smtClean="0"/>
              <a:t>Magnetfeltet</a:t>
            </a:r>
            <a:r>
              <a:rPr lang="nb-NO" baseline="0" dirty="0" smtClean="0"/>
              <a:t> er uniformt og fluksen er magnetfelt multiplisert med arealet til enhver tid.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og positiv 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Arealet og dermed fluksen øker når staven flytter seg mot høyre. Indusert ems er da negativ.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Vi bruker høyrehåndsregelen og finner at positiv ems er med klokka. </a:t>
            </a:r>
          </a:p>
          <a:p>
            <a:pPr marL="228943" indent="-228943"/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7D7CE-964E-4586-91FC-B156DD5FFEF0}" type="slidenum">
              <a:rPr lang="nb-NO" smtClean="0"/>
              <a:pPr/>
              <a:t>24</a:t>
            </a:fld>
            <a:endParaRPr lang="nb-NO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Dermed er indusert ems mot klokke og det samme er strømretningen.</a:t>
            </a:r>
          </a:p>
          <a:p>
            <a:pPr marL="228943" indent="-228943">
              <a:buAutoNum type="arabicPeriod"/>
            </a:pPr>
            <a:r>
              <a:rPr lang="nb-NO" dirty="0" smtClean="0"/>
              <a:t>Vi bruker </a:t>
            </a:r>
            <a:r>
              <a:rPr lang="nb-NO" dirty="0" err="1" smtClean="0"/>
              <a:t>Faradays</a:t>
            </a:r>
            <a:r>
              <a:rPr lang="nb-NO" dirty="0" smtClean="0"/>
              <a:t> lov.</a:t>
            </a:r>
            <a:r>
              <a:rPr lang="nb-NO" baseline="0" dirty="0" smtClean="0"/>
              <a:t> Arealet endres med tida, mens magnetfeltet er konstant.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Arealendringen lengde multiplisert endringen i tida </a:t>
            </a:r>
            <a:r>
              <a:rPr lang="nb-NO" baseline="0" dirty="0" err="1" smtClean="0"/>
              <a:t>dt</a:t>
            </a:r>
            <a:r>
              <a:rPr lang="nb-NO" baseline="0" dirty="0" smtClean="0"/>
              <a:t>.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Vi får….</a:t>
            </a:r>
          </a:p>
          <a:p>
            <a:pPr marL="228943" indent="-228943">
              <a:buAutoNum type="arabicPeriod"/>
            </a:pP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7D7CE-964E-4586-91FC-B156DD5FFEF0}" type="slidenum">
              <a:rPr lang="nb-NO" smtClean="0"/>
              <a:pPr/>
              <a:t>25</a:t>
            </a:fld>
            <a:endParaRPr lang="nb-N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7D7CE-964E-4586-91FC-B156DD5FFEF0}" type="slidenum">
              <a:rPr lang="nb-NO" smtClean="0"/>
              <a:pPr/>
              <a:t>3</a:t>
            </a:fld>
            <a:endParaRPr lang="nb-NO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 smtClean="0"/>
          </a:p>
          <a:p>
            <a:pPr marL="228943" indent="-228943"/>
            <a:r>
              <a:rPr lang="nb-NO" dirty="0" smtClean="0"/>
              <a:t>0.	Det neste punktet er å bestemme fortegnet til</a:t>
            </a:r>
            <a:r>
              <a:rPr lang="nb-NO" baseline="0" dirty="0" smtClean="0"/>
              <a:t> indusert ems. Her øker fluksen gjennom strømsløyfa. Da er den deriverte av fluksen positiv 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Og indusert ems er negativ ifølge </a:t>
            </a:r>
            <a:r>
              <a:rPr lang="nb-NO" baseline="0" dirty="0" err="1" smtClean="0"/>
              <a:t>Faradays</a:t>
            </a:r>
            <a:r>
              <a:rPr lang="nb-NO" baseline="0" dirty="0" smtClean="0"/>
              <a:t> lov.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Hva er så positiv retning på ems i problemet vårt? Vi bruker igjen høyrehåndsregelen. Tommelen i retning positiv arealvektor og positiv ems er den retningen som fingrene krummer.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Vi har negativ ems her, 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altså i motsatt retning, med klokka.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Strømretningen er i samme retning som </a:t>
            </a:r>
            <a:r>
              <a:rPr lang="nb-NO" baseline="0" dirty="0" err="1" smtClean="0"/>
              <a:t>emsen</a:t>
            </a:r>
            <a:r>
              <a:rPr lang="nb-NO" baseline="0" dirty="0" smtClean="0"/>
              <a:t>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7D7CE-964E-4586-91FC-B156DD5FFEF0}" type="slidenum">
              <a:rPr lang="nb-NO" smtClean="0"/>
              <a:pPr/>
              <a:t>6</a:t>
            </a:fld>
            <a:endParaRPr lang="nb-NO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Her har vi det samme eksemplet som i sted, men vi velger arealvektoren i motsatt retning.</a:t>
            </a:r>
            <a:r>
              <a:rPr lang="nb-NO" baseline="0" dirty="0" smtClean="0"/>
              <a:t> Bruk reglene til å finne retningen til den induserte </a:t>
            </a:r>
            <a:r>
              <a:rPr lang="nb-NO" baseline="0" dirty="0" err="1" smtClean="0"/>
              <a:t>emsen</a:t>
            </a:r>
            <a:r>
              <a:rPr lang="nb-NO" baseline="0" dirty="0" smtClean="0"/>
              <a:t> nå.</a:t>
            </a:r>
            <a:endParaRPr lang="nb-NO" dirty="0" smtClean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7D7CE-964E-4586-91FC-B156DD5FFEF0}" type="slidenum">
              <a:rPr lang="nb-NO" smtClean="0"/>
              <a:pPr/>
              <a:t>7</a:t>
            </a:fld>
            <a:endParaRPr lang="nb-NO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Da lar vi magnetfeltet avta</a:t>
            </a:r>
            <a:r>
              <a:rPr lang="nb-NO" baseline="0" dirty="0" smtClean="0"/>
              <a:t> og gjentar </a:t>
            </a:r>
            <a:r>
              <a:rPr lang="nb-NO" baseline="0" dirty="0" err="1" smtClean="0"/>
              <a:t>øvelden</a:t>
            </a:r>
            <a:r>
              <a:rPr lang="nb-NO" baseline="0" dirty="0" smtClean="0"/>
              <a:t>. Finn retningen til den induserte </a:t>
            </a:r>
            <a:r>
              <a:rPr lang="nb-NO" baseline="0" dirty="0" err="1" smtClean="0"/>
              <a:t>emsen</a:t>
            </a:r>
            <a:r>
              <a:rPr lang="nb-NO" baseline="0" dirty="0" smtClean="0"/>
              <a:t> når arealvektoren peker opp.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7D7CE-964E-4586-91FC-B156DD5FFEF0}" type="slidenum">
              <a:rPr lang="nb-NO" smtClean="0"/>
              <a:pPr/>
              <a:t>8</a:t>
            </a:fld>
            <a:endParaRPr lang="nb-NO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En regel til</a:t>
            </a:r>
            <a:r>
              <a:rPr lang="nb-NO" baseline="0" dirty="0" smtClean="0"/>
              <a:t> som gjør det enklere å bestemme retningen til indusert ems, </a:t>
            </a:r>
            <a:r>
              <a:rPr lang="nb-NO" baseline="0" dirty="0" err="1" smtClean="0"/>
              <a:t>Lenz</a:t>
            </a:r>
            <a:r>
              <a:rPr lang="nb-NO" baseline="0" dirty="0" smtClean="0"/>
              <a:t> regel:</a:t>
            </a:r>
          </a:p>
          <a:p>
            <a:r>
              <a:rPr lang="nb-NO" baseline="0" dirty="0" smtClean="0"/>
              <a:t>”Den induserte strømmen motsetter seg fluksforandringer”.</a:t>
            </a:r>
          </a:p>
          <a:p>
            <a:r>
              <a:rPr lang="nb-NO" baseline="0" dirty="0" smtClean="0"/>
              <a:t>Her har vi ei strømsløyfe i et magnetfelt. Magnetfeltet kommer opp av papirplanet.  Magnetfeltet øker. 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Hvis nå strømmen i sløyfa går slik at magnetfeltet fra den går ned i papirplanet så vil fluksen gjennom sløyfa ikke øke så mye.  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Da er dette retningen til magnetfeltet fra strømmen i sløyfa. Bruker vi høyrehåndsregelen, krummer fingrene i retning magnetfeltet så vil dette tilhøre en strøm med klokka. 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Stemmer dette med retningen vi finner med fortegnsreglene?</a:t>
            </a:r>
          </a:p>
          <a:p>
            <a:pPr marL="228943" indent="-228943">
              <a:buAutoNum type="arabicPeriod"/>
            </a:pPr>
            <a:r>
              <a:rPr lang="nb-NO" dirty="0" smtClean="0"/>
              <a:t>Vi velger positiv arealvektor i samme retning som magnetfeltet. </a:t>
            </a:r>
          </a:p>
          <a:p>
            <a:pPr marL="228943" indent="-228943">
              <a:buAutoNum type="arabicPeriod"/>
            </a:pPr>
            <a:r>
              <a:rPr lang="nb-NO" dirty="0" smtClean="0"/>
              <a:t>Fluksen er da</a:t>
            </a:r>
            <a:r>
              <a:rPr lang="nb-NO" baseline="0" dirty="0" smtClean="0"/>
              <a:t> positiv.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Magnetfeltet øker. Da er indusert ems negativ.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Retningen til positiv ems er mot klokka.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Retningen til indusert ems og strøm i dette tilfalle blir da med klokka. </a:t>
            </a:r>
          </a:p>
          <a:p>
            <a:pPr marL="228943" indent="-228943">
              <a:buAutoNum type="arabicPeriod"/>
            </a:pPr>
            <a:r>
              <a:rPr lang="nb-NO" baseline="0" dirty="0" smtClean="0"/>
              <a:t>OK!</a:t>
            </a:r>
          </a:p>
          <a:p>
            <a:pPr marL="228943" indent="-228943">
              <a:buAutoNum type="arabicPeriod"/>
            </a:pP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7D7CE-964E-4586-91FC-B156DD5FFEF0}" type="slidenum">
              <a:rPr lang="nb-NO" smtClean="0"/>
              <a:pPr/>
              <a:t>10</a:t>
            </a:fld>
            <a:endParaRPr lang="nb-NO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Før vi går videre regner vi et eksempel hvor vi bruker den loven dere kom fram til.</a:t>
            </a:r>
          </a:p>
          <a:p>
            <a:r>
              <a:rPr lang="nb-NO" dirty="0" smtClean="0"/>
              <a:t>Les oppgaveteksten</a:t>
            </a:r>
          </a:p>
          <a:p>
            <a:r>
              <a:rPr lang="nb-NO" dirty="0" smtClean="0"/>
              <a:t>Tegn</a:t>
            </a:r>
            <a:r>
              <a:rPr lang="nb-NO" baseline="0" dirty="0" smtClean="0"/>
              <a:t> inn arealvektor.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7D7CE-964E-4586-91FC-B156DD5FFEF0}" type="slidenum">
              <a:rPr lang="nb-NO" smtClean="0"/>
              <a:pPr/>
              <a:t>11</a:t>
            </a:fld>
            <a:endParaRPr lang="nb-NO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0.	Jeg har valgt arealvektorene parallell med magnetfeltet. </a:t>
            </a:r>
          </a:p>
          <a:p>
            <a:pPr marL="228943" indent="-228943">
              <a:buAutoNum type="arabicPeriod"/>
            </a:pPr>
            <a:r>
              <a:rPr lang="nb-NO" dirty="0" smtClean="0"/>
              <a:t>Da er fluksen positiv. </a:t>
            </a:r>
          </a:p>
          <a:p>
            <a:pPr marL="228943" indent="-228943">
              <a:buAutoNum type="arabicPeriod"/>
            </a:pPr>
            <a:r>
              <a:rPr lang="nb-NO" dirty="0" smtClean="0"/>
              <a:t>Arealet er konstant og vi kan sette det utenfor integrasjonen.</a:t>
            </a:r>
          </a:p>
          <a:p>
            <a:pPr marL="228943" indent="-228943">
              <a:buAutoNum type="arabicPeriod"/>
            </a:pPr>
            <a:r>
              <a:rPr lang="nb-NO" dirty="0" smtClean="0"/>
              <a:t>Strømmen bestemmes av indusert ems og motstanden i sløyfa. På figuren har vi tegnet inn en retning med klokka dersom vi ser inn på sløyfa ovenfra. Vi</a:t>
            </a:r>
            <a:r>
              <a:rPr lang="nb-NO" baseline="0" dirty="0" smtClean="0"/>
              <a:t> skal komme tilbake til retningen.</a:t>
            </a:r>
            <a:endParaRPr lang="nb-NO" dirty="0" smtClean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7D7CE-964E-4586-91FC-B156DD5FFEF0}" type="slidenum">
              <a:rPr lang="nb-NO" smtClean="0"/>
              <a:pPr/>
              <a:t>12</a:t>
            </a:fld>
            <a:endParaRPr lang="nb-N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575B0-8134-49D7-8FEF-488448769AF3}" type="datetime1">
              <a:rPr lang="nb-NO" smtClean="0"/>
              <a:t>26.10.2016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527C9-A778-47C6-B252-8D74CFA9797C}" type="datetime1">
              <a:rPr lang="nb-NO" smtClean="0"/>
              <a:t>26.10.2016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BCF98-33BB-4775-BD3E-89F4C44727D5}" type="datetime1">
              <a:rPr lang="nb-NO" smtClean="0"/>
              <a:t>26.10.2016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E747-B1B7-40C4-A3B4-604077C9A08D}" type="datetime1">
              <a:rPr lang="nb-NO" smtClean="0"/>
              <a:t>26.10.2016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CC9D-C003-459C-A7B9-C9E655F99DFE}" type="datetime1">
              <a:rPr lang="nb-NO" smtClean="0"/>
              <a:t>26.10.2016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85D69-8D4A-4DF5-B862-923067169BCC}" type="datetime1">
              <a:rPr lang="nb-NO" smtClean="0"/>
              <a:t>26.10.2016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BB95-8A1A-424B-966E-357027903F64}" type="datetime1">
              <a:rPr lang="nb-NO" smtClean="0"/>
              <a:t>26.10.2016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6FDD1-11C6-4F95-A315-BF8A796430FB}" type="datetime1">
              <a:rPr lang="nb-NO" smtClean="0"/>
              <a:t>26.10.2016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B8782-3EF3-41CC-B432-7474339B6791}" type="datetime1">
              <a:rPr lang="nb-NO" smtClean="0"/>
              <a:t>26.10.2016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1788B-809A-4D5D-8C78-2AB81A488A6B}" type="datetime1">
              <a:rPr lang="nb-NO" smtClean="0"/>
              <a:t>26.10.2016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31A9C-FAE2-4FD1-9075-E89ECC581C4A}" type="datetime1">
              <a:rPr lang="nb-NO" smtClean="0"/>
              <a:t>26.10.2016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DC119-3499-4D4F-BA9E-22F8E63D826F}" type="datetime1">
              <a:rPr lang="nb-NO" smtClean="0"/>
              <a:t>26.10.2016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E4046-9ED0-4F07-A1A7-B8D83A56C25E}" type="slidenum">
              <a:rPr lang="nb-NO" smtClean="0"/>
              <a:pPr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13" Type="http://schemas.openxmlformats.org/officeDocument/2006/relationships/oleObject" Target="../embeddings/oleObject24.bin"/><Relationship Id="rId18" Type="http://schemas.openxmlformats.org/officeDocument/2006/relationships/image" Target="../media/image24.wmf"/><Relationship Id="rId3" Type="http://schemas.openxmlformats.org/officeDocument/2006/relationships/notesSlide" Target="../notesSlides/notesSlide7.xml"/><Relationship Id="rId21" Type="http://schemas.openxmlformats.org/officeDocument/2006/relationships/image" Target="../media/image19.png"/><Relationship Id="rId7" Type="http://schemas.openxmlformats.org/officeDocument/2006/relationships/oleObject" Target="../embeddings/oleObject19.bin"/><Relationship Id="rId12" Type="http://schemas.openxmlformats.org/officeDocument/2006/relationships/oleObject" Target="../embeddings/oleObject23.bin"/><Relationship Id="rId17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7.bin"/><Relationship Id="rId20" Type="http://schemas.openxmlformats.org/officeDocument/2006/relationships/image" Target="../media/image25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18.bin"/><Relationship Id="rId15" Type="http://schemas.openxmlformats.org/officeDocument/2006/relationships/oleObject" Target="../embeddings/oleObject26.bin"/><Relationship Id="rId10" Type="http://schemas.openxmlformats.org/officeDocument/2006/relationships/image" Target="../media/image27.png"/><Relationship Id="rId19" Type="http://schemas.openxmlformats.org/officeDocument/2006/relationships/oleObject" Target="../embeddings/oleObject29.bin"/><Relationship Id="rId4" Type="http://schemas.openxmlformats.org/officeDocument/2006/relationships/image" Target="../media/image26.png"/><Relationship Id="rId9" Type="http://schemas.openxmlformats.org/officeDocument/2006/relationships/oleObject" Target="../embeddings/oleObject21.bin"/><Relationship Id="rId14" Type="http://schemas.openxmlformats.org/officeDocument/2006/relationships/oleObject" Target="../embeddings/oleObject2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30.wmf"/><Relationship Id="rId12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1.bin"/><Relationship Id="rId11" Type="http://schemas.openxmlformats.org/officeDocument/2006/relationships/image" Target="../media/image32.wmf"/><Relationship Id="rId5" Type="http://schemas.openxmlformats.org/officeDocument/2006/relationships/image" Target="../media/image29.wmf"/><Relationship Id="rId10" Type="http://schemas.openxmlformats.org/officeDocument/2006/relationships/oleObject" Target="../embeddings/oleObject33.bin"/><Relationship Id="rId4" Type="http://schemas.openxmlformats.org/officeDocument/2006/relationships/oleObject" Target="../embeddings/oleObject30.bin"/><Relationship Id="rId9" Type="http://schemas.openxmlformats.org/officeDocument/2006/relationships/image" Target="../media/image31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34.wmf"/><Relationship Id="rId4" Type="http://schemas.openxmlformats.org/officeDocument/2006/relationships/oleObject" Target="../embeddings/oleObject34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13" Type="http://schemas.openxmlformats.org/officeDocument/2006/relationships/image" Target="../media/image38.wmf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36.wmf"/><Relationship Id="rId12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0.png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6.bin"/><Relationship Id="rId11" Type="http://schemas.openxmlformats.org/officeDocument/2006/relationships/image" Target="../media/image37.wmf"/><Relationship Id="rId5" Type="http://schemas.openxmlformats.org/officeDocument/2006/relationships/image" Target="../media/image35.wmf"/><Relationship Id="rId15" Type="http://schemas.openxmlformats.org/officeDocument/2006/relationships/image" Target="../media/image39.wmf"/><Relationship Id="rId10" Type="http://schemas.openxmlformats.org/officeDocument/2006/relationships/oleObject" Target="../embeddings/oleObject38.bin"/><Relationship Id="rId4" Type="http://schemas.openxmlformats.org/officeDocument/2006/relationships/oleObject" Target="../embeddings/oleObject35.bin"/><Relationship Id="rId9" Type="http://schemas.openxmlformats.org/officeDocument/2006/relationships/image" Target="../media/image34.wmf"/><Relationship Id="rId14" Type="http://schemas.openxmlformats.org/officeDocument/2006/relationships/oleObject" Target="../embeddings/oleObject40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1.wmf"/><Relationship Id="rId5" Type="http://schemas.openxmlformats.org/officeDocument/2006/relationships/oleObject" Target="../embeddings/oleObject41.bin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4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3.bin"/><Relationship Id="rId5" Type="http://schemas.openxmlformats.org/officeDocument/2006/relationships/image" Target="../media/image44.wmf"/><Relationship Id="rId4" Type="http://schemas.openxmlformats.org/officeDocument/2006/relationships/oleObject" Target="../embeddings/oleObject42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13" Type="http://schemas.openxmlformats.org/officeDocument/2006/relationships/oleObject" Target="../embeddings/oleObject48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45.wmf"/><Relationship Id="rId12" Type="http://schemas.openxmlformats.org/officeDocument/2006/relationships/image" Target="../media/image4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5.bin"/><Relationship Id="rId11" Type="http://schemas.openxmlformats.org/officeDocument/2006/relationships/image" Target="../media/image48.wmf"/><Relationship Id="rId5" Type="http://schemas.openxmlformats.org/officeDocument/2006/relationships/image" Target="../media/image44.wmf"/><Relationship Id="rId10" Type="http://schemas.openxmlformats.org/officeDocument/2006/relationships/oleObject" Target="../embeddings/oleObject47.bin"/><Relationship Id="rId4" Type="http://schemas.openxmlformats.org/officeDocument/2006/relationships/oleObject" Target="../embeddings/oleObject44.bin"/><Relationship Id="rId9" Type="http://schemas.openxmlformats.org/officeDocument/2006/relationships/image" Target="../media/image47.wmf"/><Relationship Id="rId14" Type="http://schemas.openxmlformats.org/officeDocument/2006/relationships/image" Target="../media/image4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notesSlide" Target="../notesSlides/notesSlide16.xml"/><Relationship Id="rId7" Type="http://schemas.openxmlformats.org/officeDocument/2006/relationships/oleObject" Target="../embeddings/oleObject5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1.wmf"/><Relationship Id="rId5" Type="http://schemas.openxmlformats.org/officeDocument/2006/relationships/oleObject" Target="../embeddings/oleObject49.bin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5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52.bin"/><Relationship Id="rId5" Type="http://schemas.openxmlformats.org/officeDocument/2006/relationships/image" Target="../media/image56.wmf"/><Relationship Id="rId4" Type="http://schemas.openxmlformats.org/officeDocument/2006/relationships/oleObject" Target="../embeddings/oleObject51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5.bin"/><Relationship Id="rId13" Type="http://schemas.openxmlformats.org/officeDocument/2006/relationships/image" Target="../media/image61.wmf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57.wmf"/><Relationship Id="rId12" Type="http://schemas.openxmlformats.org/officeDocument/2006/relationships/oleObject" Target="../embeddings/oleObject5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54.bin"/><Relationship Id="rId11" Type="http://schemas.openxmlformats.org/officeDocument/2006/relationships/image" Target="../media/image60.wmf"/><Relationship Id="rId5" Type="http://schemas.openxmlformats.org/officeDocument/2006/relationships/image" Target="../media/image56.wmf"/><Relationship Id="rId10" Type="http://schemas.openxmlformats.org/officeDocument/2006/relationships/oleObject" Target="../embeddings/oleObject56.bin"/><Relationship Id="rId4" Type="http://schemas.openxmlformats.org/officeDocument/2006/relationships/oleObject" Target="../embeddings/oleObject53.bin"/><Relationship Id="rId9" Type="http://schemas.openxmlformats.org/officeDocument/2006/relationships/image" Target="../media/image59.wmf"/><Relationship Id="rId14" Type="http://schemas.openxmlformats.org/officeDocument/2006/relationships/image" Target="../media/image6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het.colorado.edu/en/simulation/faraday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17.w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4.wmf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9.png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6.wmf"/><Relationship Id="rId5" Type="http://schemas.openxmlformats.org/officeDocument/2006/relationships/image" Target="../media/image13.wmf"/><Relationship Id="rId15" Type="http://schemas.openxmlformats.org/officeDocument/2006/relationships/image" Target="../media/image18.w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15.wmf"/><Relationship Id="rId14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21.wmf"/><Relationship Id="rId5" Type="http://schemas.openxmlformats.org/officeDocument/2006/relationships/image" Target="../media/image13.w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5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17.wmf"/><Relationship Id="rId5" Type="http://schemas.openxmlformats.org/officeDocument/2006/relationships/image" Target="../media/image13.wmf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4.bin"/><Relationship Id="rId9" Type="http://schemas.openxmlformats.org/officeDocument/2006/relationships/image" Target="../media/image15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2800" dirty="0" smtClean="0"/>
              <a:t>Kapittel 29 Elektromagnetisk induksjon</a:t>
            </a:r>
            <a:endParaRPr lang="nb-NO" dirty="0"/>
          </a:p>
        </p:txBody>
      </p:sp>
      <p:sp>
        <p:nvSpPr>
          <p:cNvPr id="5" name="Plassholder for innhold 4"/>
          <p:cNvSpPr txBox="1">
            <a:spLocks noGrp="1"/>
          </p:cNvSpPr>
          <p:nvPr>
            <p:ph idx="1"/>
          </p:nvPr>
        </p:nvSpPr>
        <p:spPr>
          <a:xfrm>
            <a:off x="395536" y="2087352"/>
            <a:ext cx="3827463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nb-NO" sz="2000" dirty="0" smtClean="0"/>
              <a:t>Sammenhengen </a:t>
            </a:r>
            <a:r>
              <a:rPr lang="nb-NO" sz="2000" dirty="0" smtClean="0"/>
              <a:t>mellom varierende fluks og indusert ems.</a:t>
            </a:r>
          </a:p>
          <a:p>
            <a:pPr>
              <a:buFontTx/>
              <a:buChar char="-"/>
            </a:pPr>
            <a:r>
              <a:rPr lang="nb-NO" sz="2000" dirty="0" smtClean="0"/>
              <a:t>Retningen til indusert ems og strøm</a:t>
            </a:r>
          </a:p>
          <a:p>
            <a:pPr>
              <a:buFontTx/>
              <a:buChar char="-"/>
            </a:pPr>
            <a:r>
              <a:rPr lang="nb-NO" sz="2000" dirty="0" smtClean="0"/>
              <a:t>Indusert ems fra en leder som beveger seg i et magnetfelt</a:t>
            </a:r>
          </a:p>
          <a:p>
            <a:pPr>
              <a:buFontTx/>
              <a:buChar char="-"/>
            </a:pPr>
            <a:r>
              <a:rPr lang="nb-NO" sz="2000" dirty="0" smtClean="0"/>
              <a:t>Induserte elektriske felt</a:t>
            </a:r>
            <a:endParaRPr lang="nb-NO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348880"/>
            <a:ext cx="3826495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1</a:t>
            </a:fld>
            <a:endParaRPr lang="nb-NO"/>
          </a:p>
        </p:txBody>
      </p:sp>
      <p:sp>
        <p:nvSpPr>
          <p:cNvPr id="7" name="Plassholder for bunntekst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323397"/>
            <a:ext cx="6491064" cy="80134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nb-NO" sz="2400" dirty="0" err="1" smtClean="0"/>
              <a:t>Lenz</a:t>
            </a:r>
            <a:r>
              <a:rPr lang="nb-NO" sz="2400" dirty="0" smtClean="0"/>
              <a:t>´ regel</a:t>
            </a:r>
          </a:p>
          <a:p>
            <a:pPr>
              <a:buNone/>
            </a:pPr>
            <a:r>
              <a:rPr lang="nb-NO" sz="2000" dirty="0" smtClean="0"/>
              <a:t>”Den induserte strømmen motsetter seg fluksforandringer”.</a:t>
            </a:r>
            <a:endParaRPr lang="nb-NO" sz="2400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6822" y="1309482"/>
            <a:ext cx="3479454" cy="2993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Objekt 5"/>
          <p:cNvGraphicFramePr>
            <a:graphicFrameLocks noChangeAspect="1"/>
          </p:cNvGraphicFramePr>
          <p:nvPr/>
        </p:nvGraphicFramePr>
        <p:xfrm>
          <a:off x="2751044" y="2125832"/>
          <a:ext cx="2476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24" name="Equation" r:id="rId5" imgW="164880" imgH="177480" progId="Equation.DSMT4">
                  <p:embed/>
                </p:oleObj>
              </mc:Choice>
              <mc:Fallback>
                <p:oleObj name="Equation" r:id="rId5" imgW="164880" imgH="1774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1044" y="2125832"/>
                        <a:ext cx="247650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2" name="Object 4"/>
          <p:cNvGraphicFramePr>
            <a:graphicFrameLocks noChangeAspect="1"/>
          </p:cNvGraphicFramePr>
          <p:nvPr/>
        </p:nvGraphicFramePr>
        <p:xfrm>
          <a:off x="2978564" y="2480124"/>
          <a:ext cx="2476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25" name="Equation" r:id="rId7" imgW="164880" imgH="177480" progId="Equation.DSMT4">
                  <p:embed/>
                </p:oleObj>
              </mc:Choice>
              <mc:Fallback>
                <p:oleObj name="Equation" r:id="rId7" imgW="164880" imgH="1774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8564" y="2480124"/>
                        <a:ext cx="247650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3" name="Object 5"/>
          <p:cNvGraphicFramePr>
            <a:graphicFrameLocks noChangeAspect="1"/>
          </p:cNvGraphicFramePr>
          <p:nvPr/>
        </p:nvGraphicFramePr>
        <p:xfrm>
          <a:off x="2972816" y="2885668"/>
          <a:ext cx="2476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26" name="Equation" r:id="rId8" imgW="164880" imgH="177480" progId="Equation.DSMT4">
                  <p:embed/>
                </p:oleObj>
              </mc:Choice>
              <mc:Fallback>
                <p:oleObj name="Equation" r:id="rId8" imgW="164880" imgH="1774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2816" y="2885668"/>
                        <a:ext cx="247650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4" name="Object 6"/>
          <p:cNvGraphicFramePr>
            <a:graphicFrameLocks noChangeAspect="1"/>
          </p:cNvGraphicFramePr>
          <p:nvPr/>
        </p:nvGraphicFramePr>
        <p:xfrm>
          <a:off x="2771800" y="3173700"/>
          <a:ext cx="2476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27" name="Equation" r:id="rId9" imgW="164880" imgH="177480" progId="Equation.DSMT4">
                  <p:embed/>
                </p:oleObj>
              </mc:Choice>
              <mc:Fallback>
                <p:oleObj name="Equation" r:id="rId9" imgW="164880" imgH="1774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3173700"/>
                        <a:ext cx="247650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775" name="Picture 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850571" y="1373020"/>
            <a:ext cx="3369320" cy="2920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kstSylinder 10"/>
          <p:cNvSpPr txBox="1"/>
          <p:nvPr/>
        </p:nvSpPr>
        <p:spPr>
          <a:xfrm>
            <a:off x="539552" y="5162940"/>
            <a:ext cx="396044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dirty="0" smtClean="0"/>
              <a:t>Stemmer dette med retningen vi finner </a:t>
            </a:r>
          </a:p>
          <a:p>
            <a:r>
              <a:rPr lang="nb-NO" dirty="0" smtClean="0"/>
              <a:t>med fortegnsreglene?</a:t>
            </a:r>
          </a:p>
          <a:p>
            <a:r>
              <a:rPr lang="nb-NO" dirty="0" smtClean="0"/>
              <a:t>OK!</a:t>
            </a:r>
            <a:endParaRPr lang="nb-NO" dirty="0"/>
          </a:p>
        </p:txBody>
      </p:sp>
      <p:graphicFrame>
        <p:nvGraphicFramePr>
          <p:cNvPr id="32776" name="Object 8"/>
          <p:cNvGraphicFramePr>
            <a:graphicFrameLocks noChangeAspect="1"/>
          </p:cNvGraphicFramePr>
          <p:nvPr/>
        </p:nvGraphicFramePr>
        <p:xfrm>
          <a:off x="2383500" y="2010172"/>
          <a:ext cx="2476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28" name="Equation" r:id="rId11" imgW="164880" imgH="177480" progId="Equation.DSMT4">
                  <p:embed/>
                </p:oleObj>
              </mc:Choice>
              <mc:Fallback>
                <p:oleObj name="Equation" r:id="rId11" imgW="164880" imgH="17748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3500" y="2010172"/>
                        <a:ext cx="247650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7" name="Object 9"/>
          <p:cNvGraphicFramePr>
            <a:graphicFrameLocks noChangeAspect="1"/>
          </p:cNvGraphicFramePr>
          <p:nvPr/>
        </p:nvGraphicFramePr>
        <p:xfrm>
          <a:off x="1998712" y="2049832"/>
          <a:ext cx="2476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29" name="Equation" r:id="rId12" imgW="164880" imgH="177480" progId="Equation.DSMT4">
                  <p:embed/>
                </p:oleObj>
              </mc:Choice>
              <mc:Fallback>
                <p:oleObj name="Equation" r:id="rId12" imgW="164880" imgH="17748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8712" y="2049832"/>
                        <a:ext cx="247650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8" name="Object 10"/>
          <p:cNvGraphicFramePr>
            <a:graphicFrameLocks noChangeAspect="1"/>
          </p:cNvGraphicFramePr>
          <p:nvPr/>
        </p:nvGraphicFramePr>
        <p:xfrm>
          <a:off x="1691680" y="2356864"/>
          <a:ext cx="2476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30" name="Equation" r:id="rId13" imgW="164880" imgH="177480" progId="Equation.DSMT4">
                  <p:embed/>
                </p:oleObj>
              </mc:Choice>
              <mc:Fallback>
                <p:oleObj name="Equation" r:id="rId13" imgW="164880" imgH="17748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2356864"/>
                        <a:ext cx="247650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9" name="Object 11"/>
          <p:cNvGraphicFramePr>
            <a:graphicFrameLocks noChangeAspect="1"/>
          </p:cNvGraphicFramePr>
          <p:nvPr/>
        </p:nvGraphicFramePr>
        <p:xfrm>
          <a:off x="1638672" y="2807912"/>
          <a:ext cx="2476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31" name="Equation" r:id="rId14" imgW="164880" imgH="177480" progId="Equation.DSMT4">
                  <p:embed/>
                </p:oleObj>
              </mc:Choice>
              <mc:Fallback>
                <p:oleObj name="Equation" r:id="rId14" imgW="164880" imgH="17748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8672" y="2807912"/>
                        <a:ext cx="247650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80" name="Object 12"/>
          <p:cNvGraphicFramePr>
            <a:graphicFrameLocks noChangeAspect="1"/>
          </p:cNvGraphicFramePr>
          <p:nvPr/>
        </p:nvGraphicFramePr>
        <p:xfrm>
          <a:off x="1886948" y="3201960"/>
          <a:ext cx="2476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32" name="Equation" r:id="rId15" imgW="164880" imgH="177480" progId="Equation.DSMT4">
                  <p:embed/>
                </p:oleObj>
              </mc:Choice>
              <mc:Fallback>
                <p:oleObj name="Equation" r:id="rId15" imgW="164880" imgH="17748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6948" y="3201960"/>
                        <a:ext cx="247650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81" name="Object 13"/>
          <p:cNvGraphicFramePr>
            <a:graphicFrameLocks noChangeAspect="1"/>
          </p:cNvGraphicFramePr>
          <p:nvPr/>
        </p:nvGraphicFramePr>
        <p:xfrm>
          <a:off x="2339752" y="3351724"/>
          <a:ext cx="2476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33" name="Equation" r:id="rId16" imgW="164880" imgH="177480" progId="Equation.DSMT4">
                  <p:embed/>
                </p:oleObj>
              </mc:Choice>
              <mc:Fallback>
                <p:oleObj name="Equation" r:id="rId16" imgW="164880" imgH="17748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3351724"/>
                        <a:ext cx="247650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kstSylinder 17"/>
          <p:cNvSpPr txBox="1"/>
          <p:nvPr/>
        </p:nvSpPr>
        <p:spPr>
          <a:xfrm>
            <a:off x="4860032" y="4653136"/>
            <a:ext cx="3024336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nb-NO" dirty="0" smtClean="0"/>
              <a:t>  Fluksen er positiv.</a:t>
            </a:r>
          </a:p>
          <a:p>
            <a:pPr>
              <a:buFont typeface="Wingdings" pitchFamily="2" charset="2"/>
              <a:buChar char="ü"/>
            </a:pPr>
            <a:r>
              <a:rPr lang="nb-NO" dirty="0" smtClean="0"/>
              <a:t>  Fluksen øker. Indusert ems</a:t>
            </a:r>
          </a:p>
          <a:p>
            <a:r>
              <a:rPr lang="nb-NO" dirty="0" smtClean="0"/>
              <a:t>      er negativ.</a:t>
            </a:r>
          </a:p>
          <a:p>
            <a:pPr>
              <a:buFont typeface="Wingdings" pitchFamily="2" charset="2"/>
              <a:buChar char="ü"/>
            </a:pPr>
            <a:r>
              <a:rPr lang="nb-NO" dirty="0" smtClean="0"/>
              <a:t>  Retning til indusert ems</a:t>
            </a:r>
          </a:p>
          <a:p>
            <a:r>
              <a:rPr lang="nb-NO" dirty="0" smtClean="0"/>
              <a:t>      med klokka.</a:t>
            </a:r>
            <a:endParaRPr lang="nb-NO" dirty="0"/>
          </a:p>
        </p:txBody>
      </p:sp>
      <p:graphicFrame>
        <p:nvGraphicFramePr>
          <p:cNvPr id="32782" name="Object 14"/>
          <p:cNvGraphicFramePr>
            <a:graphicFrameLocks noChangeAspect="1"/>
          </p:cNvGraphicFramePr>
          <p:nvPr/>
        </p:nvGraphicFramePr>
        <p:xfrm>
          <a:off x="6124550" y="3068960"/>
          <a:ext cx="2476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34" name="Equation" r:id="rId17" imgW="164880" imgH="177480" progId="Equation.DSMT4">
                  <p:embed/>
                </p:oleObj>
              </mc:Choice>
              <mc:Fallback>
                <p:oleObj name="Equation" r:id="rId17" imgW="164880" imgH="17748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4550" y="3068960"/>
                        <a:ext cx="247650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kt 20"/>
          <p:cNvGraphicFramePr>
            <a:graphicFrameLocks noChangeAspect="1"/>
          </p:cNvGraphicFramePr>
          <p:nvPr/>
        </p:nvGraphicFramePr>
        <p:xfrm>
          <a:off x="5921152" y="2996952"/>
          <a:ext cx="230188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35" name="Equation" r:id="rId19" imgW="152280" imgH="203040" progId="Equation.DSMT4">
                  <p:embed/>
                </p:oleObj>
              </mc:Choice>
              <mc:Fallback>
                <p:oleObj name="Equation" r:id="rId19" imgW="152280" imgH="20304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1152" y="2996952"/>
                        <a:ext cx="230188" cy="306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747242" y="1518516"/>
            <a:ext cx="749434" cy="763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Rett pil 23"/>
          <p:cNvCxnSpPr/>
          <p:nvPr/>
        </p:nvCxnSpPr>
        <p:spPr>
          <a:xfrm flipV="1">
            <a:off x="1691680" y="3501008"/>
            <a:ext cx="21602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Rett pil 26"/>
          <p:cNvCxnSpPr/>
          <p:nvPr/>
        </p:nvCxnSpPr>
        <p:spPr>
          <a:xfrm flipV="1">
            <a:off x="1547664" y="3068960"/>
            <a:ext cx="144016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tt pil 29"/>
          <p:cNvCxnSpPr/>
          <p:nvPr/>
        </p:nvCxnSpPr>
        <p:spPr>
          <a:xfrm flipV="1">
            <a:off x="1763688" y="3645024"/>
            <a:ext cx="57606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Sylinder 30"/>
          <p:cNvSpPr txBox="1"/>
          <p:nvPr/>
        </p:nvSpPr>
        <p:spPr>
          <a:xfrm>
            <a:off x="971600" y="4331096"/>
            <a:ext cx="1944216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dirty="0" smtClean="0"/>
              <a:t>Magnetfeltet fra induser strøm</a:t>
            </a:r>
            <a:endParaRPr lang="nb-NO" dirty="0"/>
          </a:p>
        </p:txBody>
      </p:sp>
      <p:sp>
        <p:nvSpPr>
          <p:cNvPr id="32" name="Plassholder for lysbildenumm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10</a:t>
            </a:fld>
            <a:endParaRPr lang="nb-NO"/>
          </a:p>
        </p:txBody>
      </p:sp>
      <p:sp>
        <p:nvSpPr>
          <p:cNvPr id="33" name="Plassholder for bunntekst 3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26" name="Rektangel 25"/>
          <p:cNvSpPr/>
          <p:nvPr/>
        </p:nvSpPr>
        <p:spPr>
          <a:xfrm>
            <a:off x="251520" y="5013176"/>
            <a:ext cx="4392488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8" name="Rektangel 27"/>
          <p:cNvSpPr/>
          <p:nvPr/>
        </p:nvSpPr>
        <p:spPr>
          <a:xfrm>
            <a:off x="4788024" y="4581128"/>
            <a:ext cx="3240360" cy="17281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6" grpId="0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400" dirty="0" smtClean="0"/>
              <a:t>Eksempel.</a:t>
            </a:r>
          </a:p>
          <a:p>
            <a:pPr>
              <a:buNone/>
            </a:pPr>
            <a:r>
              <a:rPr lang="nb-NO" sz="2000" dirty="0" smtClean="0"/>
              <a:t>Magnetfeltet mellom to poler i en elektromagnet er hele tiden homogent, </a:t>
            </a:r>
          </a:p>
          <a:p>
            <a:pPr>
              <a:buNone/>
            </a:pPr>
            <a:r>
              <a:rPr lang="nb-NO" sz="2000" dirty="0" smtClean="0"/>
              <a:t>men øker med 0,020 T/s. I magnetfeltet er det en strømsløyfe med et areal på </a:t>
            </a:r>
          </a:p>
          <a:p>
            <a:pPr>
              <a:buNone/>
            </a:pPr>
            <a:r>
              <a:rPr lang="nb-NO" sz="2000" dirty="0" smtClean="0"/>
              <a:t>120 cm</a:t>
            </a:r>
            <a:r>
              <a:rPr lang="nb-NO" sz="2000" baseline="30000" dirty="0" smtClean="0"/>
              <a:t>2</a:t>
            </a:r>
            <a:r>
              <a:rPr lang="nb-NO" sz="2000" dirty="0" smtClean="0"/>
              <a:t>. Total motstand i kretsen er 5,0 </a:t>
            </a:r>
            <a:r>
              <a:rPr lang="el-GR" sz="2000" dirty="0" smtClean="0"/>
              <a:t>Ω</a:t>
            </a:r>
            <a:r>
              <a:rPr lang="nb-NO" sz="2000" dirty="0" smtClean="0"/>
              <a:t>.</a:t>
            </a:r>
          </a:p>
          <a:p>
            <a:pPr marL="457200" indent="-457200">
              <a:buAutoNum type="alphaLcParenR"/>
            </a:pPr>
            <a:r>
              <a:rPr lang="nb-NO" sz="2000" dirty="0" smtClean="0"/>
              <a:t>Tegn figur.</a:t>
            </a:r>
          </a:p>
          <a:p>
            <a:pPr marL="457200" indent="-457200">
              <a:buAutoNum type="alphaLcParenR"/>
            </a:pPr>
            <a:r>
              <a:rPr lang="nb-NO" sz="2000" dirty="0" smtClean="0"/>
              <a:t>Finn indusert ems.</a:t>
            </a:r>
          </a:p>
          <a:p>
            <a:pPr marL="457200" indent="-457200">
              <a:buAutoNum type="alphaLcParenR"/>
            </a:pPr>
            <a:r>
              <a:rPr lang="nb-NO" sz="2000" dirty="0" smtClean="0"/>
              <a:t>Finn strømmen i strømsløyfa.</a:t>
            </a:r>
          </a:p>
          <a:p>
            <a:pPr marL="457200" indent="-457200">
              <a:buAutoNum type="alphaLcParenR"/>
            </a:pPr>
            <a:endParaRPr lang="nb-NO" sz="2000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11</a:t>
            </a:fld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99928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7828" y="1988840"/>
            <a:ext cx="31718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kstSylinder 1"/>
              <p:cNvSpPr txBox="1"/>
              <p:nvPr/>
            </p:nvSpPr>
            <p:spPr>
              <a:xfrm>
                <a:off x="4860032" y="5036840"/>
                <a:ext cx="4032448" cy="9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b-NO" dirty="0" smtClean="0"/>
                  <a:t>Enklest å velge positiv retning for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nb-NO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nb-NO" b="0" i="1" smtClean="0">
                            <a:latin typeface="Cambria Math"/>
                          </a:rPr>
                          <m:t>𝐴</m:t>
                        </m:r>
                      </m:e>
                    </m:acc>
                  </m:oMath>
                </a14:m>
                <a:r>
                  <a:rPr lang="nb-NO" dirty="0" smtClean="0"/>
                  <a:t> i samme retning som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nb-NO" i="1">
                            <a:latin typeface="Cambria Math"/>
                          </a:rPr>
                        </m:ctrlPr>
                      </m:accPr>
                      <m:e>
                        <m:r>
                          <a:rPr lang="nb-NO" b="0" i="1" smtClean="0">
                            <a:latin typeface="Cambria Math"/>
                          </a:rPr>
                          <m:t>𝐵</m:t>
                        </m:r>
                      </m:e>
                    </m:acc>
                    <m:r>
                      <a:rPr lang="nb-NO" b="0" i="0" smtClean="0">
                        <a:latin typeface="Cambria Math"/>
                      </a:rPr>
                      <m:t>.</m:t>
                    </m:r>
                  </m:oMath>
                </a14:m>
                <a:endParaRPr lang="nb-NO" dirty="0" smtClean="0"/>
              </a:p>
              <a:p>
                <a:r>
                  <a:rPr lang="nb-NO" dirty="0" smtClean="0"/>
                  <a:t>Hvordan blir det med fortegnene da?</a:t>
                </a:r>
                <a:endParaRPr lang="nb-NO" dirty="0"/>
              </a:p>
            </p:txBody>
          </p:sp>
        </mc:Choice>
        <mc:Fallback xmlns="">
          <p:sp>
            <p:nvSpPr>
              <p:cNvPr id="2" name="TekstSylinde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5036840"/>
                <a:ext cx="4032448" cy="992388"/>
              </a:xfrm>
              <a:prstGeom prst="rect">
                <a:avLst/>
              </a:prstGeom>
              <a:blipFill rotWithShape="1">
                <a:blip r:embed="rId4"/>
                <a:stretch>
                  <a:fillRect l="-1208" t="-9202" b="-8589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548680"/>
            <a:ext cx="4762872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Løsning:</a:t>
            </a:r>
          </a:p>
          <a:p>
            <a:pPr>
              <a:buNone/>
            </a:pPr>
            <a:r>
              <a:rPr lang="nb-NO" sz="2000" dirty="0" smtClean="0"/>
              <a:t>a)   Indusert ems: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	Vi velger retningen til arealvektoren som </a:t>
            </a:r>
          </a:p>
          <a:p>
            <a:pPr>
              <a:buNone/>
            </a:pPr>
            <a:r>
              <a:rPr lang="nb-NO" sz="2000" dirty="0" smtClean="0"/>
              <a:t>	vist på figuren. 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	Magnetisk fluks: 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	Indusert ems: 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b)	Strøm i sløyfa: </a:t>
            </a:r>
            <a:endParaRPr lang="nb-NO" sz="2000" dirty="0"/>
          </a:p>
        </p:txBody>
      </p:sp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2414513" y="823001"/>
          <a:ext cx="935037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50" name="Equation" r:id="rId4" imgW="622080" imgH="431640" progId="Equation.DSMT4">
                  <p:embed/>
                </p:oleObj>
              </mc:Choice>
              <mc:Fallback>
                <p:oleObj name="Equation" r:id="rId4" imgW="622080" imgH="4316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4513" y="823001"/>
                        <a:ext cx="935037" cy="64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2717443" y="2438869"/>
          <a:ext cx="1450975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51" name="Equation" r:id="rId6" imgW="965160" imgH="203040" progId="Equation.DSMT4">
                  <p:embed/>
                </p:oleObj>
              </mc:Choice>
              <mc:Fallback>
                <p:oleObj name="Equation" r:id="rId6" imgW="96516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7443" y="2438869"/>
                        <a:ext cx="1450975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8885099"/>
              </p:ext>
            </p:extLst>
          </p:nvPr>
        </p:nvGraphicFramePr>
        <p:xfrm>
          <a:off x="852488" y="3357563"/>
          <a:ext cx="4521200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52" name="Equation" r:id="rId8" imgW="3009600" imgH="736560" progId="Equation.DSMT4">
                  <p:embed/>
                </p:oleObj>
              </mc:Choice>
              <mc:Fallback>
                <p:oleObj name="Equation" r:id="rId8" imgW="3009600" imgH="73656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2488" y="3357563"/>
                        <a:ext cx="4521200" cy="1108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5901082"/>
              </p:ext>
            </p:extLst>
          </p:nvPr>
        </p:nvGraphicFramePr>
        <p:xfrm>
          <a:off x="871538" y="4984750"/>
          <a:ext cx="4184650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53" name="Equation" r:id="rId10" imgW="2793960" imgH="457200" progId="Equation.DSMT4">
                  <p:embed/>
                </p:oleObj>
              </mc:Choice>
              <mc:Fallback>
                <p:oleObj name="Equation" r:id="rId10" imgW="2793960" imgH="4572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1538" y="4984750"/>
                        <a:ext cx="4184650" cy="684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12</a:t>
            </a:fld>
            <a:endParaRPr lang="nb-NO"/>
          </a:p>
        </p:txBody>
      </p:sp>
      <p:sp>
        <p:nvSpPr>
          <p:cNvPr id="9" name="Plassholder for bunntekst 8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47131" y="781468"/>
            <a:ext cx="3445349" cy="3456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kstSylinder 9"/>
          <p:cNvSpPr txBox="1"/>
          <p:nvPr/>
        </p:nvSpPr>
        <p:spPr>
          <a:xfrm>
            <a:off x="5868144" y="4365104"/>
            <a:ext cx="3024336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nb-NO" dirty="0" smtClean="0"/>
              <a:t>  Fluksen er positiv</a:t>
            </a:r>
          </a:p>
          <a:p>
            <a:pPr>
              <a:buFont typeface="Wingdings" pitchFamily="2" charset="2"/>
              <a:buChar char="ü"/>
            </a:pPr>
            <a:r>
              <a:rPr lang="nb-NO" dirty="0" smtClean="0"/>
              <a:t>  Fluksen øker</a:t>
            </a:r>
          </a:p>
          <a:p>
            <a:pPr>
              <a:buFont typeface="Wingdings" pitchFamily="2" charset="2"/>
              <a:buChar char="ü"/>
            </a:pPr>
            <a:r>
              <a:rPr lang="nb-NO" dirty="0" smtClean="0"/>
              <a:t>  Indusert </a:t>
            </a:r>
            <a:r>
              <a:rPr lang="nb-NO" dirty="0" err="1" smtClean="0"/>
              <a:t>ems</a:t>
            </a:r>
            <a:r>
              <a:rPr lang="nb-NO" dirty="0" smtClean="0"/>
              <a:t> er negativ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nb-NO" dirty="0" smtClean="0"/>
              <a:t>Strøm i negativ retning</a:t>
            </a:r>
            <a:endParaRPr lang="nb-NO" dirty="0"/>
          </a:p>
        </p:txBody>
      </p:sp>
      <p:sp>
        <p:nvSpPr>
          <p:cNvPr id="2" name="TekstSylinder 1"/>
          <p:cNvSpPr txBox="1"/>
          <p:nvPr/>
        </p:nvSpPr>
        <p:spPr>
          <a:xfrm>
            <a:off x="859291" y="5661248"/>
            <a:ext cx="8033189" cy="646331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b-NO" dirty="0" smtClean="0"/>
              <a:t>Eller: Indusert </a:t>
            </a:r>
            <a:r>
              <a:rPr lang="nb-NO" i="1" dirty="0" smtClean="0"/>
              <a:t>B</a:t>
            </a:r>
            <a:r>
              <a:rPr lang="nb-NO" dirty="0" smtClean="0"/>
              <a:t>-felt vil forhindre </a:t>
            </a:r>
            <a:r>
              <a:rPr lang="nb-NO" dirty="0" err="1" smtClean="0"/>
              <a:t>fluksøkning</a:t>
            </a:r>
            <a:r>
              <a:rPr lang="nb-NO" dirty="0"/>
              <a:t> </a:t>
            </a:r>
            <a:r>
              <a:rPr lang="nb-NO" dirty="0" smtClean="0"/>
              <a:t>og har retning nedover. Da må strømmen gå med klokka 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Ems i en spole med N vindinger: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400" dirty="0" smtClean="0"/>
              <a:t>Eksempel</a:t>
            </a:r>
            <a:r>
              <a:rPr lang="nb-NO" sz="2000" dirty="0" smtClean="0"/>
              <a:t> </a:t>
            </a:r>
          </a:p>
          <a:p>
            <a:pPr>
              <a:buNone/>
            </a:pPr>
            <a:r>
              <a:rPr lang="nb-NO" sz="2000" dirty="0" smtClean="0"/>
              <a:t>En spole med 500 vindinger og radius 4,00 cm ligger mellom polene til en stor</a:t>
            </a:r>
          </a:p>
          <a:p>
            <a:pPr>
              <a:buNone/>
            </a:pPr>
            <a:r>
              <a:rPr lang="nb-NO" sz="2000" dirty="0" smtClean="0"/>
              <a:t>elektromagnet. Magnetfeltet er uniformt og vinkelen mellom magnetfeltet og </a:t>
            </a:r>
          </a:p>
          <a:p>
            <a:pPr>
              <a:buNone/>
            </a:pPr>
            <a:r>
              <a:rPr lang="nb-NO" sz="2000" dirty="0" smtClean="0"/>
              <a:t>planet som danner arealet til spolen er 60</a:t>
            </a:r>
            <a:r>
              <a:rPr lang="nb-NO" sz="2000" baseline="30000" dirty="0" smtClean="0"/>
              <a:t>o</a:t>
            </a:r>
            <a:r>
              <a:rPr lang="nb-NO" sz="2000" dirty="0" smtClean="0"/>
              <a:t>.  Magnetfeltet avtar med </a:t>
            </a:r>
          </a:p>
          <a:p>
            <a:pPr>
              <a:buNone/>
            </a:pPr>
            <a:r>
              <a:rPr lang="nb-NO" sz="2000" dirty="0" smtClean="0"/>
              <a:t>0,200 T/s. </a:t>
            </a:r>
          </a:p>
          <a:p>
            <a:pPr marL="457200" indent="-457200">
              <a:buAutoNum type="alphaLcParenR"/>
            </a:pPr>
            <a:r>
              <a:rPr lang="nb-NO" sz="2000" dirty="0" smtClean="0"/>
              <a:t>Tegn figur.</a:t>
            </a:r>
          </a:p>
          <a:p>
            <a:pPr marL="457200" indent="-457200">
              <a:buAutoNum type="alphaLcParenR"/>
            </a:pPr>
            <a:r>
              <a:rPr lang="nb-NO" sz="2000" dirty="0" smtClean="0"/>
              <a:t>Finn størrelse og retning til indusert ems.                  </a:t>
            </a:r>
            <a:endParaRPr lang="nb-NO" sz="2000" dirty="0"/>
          </a:p>
        </p:txBody>
      </p:sp>
      <p:graphicFrame>
        <p:nvGraphicFramePr>
          <p:cNvPr id="4097" name="Object 1"/>
          <p:cNvGraphicFramePr>
            <a:graphicFrameLocks noChangeAspect="1"/>
          </p:cNvGraphicFramePr>
          <p:nvPr/>
        </p:nvGraphicFramePr>
        <p:xfrm>
          <a:off x="3997327" y="390299"/>
          <a:ext cx="1146175" cy="592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9" name="Equation" r:id="rId4" imgW="761760" imgH="393480" progId="Equation.DSMT4">
                  <p:embed/>
                </p:oleObj>
              </mc:Choice>
              <mc:Fallback>
                <p:oleObj name="Equation" r:id="rId4" imgW="761760" imgH="393480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7327" y="390299"/>
                        <a:ext cx="1146175" cy="592137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2857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99928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644008" y="476672"/>
            <a:ext cx="4248472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b="1" dirty="0" smtClean="0"/>
              <a:t>Løsning</a:t>
            </a:r>
          </a:p>
          <a:p>
            <a:pPr>
              <a:buNone/>
            </a:pPr>
            <a:r>
              <a:rPr lang="nb-NO" sz="2000" dirty="0" smtClean="0"/>
              <a:t>Velger arealvektor som vist på figuren. </a:t>
            </a:r>
          </a:p>
          <a:p>
            <a:pPr>
              <a:buNone/>
            </a:pPr>
            <a:r>
              <a:rPr lang="nb-NO" sz="2000" dirty="0" smtClean="0"/>
              <a:t>Da er fluksen:  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                                      hvor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err="1" smtClean="0"/>
              <a:t>Faradays</a:t>
            </a:r>
            <a:r>
              <a:rPr lang="nb-NO" sz="2000" dirty="0" smtClean="0"/>
              <a:t> lov: 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Fluksen avtar, dvs.</a:t>
            </a: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Strømretningen er vist på figuren. </a:t>
            </a:r>
          </a:p>
          <a:p>
            <a:pPr>
              <a:buNone/>
            </a:pPr>
            <a:r>
              <a:rPr lang="nb-NO" sz="2000" dirty="0" smtClean="0"/>
              <a:t>Høyrehåndsregelen. 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4818267" y="1760126"/>
          <a:ext cx="1927225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1" name="Equation" r:id="rId4" imgW="1282680" imgH="241200" progId="Equation.DSMT4">
                  <p:embed/>
                </p:oleObj>
              </mc:Choice>
              <mc:Fallback>
                <p:oleObj name="Equation" r:id="rId4" imgW="1282680" imgH="241200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8267" y="1760126"/>
                        <a:ext cx="1927225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7471661" y="1788454"/>
          <a:ext cx="725487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2" name="Equation" r:id="rId6" imgW="482400" imgH="228600" progId="Equation.DSMT4">
                  <p:embed/>
                </p:oleObj>
              </mc:Choice>
              <mc:Fallback>
                <p:oleObj name="Equation" r:id="rId6" imgW="482400" imgH="2286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1661" y="1788454"/>
                        <a:ext cx="725487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6114869" y="2203178"/>
          <a:ext cx="1146175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3" name="Equation" r:id="rId8" imgW="761760" imgH="393480" progId="Equation.DSMT4">
                  <p:embed/>
                </p:oleObj>
              </mc:Choice>
              <mc:Fallback>
                <p:oleObj name="Equation" r:id="rId8" imgW="761760" imgH="3934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4869" y="2203178"/>
                        <a:ext cx="1146175" cy="592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0058320"/>
              </p:ext>
            </p:extLst>
          </p:nvPr>
        </p:nvGraphicFramePr>
        <p:xfrm>
          <a:off x="4830763" y="3475038"/>
          <a:ext cx="2671762" cy="592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4" name="Equation" r:id="rId10" imgW="1777680" imgH="393480" progId="Equation.DSMT4">
                  <p:embed/>
                </p:oleObj>
              </mc:Choice>
              <mc:Fallback>
                <p:oleObj name="Equation" r:id="rId10" imgW="1777680" imgH="3934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0763" y="3475038"/>
                        <a:ext cx="2671762" cy="592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kstSylinder 7"/>
          <p:cNvSpPr txBox="1"/>
          <p:nvPr/>
        </p:nvSpPr>
        <p:spPr>
          <a:xfrm>
            <a:off x="511648" y="4509120"/>
            <a:ext cx="3024336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nb-NO" dirty="0" smtClean="0"/>
              <a:t>  Fluksen er positiv</a:t>
            </a:r>
          </a:p>
          <a:p>
            <a:pPr>
              <a:buFont typeface="Wingdings" pitchFamily="2" charset="2"/>
              <a:buChar char="ü"/>
            </a:pPr>
            <a:r>
              <a:rPr lang="nb-NO" dirty="0" smtClean="0"/>
              <a:t>  Fluksen avtar </a:t>
            </a:r>
          </a:p>
          <a:p>
            <a:pPr>
              <a:buFont typeface="Wingdings" pitchFamily="2" charset="2"/>
              <a:buChar char="ü"/>
            </a:pPr>
            <a:r>
              <a:rPr lang="nb-NO" dirty="0"/>
              <a:t> </a:t>
            </a:r>
            <a:r>
              <a:rPr lang="nb-NO" dirty="0" smtClean="0"/>
              <a:t> Indusert </a:t>
            </a:r>
            <a:r>
              <a:rPr lang="nb-NO" dirty="0" err="1" smtClean="0"/>
              <a:t>ems</a:t>
            </a:r>
            <a:r>
              <a:rPr lang="nb-NO" dirty="0" smtClean="0"/>
              <a:t> er positiv</a:t>
            </a:r>
          </a:p>
          <a:p>
            <a:pPr>
              <a:buFont typeface="Wingdings" pitchFamily="2" charset="2"/>
              <a:buChar char="ü"/>
            </a:pPr>
            <a:r>
              <a:rPr lang="nb-NO" dirty="0"/>
              <a:t> </a:t>
            </a:r>
            <a:r>
              <a:rPr lang="nb-NO" dirty="0" smtClean="0"/>
              <a:t> Strøm i positiv retning</a:t>
            </a:r>
            <a:endParaRPr lang="nb-NO" dirty="0"/>
          </a:p>
        </p:txBody>
      </p:sp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7133983" y="2779804"/>
          <a:ext cx="782637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5" name="Equation" r:id="rId12" imgW="520560" imgH="393480" progId="Equation.DSMT4">
                  <p:embed/>
                </p:oleObj>
              </mc:Choice>
              <mc:Fallback>
                <p:oleObj name="Equation" r:id="rId12" imgW="520560" imgH="3934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3983" y="2779804"/>
                        <a:ext cx="782637" cy="592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4064130"/>
              </p:ext>
            </p:extLst>
          </p:nvPr>
        </p:nvGraphicFramePr>
        <p:xfrm>
          <a:off x="4813300" y="4237038"/>
          <a:ext cx="4168775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6" name="Equation" r:id="rId14" imgW="2768400" imgH="507960" progId="Equation.DSMT4">
                  <p:embed/>
                </p:oleObj>
              </mc:Choice>
              <mc:Fallback>
                <p:oleObj name="Equation" r:id="rId14" imgW="2768400" imgH="50796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3300" y="4237038"/>
                        <a:ext cx="4168775" cy="765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Plassholder for lysbilde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14</a:t>
            </a:fld>
            <a:endParaRPr lang="nb-NO"/>
          </a:p>
        </p:txBody>
      </p:sp>
      <p:sp>
        <p:nvSpPr>
          <p:cNvPr id="12" name="Plassholder for bunntekst 1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10485" y="1412776"/>
            <a:ext cx="4433523" cy="240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Rett pil 13"/>
          <p:cNvCxnSpPr/>
          <p:nvPr/>
        </p:nvCxnSpPr>
        <p:spPr>
          <a:xfrm flipH="1">
            <a:off x="2006216" y="2564904"/>
            <a:ext cx="288032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TekstSylinder 14"/>
          <p:cNvSpPr txBox="1"/>
          <p:nvPr/>
        </p:nvSpPr>
        <p:spPr>
          <a:xfrm>
            <a:off x="1835696" y="245282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i="1" dirty="0" smtClean="0">
                <a:latin typeface="Cambria Math" pitchFamily="18" charset="0"/>
                <a:ea typeface="Cambria Math" pitchFamily="18" charset="0"/>
              </a:rPr>
              <a:t>I</a:t>
            </a:r>
            <a:endParaRPr lang="nb-NO" sz="2000" i="1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404664"/>
            <a:ext cx="5194920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400" dirty="0" smtClean="0"/>
              <a:t>Eksempel  - sykkeldynamo</a:t>
            </a:r>
          </a:p>
          <a:p>
            <a:pPr>
              <a:buNone/>
            </a:pPr>
            <a:r>
              <a:rPr lang="nb-NO" sz="2000" dirty="0" smtClean="0"/>
              <a:t>Figuren viser en enkel konstruert dynamo. En</a:t>
            </a:r>
          </a:p>
          <a:p>
            <a:pPr>
              <a:buNone/>
            </a:pPr>
            <a:r>
              <a:rPr lang="nb-NO" sz="2000" dirty="0" smtClean="0"/>
              <a:t>rektangulær sløyfe roterer med konstant </a:t>
            </a:r>
          </a:p>
          <a:p>
            <a:pPr>
              <a:buNone/>
            </a:pPr>
            <a:r>
              <a:rPr lang="nb-NO" sz="2000" dirty="0" smtClean="0"/>
              <a:t>vinkelfart. Magnetfeltet er homogent og </a:t>
            </a:r>
          </a:p>
          <a:p>
            <a:pPr>
              <a:buNone/>
            </a:pPr>
            <a:r>
              <a:rPr lang="nb-NO" sz="2000" dirty="0" smtClean="0"/>
              <a:t>konstant. Ved tida                         .</a:t>
            </a:r>
          </a:p>
          <a:p>
            <a:pPr>
              <a:buNone/>
            </a:pPr>
            <a:r>
              <a:rPr lang="nb-NO" sz="2000" dirty="0" smtClean="0"/>
              <a:t>Finn et uttrykk for indusert ems. 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400" dirty="0" smtClean="0"/>
          </a:p>
          <a:p>
            <a:pPr>
              <a:buNone/>
            </a:pPr>
            <a:endParaRPr lang="nb-NO" sz="2000" dirty="0"/>
          </a:p>
        </p:txBody>
      </p:sp>
      <p:pic>
        <p:nvPicPr>
          <p:cNvPr id="4" name="Picture 4" descr="http://www.myra-simon.com/bike/images/dynamo-s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852936"/>
            <a:ext cx="1584176" cy="2105218"/>
          </a:xfrm>
          <a:prstGeom prst="rect">
            <a:avLst/>
          </a:prstGeom>
          <a:noFill/>
        </p:spPr>
      </p:pic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7971854"/>
              </p:ext>
            </p:extLst>
          </p:nvPr>
        </p:nvGraphicFramePr>
        <p:xfrm>
          <a:off x="2541588" y="2003425"/>
          <a:ext cx="1282700" cy="30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0" name="Equation" r:id="rId5" imgW="850680" imgH="203040" progId="Equation.DSMT4">
                  <p:embed/>
                </p:oleObj>
              </mc:Choice>
              <mc:Fallback>
                <p:oleObj name="Equation" r:id="rId5" imgW="850680" imgH="2030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1588" y="2003425"/>
                        <a:ext cx="1282700" cy="306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15</a:t>
            </a:fld>
            <a:endParaRPr lang="nb-NO"/>
          </a:p>
        </p:txBody>
      </p:sp>
      <p:sp>
        <p:nvSpPr>
          <p:cNvPr id="7" name="Plassholder for bunntekst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383904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14739" y="620688"/>
            <a:ext cx="3577741" cy="4120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kstSylinder 7"/>
          <p:cNvSpPr txBox="1"/>
          <p:nvPr/>
        </p:nvSpPr>
        <p:spPr>
          <a:xfrm>
            <a:off x="7668344" y="299695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Børste</a:t>
            </a:r>
            <a:endParaRPr lang="nb-NO" dirty="0"/>
          </a:p>
        </p:txBody>
      </p:sp>
      <p:sp>
        <p:nvSpPr>
          <p:cNvPr id="9" name="TekstSylinder 8"/>
          <p:cNvSpPr txBox="1"/>
          <p:nvPr/>
        </p:nvSpPr>
        <p:spPr>
          <a:xfrm>
            <a:off x="5796136" y="234888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Børste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404664"/>
            <a:ext cx="5554960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b="1" dirty="0" smtClean="0"/>
              <a:t>Løsning</a:t>
            </a:r>
          </a:p>
          <a:p>
            <a:pPr>
              <a:buNone/>
            </a:pPr>
            <a:r>
              <a:rPr lang="nb-NO" sz="2000" dirty="0" smtClean="0"/>
              <a:t>Velger arealvektor som vist på figuren ved </a:t>
            </a:r>
          </a:p>
          <a:p>
            <a:pPr>
              <a:buNone/>
            </a:pPr>
            <a:r>
              <a:rPr lang="nb-NO" sz="2000" dirty="0" smtClean="0"/>
              <a:t>tida </a:t>
            </a:r>
            <a:r>
              <a:rPr lang="nb-NO" sz="2000" i="1" dirty="0" smtClean="0"/>
              <a:t>t</a:t>
            </a:r>
            <a:r>
              <a:rPr lang="nb-NO" sz="2000" dirty="0" smtClean="0"/>
              <a:t> = 0.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Fluks: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Magnetfelt  og areal er konstant, men </a:t>
            </a:r>
          </a:p>
          <a:p>
            <a:pPr>
              <a:buNone/>
            </a:pPr>
            <a:r>
              <a:rPr lang="nb-NO" sz="2000" dirty="0" smtClean="0"/>
              <a:t>vinkelen varierer. </a:t>
            </a:r>
          </a:p>
          <a:p>
            <a:pPr>
              <a:buNone/>
            </a:pPr>
            <a:r>
              <a:rPr lang="nb-NO" sz="2000" dirty="0" smtClean="0"/>
              <a:t>Vinkelen 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400" dirty="0" smtClean="0"/>
          </a:p>
          <a:p>
            <a:pPr>
              <a:buNone/>
            </a:pPr>
            <a:endParaRPr lang="nb-NO" sz="2000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/>
        </p:nvGraphicFramePr>
        <p:xfrm>
          <a:off x="1212156" y="1734336"/>
          <a:ext cx="1931988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5" name="Equation" r:id="rId4" imgW="1282680" imgH="241200" progId="Equation.DSMT4">
                  <p:embed/>
                </p:oleObj>
              </mc:Choice>
              <mc:Fallback>
                <p:oleObj name="Equation" r:id="rId4" imgW="1282680" imgH="2412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2156" y="1734336"/>
                        <a:ext cx="1931988" cy="363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1521860" y="3024101"/>
          <a:ext cx="669925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6" name="Equation" r:id="rId6" imgW="444240" imgH="203040" progId="Equation.DSMT4">
                  <p:embed/>
                </p:oleObj>
              </mc:Choice>
              <mc:Fallback>
                <p:oleObj name="Equation" r:id="rId6" imgW="444240" imgH="2030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1860" y="3024101"/>
                        <a:ext cx="669925" cy="306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16</a:t>
            </a:fld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99928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96030" y="651184"/>
            <a:ext cx="369719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kstSylinder 11"/>
          <p:cNvSpPr txBox="1"/>
          <p:nvPr/>
        </p:nvSpPr>
        <p:spPr>
          <a:xfrm>
            <a:off x="5796136" y="234888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Børste</a:t>
            </a:r>
            <a:endParaRPr lang="nb-NO" dirty="0"/>
          </a:p>
        </p:txBody>
      </p:sp>
      <p:sp>
        <p:nvSpPr>
          <p:cNvPr id="13" name="TekstSylinder 12"/>
          <p:cNvSpPr txBox="1"/>
          <p:nvPr/>
        </p:nvSpPr>
        <p:spPr>
          <a:xfrm>
            <a:off x="7668344" y="299695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Børste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404664"/>
            <a:ext cx="5554960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b="1" dirty="0" smtClean="0"/>
              <a:t>Løsning</a:t>
            </a:r>
          </a:p>
          <a:p>
            <a:pPr>
              <a:buNone/>
            </a:pPr>
            <a:r>
              <a:rPr lang="nb-NO" sz="2000" dirty="0" smtClean="0"/>
              <a:t>Velger arealvektor som vist på figuren ved </a:t>
            </a:r>
          </a:p>
          <a:p>
            <a:pPr>
              <a:buNone/>
            </a:pPr>
            <a:r>
              <a:rPr lang="nb-NO" sz="2000" dirty="0" smtClean="0"/>
              <a:t>tida t = 0.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Fluks: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Magnetfelt  og areal er konstant, men </a:t>
            </a:r>
          </a:p>
          <a:p>
            <a:pPr>
              <a:buNone/>
            </a:pPr>
            <a:r>
              <a:rPr lang="nb-NO" sz="2000" dirty="0" smtClean="0"/>
              <a:t>vinkelen varierer. </a:t>
            </a:r>
          </a:p>
          <a:p>
            <a:pPr>
              <a:buNone/>
            </a:pPr>
            <a:r>
              <a:rPr lang="nb-NO" sz="2000" dirty="0" smtClean="0"/>
              <a:t>Vinkelen 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Indusert ems: 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400" dirty="0" smtClean="0"/>
          </a:p>
          <a:p>
            <a:pPr>
              <a:buNone/>
            </a:pPr>
            <a:endParaRPr lang="nb-NO" sz="2000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/>
        </p:nvGraphicFramePr>
        <p:xfrm>
          <a:off x="1212156" y="1734336"/>
          <a:ext cx="1931988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37" name="Equation" r:id="rId4" imgW="1282680" imgH="241200" progId="Equation.DSMT4">
                  <p:embed/>
                </p:oleObj>
              </mc:Choice>
              <mc:Fallback>
                <p:oleObj name="Equation" r:id="rId4" imgW="1282680" imgH="2412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2156" y="1734336"/>
                        <a:ext cx="1931988" cy="363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1521860" y="3024101"/>
          <a:ext cx="669925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38" name="Equation" r:id="rId6" imgW="444240" imgH="203040" progId="Equation.DSMT4">
                  <p:embed/>
                </p:oleObj>
              </mc:Choice>
              <mc:Fallback>
                <p:oleObj name="Equation" r:id="rId6" imgW="44424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1860" y="3024101"/>
                        <a:ext cx="669925" cy="306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2131535"/>
              </p:ext>
            </p:extLst>
          </p:nvPr>
        </p:nvGraphicFramePr>
        <p:xfrm>
          <a:off x="614363" y="3902075"/>
          <a:ext cx="2597150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39" name="Equation" r:id="rId8" imgW="1726920" imgH="393480" progId="Equation.DSMT4">
                  <p:embed/>
                </p:oleObj>
              </mc:Choice>
              <mc:Fallback>
                <p:oleObj name="Equation" r:id="rId8" imgW="1726920" imgH="3934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363" y="3902075"/>
                        <a:ext cx="2597150" cy="592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8858042"/>
              </p:ext>
            </p:extLst>
          </p:nvPr>
        </p:nvGraphicFramePr>
        <p:xfrm>
          <a:off x="3297242" y="4051542"/>
          <a:ext cx="1263650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40" name="Equation" r:id="rId10" imgW="838080" imgH="241200" progId="Equation.DSMT4">
                  <p:embed/>
                </p:oleObj>
              </mc:Choice>
              <mc:Fallback>
                <p:oleObj name="Equation" r:id="rId10" imgW="838080" imgH="2412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7242" y="4051542"/>
                        <a:ext cx="1263650" cy="363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17</a:t>
            </a:fld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296030" y="651184"/>
            <a:ext cx="369719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kstSylinder 11"/>
          <p:cNvSpPr txBox="1"/>
          <p:nvPr/>
        </p:nvSpPr>
        <p:spPr>
          <a:xfrm>
            <a:off x="5796136" y="234888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Børste</a:t>
            </a:r>
            <a:endParaRPr lang="nb-NO" dirty="0"/>
          </a:p>
        </p:txBody>
      </p:sp>
      <p:sp>
        <p:nvSpPr>
          <p:cNvPr id="13" name="TekstSylinder 12"/>
          <p:cNvSpPr txBox="1"/>
          <p:nvPr/>
        </p:nvSpPr>
        <p:spPr>
          <a:xfrm>
            <a:off x="7668344" y="299695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Børste</a:t>
            </a:r>
            <a:endParaRPr lang="nb-NO" dirty="0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1281332"/>
              </p:ext>
            </p:extLst>
          </p:nvPr>
        </p:nvGraphicFramePr>
        <p:xfrm>
          <a:off x="2267744" y="3025249"/>
          <a:ext cx="1857375" cy="31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41" name="Equation" r:id="rId13" imgW="1206360" imgH="203040" progId="Equation.DSMT4">
                  <p:embed/>
                </p:oleObj>
              </mc:Choice>
              <mc:Fallback>
                <p:oleObj name="Equation" r:id="rId13" imgW="12063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267744" y="3025249"/>
                        <a:ext cx="1857375" cy="312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9918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18</a:t>
            </a:fld>
            <a:endParaRPr lang="nb-NO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817" y="437396"/>
            <a:ext cx="825236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Sylinder 6"/>
          <p:cNvSpPr txBox="1"/>
          <p:nvPr/>
        </p:nvSpPr>
        <p:spPr>
          <a:xfrm>
            <a:off x="1530420" y="1585052"/>
            <a:ext cx="208823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dirty="0" smtClean="0"/>
              <a:t>Fluksen avtar raskt.</a:t>
            </a:r>
          </a:p>
          <a:p>
            <a:r>
              <a:rPr lang="nb-NO" dirty="0" smtClean="0"/>
              <a:t>Maksimal ems.</a:t>
            </a:r>
            <a:endParaRPr lang="nb-NO" dirty="0"/>
          </a:p>
        </p:txBody>
      </p:sp>
      <p:sp>
        <p:nvSpPr>
          <p:cNvPr id="8" name="TekstSylinder 7"/>
          <p:cNvSpPr txBox="1"/>
          <p:nvPr/>
        </p:nvSpPr>
        <p:spPr>
          <a:xfrm>
            <a:off x="3751172" y="2564904"/>
            <a:ext cx="187220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dirty="0" smtClean="0"/>
              <a:t>Fluksminimum.</a:t>
            </a:r>
          </a:p>
          <a:p>
            <a:r>
              <a:rPr lang="nb-NO" dirty="0" smtClean="0"/>
              <a:t>Ems = 0</a:t>
            </a:r>
            <a:endParaRPr lang="nb-NO" dirty="0"/>
          </a:p>
        </p:txBody>
      </p:sp>
      <p:sp>
        <p:nvSpPr>
          <p:cNvPr id="9" name="TekstSylinder 8"/>
          <p:cNvSpPr txBox="1"/>
          <p:nvPr/>
        </p:nvSpPr>
        <p:spPr>
          <a:xfrm>
            <a:off x="5231568" y="1577070"/>
            <a:ext cx="2076736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dirty="0" smtClean="0"/>
              <a:t>Fluksen øker raskt.</a:t>
            </a:r>
          </a:p>
          <a:p>
            <a:r>
              <a:rPr lang="nb-NO" dirty="0" smtClean="0"/>
              <a:t>Laveste ems - verdi </a:t>
            </a:r>
            <a:endParaRPr lang="nb-NO" dirty="0"/>
          </a:p>
        </p:txBody>
      </p:sp>
      <p:sp>
        <p:nvSpPr>
          <p:cNvPr id="10" name="TekstSylinder 9"/>
          <p:cNvSpPr txBox="1"/>
          <p:nvPr/>
        </p:nvSpPr>
        <p:spPr>
          <a:xfrm>
            <a:off x="6948264" y="2710661"/>
            <a:ext cx="18002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dirty="0" smtClean="0"/>
              <a:t>Maksimal fluks.</a:t>
            </a:r>
          </a:p>
          <a:p>
            <a:r>
              <a:rPr lang="nb-NO" dirty="0" smtClean="0"/>
              <a:t>Ems = 0</a:t>
            </a:r>
            <a:endParaRPr lang="nb-NO" dirty="0"/>
          </a:p>
        </p:txBody>
      </p:sp>
      <p:sp>
        <p:nvSpPr>
          <p:cNvPr id="11" name="TekstSylinder 10"/>
          <p:cNvSpPr txBox="1"/>
          <p:nvPr/>
        </p:nvSpPr>
        <p:spPr>
          <a:xfrm>
            <a:off x="755576" y="5693186"/>
            <a:ext cx="3816424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sz="2000" dirty="0" smtClean="0"/>
              <a:t>Det omvendte av en </a:t>
            </a:r>
            <a:r>
              <a:rPr lang="nb-NO" sz="2000" dirty="0" err="1" smtClean="0"/>
              <a:t>elmotor</a:t>
            </a:r>
            <a:r>
              <a:rPr lang="nb-NO" sz="2000" dirty="0" smtClean="0"/>
              <a:t>?</a:t>
            </a:r>
            <a:endParaRPr lang="nb-NO" sz="2000" dirty="0"/>
          </a:p>
        </p:txBody>
      </p:sp>
      <p:sp>
        <p:nvSpPr>
          <p:cNvPr id="12" name="Rektangel 11"/>
          <p:cNvSpPr/>
          <p:nvPr/>
        </p:nvSpPr>
        <p:spPr>
          <a:xfrm>
            <a:off x="395536" y="1340768"/>
            <a:ext cx="8496944" cy="48245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9918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19</a:t>
            </a:fld>
            <a:endParaRPr lang="nb-NO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5817" y="437396"/>
            <a:ext cx="825236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Sylinder 6"/>
          <p:cNvSpPr txBox="1"/>
          <p:nvPr/>
        </p:nvSpPr>
        <p:spPr>
          <a:xfrm>
            <a:off x="1530420" y="1585052"/>
            <a:ext cx="208823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dirty="0" smtClean="0"/>
              <a:t>Fluksen avtar raskt.</a:t>
            </a:r>
          </a:p>
          <a:p>
            <a:r>
              <a:rPr lang="nb-NO" dirty="0" smtClean="0"/>
              <a:t>Maksimal ems.</a:t>
            </a:r>
            <a:endParaRPr lang="nb-NO" dirty="0"/>
          </a:p>
        </p:txBody>
      </p:sp>
      <p:sp>
        <p:nvSpPr>
          <p:cNvPr id="8" name="TekstSylinder 7"/>
          <p:cNvSpPr txBox="1"/>
          <p:nvPr/>
        </p:nvSpPr>
        <p:spPr>
          <a:xfrm>
            <a:off x="3751172" y="2564904"/>
            <a:ext cx="187220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dirty="0" smtClean="0"/>
              <a:t>Fluksminimum.</a:t>
            </a:r>
          </a:p>
          <a:p>
            <a:r>
              <a:rPr lang="nb-NO" dirty="0" smtClean="0"/>
              <a:t>Ems = 0</a:t>
            </a:r>
            <a:endParaRPr lang="nb-NO" dirty="0"/>
          </a:p>
        </p:txBody>
      </p:sp>
      <p:sp>
        <p:nvSpPr>
          <p:cNvPr id="9" name="TekstSylinder 8"/>
          <p:cNvSpPr txBox="1"/>
          <p:nvPr/>
        </p:nvSpPr>
        <p:spPr>
          <a:xfrm>
            <a:off x="5231568" y="1577070"/>
            <a:ext cx="2076736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dirty="0" smtClean="0"/>
              <a:t>Fluksen øker raskt.</a:t>
            </a:r>
          </a:p>
          <a:p>
            <a:r>
              <a:rPr lang="nb-NO" dirty="0" smtClean="0"/>
              <a:t>Laveste ems - verdi </a:t>
            </a:r>
            <a:endParaRPr lang="nb-NO" dirty="0"/>
          </a:p>
        </p:txBody>
      </p:sp>
      <p:sp>
        <p:nvSpPr>
          <p:cNvPr id="10" name="TekstSylinder 9"/>
          <p:cNvSpPr txBox="1"/>
          <p:nvPr/>
        </p:nvSpPr>
        <p:spPr>
          <a:xfrm>
            <a:off x="6948264" y="2710661"/>
            <a:ext cx="18002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dirty="0" smtClean="0"/>
              <a:t>Maksimal fluks.</a:t>
            </a:r>
          </a:p>
          <a:p>
            <a:r>
              <a:rPr lang="nb-NO" dirty="0" smtClean="0"/>
              <a:t>Ems = 0</a:t>
            </a:r>
            <a:endParaRPr lang="nb-NO" dirty="0"/>
          </a:p>
        </p:txBody>
      </p:sp>
      <p:sp>
        <p:nvSpPr>
          <p:cNvPr id="11" name="TekstSylinder 10"/>
          <p:cNvSpPr txBox="1"/>
          <p:nvPr/>
        </p:nvSpPr>
        <p:spPr>
          <a:xfrm>
            <a:off x="755576" y="5893241"/>
            <a:ext cx="3816424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sz="2000" dirty="0" smtClean="0"/>
              <a:t>Det omvendte av en </a:t>
            </a:r>
            <a:r>
              <a:rPr lang="nb-NO" sz="2000" dirty="0" err="1" smtClean="0"/>
              <a:t>elmotor</a:t>
            </a:r>
            <a:r>
              <a:rPr lang="nb-NO" sz="2000" dirty="0" smtClean="0"/>
              <a:t>?</a:t>
            </a:r>
            <a:endParaRPr lang="nb-NO" sz="2000" dirty="0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9574486"/>
              </p:ext>
            </p:extLst>
          </p:nvPr>
        </p:nvGraphicFramePr>
        <p:xfrm>
          <a:off x="2296383" y="5331605"/>
          <a:ext cx="1322269" cy="3176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18" name="Equation" r:id="rId5" imgW="685800" imgH="164880" progId="Equation.DSMT4">
                  <p:embed/>
                </p:oleObj>
              </mc:Choice>
              <mc:Fallback>
                <p:oleObj name="Equation" r:id="rId5" imgW="68580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96383" y="5331605"/>
                        <a:ext cx="1322269" cy="3176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kstSylinder 11"/>
          <p:cNvSpPr txBox="1"/>
          <p:nvPr/>
        </p:nvSpPr>
        <p:spPr>
          <a:xfrm>
            <a:off x="611560" y="3211235"/>
            <a:ext cx="9188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b-NO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303013"/>
              </p:ext>
            </p:extLst>
          </p:nvPr>
        </p:nvGraphicFramePr>
        <p:xfrm>
          <a:off x="1070990" y="3193768"/>
          <a:ext cx="1481573" cy="3264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19" name="Equation" r:id="rId7" imgW="749160" imgH="164880" progId="Equation.DSMT4">
                  <p:embed/>
                </p:oleObj>
              </mc:Choice>
              <mc:Fallback>
                <p:oleObj name="Equation" r:id="rId7" imgW="74916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70990" y="3193768"/>
                        <a:ext cx="1481573" cy="3264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861048"/>
            <a:ext cx="369781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2332" y="620688"/>
            <a:ext cx="3199624" cy="2399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kstSylinder 12"/>
          <p:cNvSpPr txBox="1"/>
          <p:nvPr/>
        </p:nvSpPr>
        <p:spPr>
          <a:xfrm>
            <a:off x="4067944" y="3182928"/>
            <a:ext cx="151216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sz="2400" dirty="0" smtClean="0"/>
              <a:t>Induksjon</a:t>
            </a:r>
            <a:endParaRPr lang="nb-NO" sz="2400" dirty="0"/>
          </a:p>
        </p:txBody>
      </p:sp>
      <p:sp>
        <p:nvSpPr>
          <p:cNvPr id="10" name="Plassholder for lysbilde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2</a:t>
            </a:fld>
            <a:endParaRPr lang="nb-NO"/>
          </a:p>
        </p:txBody>
      </p:sp>
      <p:pic>
        <p:nvPicPr>
          <p:cNvPr id="14" name="Picture 6" descr="http://t1.gstatic.com/images?q=tbn:ANd9GcQJJ209n4XpFXYO3U3hqnYyD1_6wcRYOAg4Kw15L6wLOtRfORUhBzjvNLIog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66996" y="4175583"/>
            <a:ext cx="2808312" cy="2259945"/>
          </a:xfrm>
          <a:prstGeom prst="rect">
            <a:avLst/>
          </a:prstGeom>
          <a:noFill/>
        </p:spPr>
      </p:pic>
      <p:pic>
        <p:nvPicPr>
          <p:cNvPr id="15" name="Picture 2" descr="http://klabuhistorielag.no/Artikler/Kraftverk/Nedre%20Leirfoss/Nedre%20Leirfoss%20kraftverk-filer/image00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2195124"/>
            <a:ext cx="3600450" cy="2257426"/>
          </a:xfrm>
          <a:prstGeom prst="rect">
            <a:avLst/>
          </a:prstGeom>
          <a:noFill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95736" y="188640"/>
            <a:ext cx="2664296" cy="204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20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671936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pic>
        <p:nvPicPr>
          <p:cNvPr id="563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836713"/>
            <a:ext cx="6993213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48680"/>
            <a:ext cx="6379147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ktangel 4"/>
          <p:cNvSpPr/>
          <p:nvPr/>
        </p:nvSpPr>
        <p:spPr>
          <a:xfrm>
            <a:off x="4788024" y="3188228"/>
            <a:ext cx="1152128" cy="153691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" name="TekstSylinder 5"/>
          <p:cNvSpPr txBox="1"/>
          <p:nvPr/>
        </p:nvSpPr>
        <p:spPr>
          <a:xfrm>
            <a:off x="6876256" y="620688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/>
              <a:t>Strømretningen?</a:t>
            </a:r>
            <a:endParaRPr lang="nb-NO" sz="2000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21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48680"/>
            <a:ext cx="6379147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kstSylinder 5"/>
          <p:cNvSpPr txBox="1"/>
          <p:nvPr/>
        </p:nvSpPr>
        <p:spPr>
          <a:xfrm>
            <a:off x="6876256" y="620688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/>
              <a:t>Strømretningen?</a:t>
            </a:r>
            <a:endParaRPr lang="nb-NO" sz="2000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22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99928" cy="365125"/>
          </a:xfrm>
        </p:spPr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476672"/>
            <a:ext cx="8147248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400" dirty="0" smtClean="0"/>
              <a:t>Eksempel</a:t>
            </a:r>
          </a:p>
          <a:p>
            <a:pPr>
              <a:buNone/>
            </a:pPr>
            <a:r>
              <a:rPr lang="nb-NO" sz="2000" dirty="0" smtClean="0"/>
              <a:t>Figuren viser en U-formet generator i at homogent magnetfelt normalt inn i </a:t>
            </a:r>
          </a:p>
          <a:p>
            <a:pPr>
              <a:buNone/>
            </a:pPr>
            <a:r>
              <a:rPr lang="nb-NO" sz="2000" dirty="0" smtClean="0"/>
              <a:t>papirplanet.  En metallstav med lengde </a:t>
            </a:r>
            <a:r>
              <a:rPr lang="nb-NO" sz="2000" i="1" dirty="0" smtClean="0"/>
              <a:t>L</a:t>
            </a:r>
            <a:r>
              <a:rPr lang="nb-NO" sz="2000" dirty="0" smtClean="0"/>
              <a:t> med konstant fart, </a:t>
            </a:r>
            <a:r>
              <a:rPr lang="nb-NO" sz="2000" i="1" dirty="0" smtClean="0"/>
              <a:t>v</a:t>
            </a:r>
            <a:r>
              <a:rPr lang="nb-NO" sz="2000" dirty="0" smtClean="0"/>
              <a:t> langs</a:t>
            </a:r>
          </a:p>
          <a:p>
            <a:pPr>
              <a:buNone/>
            </a:pPr>
            <a:r>
              <a:rPr lang="nb-NO" sz="2000" dirty="0" smtClean="0"/>
              <a:t>”skinnene” slik at det blir en strømsløyfe. </a:t>
            </a:r>
          </a:p>
          <a:p>
            <a:pPr>
              <a:buNone/>
            </a:pPr>
            <a:r>
              <a:rPr lang="nb-NO" sz="2000" dirty="0" smtClean="0"/>
              <a:t>Finn størrelse og retning til indusert ems.</a:t>
            </a:r>
            <a:endParaRPr lang="nb-NO" sz="2000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23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671936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pic>
        <p:nvPicPr>
          <p:cNvPr id="4812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564904"/>
            <a:ext cx="4680520" cy="2917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23528" y="476672"/>
            <a:ext cx="5328592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b="1" dirty="0" smtClean="0"/>
              <a:t>Løsning. </a:t>
            </a:r>
          </a:p>
          <a:p>
            <a:pPr>
              <a:buNone/>
            </a:pPr>
            <a:r>
              <a:rPr lang="nb-NO" sz="2000" dirty="0" smtClean="0"/>
              <a:t>Vi velger</a:t>
            </a:r>
          </a:p>
          <a:p>
            <a:pPr>
              <a:buNone/>
            </a:pPr>
            <a:r>
              <a:rPr lang="nb-NO" sz="2000" dirty="0" smtClean="0"/>
              <a:t>Uniformt magnetfelt gir fluksen:</a:t>
            </a:r>
          </a:p>
          <a:p>
            <a:pPr>
              <a:buNone/>
            </a:pPr>
            <a:endParaRPr lang="nb-NO" sz="1000" dirty="0" smtClean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/>
        </p:nvGraphicFramePr>
        <p:xfrm>
          <a:off x="1364372" y="849964"/>
          <a:ext cx="576263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88" name="Equation" r:id="rId4" imgW="380880" imgH="241200" progId="Equation.DSMT4">
                  <p:embed/>
                </p:oleObj>
              </mc:Choice>
              <mc:Fallback>
                <p:oleObj name="Equation" r:id="rId4" imgW="380880" imgH="2412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4372" y="849964"/>
                        <a:ext cx="576263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/>
        </p:nvGraphicFramePr>
        <p:xfrm>
          <a:off x="3725379" y="1268760"/>
          <a:ext cx="1900237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89" name="Equation" r:id="rId6" imgW="1269720" imgH="228600" progId="Equation.DSMT4">
                  <p:embed/>
                </p:oleObj>
              </mc:Choice>
              <mc:Fallback>
                <p:oleObj name="Equation" r:id="rId6" imgW="1269720" imgH="2286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5379" y="1268760"/>
                        <a:ext cx="1900237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24</a:t>
            </a:fld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79654" y="3351086"/>
            <a:ext cx="4695825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kstSylinder 1"/>
          <p:cNvSpPr txBox="1"/>
          <p:nvPr/>
        </p:nvSpPr>
        <p:spPr>
          <a:xfrm>
            <a:off x="5680677" y="2060848"/>
            <a:ext cx="31165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nb-NO" dirty="0"/>
              <a:t> Fluksen er positiv.</a:t>
            </a:r>
          </a:p>
          <a:p>
            <a:pPr>
              <a:buFont typeface="Wingdings" pitchFamily="2" charset="2"/>
              <a:buChar char="ü"/>
            </a:pPr>
            <a:r>
              <a:rPr lang="nb-NO" dirty="0"/>
              <a:t>  Fluksen øker. Indusert </a:t>
            </a:r>
            <a:r>
              <a:rPr lang="nb-NO" dirty="0" err="1"/>
              <a:t>ems</a:t>
            </a:r>
            <a:endParaRPr lang="nb-NO" dirty="0"/>
          </a:p>
          <a:p>
            <a:r>
              <a:rPr lang="nb-NO" dirty="0"/>
              <a:t>      er negativ.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23528" y="476672"/>
            <a:ext cx="5328592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b="1" dirty="0" smtClean="0"/>
              <a:t>Løsning. </a:t>
            </a:r>
          </a:p>
          <a:p>
            <a:pPr>
              <a:buNone/>
            </a:pPr>
            <a:r>
              <a:rPr lang="nb-NO" sz="2000" dirty="0" smtClean="0"/>
              <a:t>Vi velger</a:t>
            </a:r>
          </a:p>
          <a:p>
            <a:pPr>
              <a:buNone/>
            </a:pPr>
            <a:r>
              <a:rPr lang="nb-NO" sz="2000" dirty="0" smtClean="0"/>
              <a:t>Uniformt magnetfelt gir fluksen: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Indusert ems: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Arealet endrer seg:  </a:t>
            </a:r>
          </a:p>
          <a:p>
            <a:pPr>
              <a:buNone/>
            </a:pPr>
            <a:r>
              <a:rPr lang="nb-NO" sz="1000" dirty="0" smtClean="0"/>
              <a:t> </a:t>
            </a:r>
          </a:p>
          <a:p>
            <a:pPr>
              <a:buNone/>
            </a:pPr>
            <a:r>
              <a:rPr lang="nb-NO" sz="2000" dirty="0" smtClean="0"/>
              <a:t>Vi får: </a:t>
            </a:r>
            <a:endParaRPr lang="nb-NO" sz="2000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/>
        </p:nvGraphicFramePr>
        <p:xfrm>
          <a:off x="1364372" y="849964"/>
          <a:ext cx="576263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23" name="Equation" r:id="rId4" imgW="380880" imgH="241200" progId="Equation.DSMT4">
                  <p:embed/>
                </p:oleObj>
              </mc:Choice>
              <mc:Fallback>
                <p:oleObj name="Equation" r:id="rId4" imgW="380880" imgH="2412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4372" y="849964"/>
                        <a:ext cx="576263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/>
        </p:nvGraphicFramePr>
        <p:xfrm>
          <a:off x="3725379" y="1268760"/>
          <a:ext cx="1900237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24" name="Equation" r:id="rId6" imgW="1269720" imgH="228600" progId="Equation.DSMT4">
                  <p:embed/>
                </p:oleObj>
              </mc:Choice>
              <mc:Fallback>
                <p:oleObj name="Equation" r:id="rId6" imgW="1269720" imgH="2286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5379" y="1268760"/>
                        <a:ext cx="1900237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kstSylinder 5"/>
          <p:cNvSpPr txBox="1"/>
          <p:nvPr/>
        </p:nvSpPr>
        <p:spPr>
          <a:xfrm>
            <a:off x="5724128" y="1844824"/>
            <a:ext cx="3024336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nb-NO" dirty="0" smtClean="0"/>
              <a:t>  Fluksen er positiv.</a:t>
            </a:r>
          </a:p>
          <a:p>
            <a:pPr>
              <a:buFont typeface="Wingdings" pitchFamily="2" charset="2"/>
              <a:buChar char="ü"/>
            </a:pPr>
            <a:r>
              <a:rPr lang="nb-NO" dirty="0" smtClean="0"/>
              <a:t>  Fluksen øker. Indusert ems</a:t>
            </a:r>
          </a:p>
          <a:p>
            <a:r>
              <a:rPr lang="nb-NO" dirty="0" smtClean="0"/>
              <a:t>      er negativ.</a:t>
            </a:r>
          </a:p>
          <a:p>
            <a:pPr>
              <a:buFont typeface="Wingdings" pitchFamily="2" charset="2"/>
              <a:buChar char="ü"/>
            </a:pPr>
            <a:r>
              <a:rPr lang="nb-NO" dirty="0" smtClean="0"/>
              <a:t>   Indusert ems mot klokka.</a:t>
            </a:r>
            <a:endParaRPr lang="nb-NO" dirty="0"/>
          </a:p>
        </p:txBody>
      </p:sp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1888634" y="1655304"/>
          <a:ext cx="1928812" cy="61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25" name="Equation" r:id="rId8" imgW="1282680" imgH="406080" progId="Equation.DSMT4">
                  <p:embed/>
                </p:oleObj>
              </mc:Choice>
              <mc:Fallback>
                <p:oleObj name="Equation" r:id="rId8" imgW="1282680" imgH="4060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8634" y="1655304"/>
                        <a:ext cx="1928812" cy="611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2411760" y="2375384"/>
          <a:ext cx="989013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26" name="Equation" r:id="rId10" imgW="660240" imgH="177480" progId="Equation.DSMT4">
                  <p:embed/>
                </p:oleObj>
              </mc:Choice>
              <mc:Fallback>
                <p:oleObj name="Equation" r:id="rId10" imgW="660240" imgH="1774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2375384"/>
                        <a:ext cx="989013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3578590"/>
              </p:ext>
            </p:extLst>
          </p:nvPr>
        </p:nvGraphicFramePr>
        <p:xfrm>
          <a:off x="1118579" y="2767676"/>
          <a:ext cx="1966913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27" name="Equation" r:id="rId12" imgW="1307880" imgH="393480" progId="Equation.DSMT4">
                  <p:embed/>
                </p:oleObj>
              </mc:Choice>
              <mc:Fallback>
                <p:oleObj name="Equation" r:id="rId12" imgW="1307880" imgH="3934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8579" y="2767676"/>
                        <a:ext cx="1966913" cy="59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25</a:t>
            </a:fld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99928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165707" y="3356990"/>
            <a:ext cx="4677250" cy="2915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tel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3600" dirty="0" smtClean="0"/>
              <a:t>Eksperimentell utforskning eller animasjon</a:t>
            </a:r>
            <a:endParaRPr lang="nb-NO" sz="3600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383904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3</a:t>
            </a:fld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4294967295"/>
          </p:nvPr>
        </p:nvSpPr>
        <p:spPr>
          <a:xfrm>
            <a:off x="2051720" y="5301208"/>
            <a:ext cx="4694708" cy="43204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nb-NO" sz="1800" dirty="0" smtClean="0">
                <a:hlinkClick r:id="rId3"/>
              </a:rPr>
              <a:t>http://phet.colorado.edu/en/simulation/faraday</a:t>
            </a:r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987144"/>
            <a:ext cx="3196729" cy="269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63272"/>
            <a:ext cx="3744416" cy="2942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title"/>
          </p:nvPr>
        </p:nvSpPr>
        <p:spPr>
          <a:xfrm>
            <a:off x="277180" y="188640"/>
            <a:ext cx="8229600" cy="1143000"/>
          </a:xfrm>
        </p:spPr>
        <p:txBody>
          <a:bodyPr>
            <a:normAutofit/>
          </a:bodyPr>
          <a:lstStyle/>
          <a:p>
            <a:r>
              <a:rPr lang="nb-NO" sz="4000" dirty="0" smtClean="0"/>
              <a:t>Noen observasjoner</a:t>
            </a:r>
            <a:endParaRPr lang="nb-NO" sz="4000" dirty="0"/>
          </a:p>
        </p:txBody>
      </p:sp>
      <p:sp>
        <p:nvSpPr>
          <p:cNvPr id="2" name="Plassholder for bunntekst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3" name="Plassholder for lysbil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4</a:t>
            </a:fld>
            <a:endParaRPr lang="nb-NO"/>
          </a:p>
        </p:txBody>
      </p:sp>
      <p:sp>
        <p:nvSpPr>
          <p:cNvPr id="5" name="TekstSylinder 4"/>
          <p:cNvSpPr txBox="1"/>
          <p:nvPr/>
        </p:nvSpPr>
        <p:spPr>
          <a:xfrm>
            <a:off x="755576" y="1212988"/>
            <a:ext cx="727280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/>
              <a:t>Det er en sammenheng mellom strøm og magnetfelt. </a:t>
            </a:r>
          </a:p>
          <a:p>
            <a:r>
              <a:rPr lang="nb-NO" sz="2000" dirty="0" smtClean="0"/>
              <a:t>Tydelig dersom man registrerer strømmen i en spole når en stavmagnet beveger seg i nærheten.</a:t>
            </a:r>
          </a:p>
          <a:p>
            <a:endParaRPr lang="nb-NO" sz="2000" dirty="0"/>
          </a:p>
          <a:p>
            <a:r>
              <a:rPr lang="nb-NO" sz="2000" dirty="0" smtClean="0"/>
              <a:t>Da kan man observere at</a:t>
            </a:r>
          </a:p>
          <a:p>
            <a:pPr marL="457200" indent="-457200">
              <a:buAutoNum type="arabicPeriod"/>
            </a:pPr>
            <a:r>
              <a:rPr lang="nb-NO" sz="2000" dirty="0" smtClean="0"/>
              <a:t>Magnet i ro  →  ingen strøm</a:t>
            </a:r>
          </a:p>
          <a:p>
            <a:pPr marL="457200" indent="-457200">
              <a:buFontTx/>
              <a:buAutoNum type="arabicPeriod"/>
            </a:pPr>
            <a:r>
              <a:rPr lang="nb-NO" sz="2000" dirty="0" smtClean="0"/>
              <a:t>Magneten beveger seg (dvs. </a:t>
            </a:r>
            <a:r>
              <a:rPr lang="nb-NO" sz="2000" i="1" dirty="0" smtClean="0"/>
              <a:t>B</a:t>
            </a:r>
            <a:r>
              <a:rPr lang="nb-NO" sz="2000" dirty="0" smtClean="0"/>
              <a:t> endrer seg)   →  strøm</a:t>
            </a:r>
          </a:p>
          <a:p>
            <a:pPr marL="457200" indent="-457200">
              <a:buFontTx/>
              <a:buAutoNum type="arabicPeriod"/>
            </a:pPr>
            <a:r>
              <a:rPr lang="nb-NO" sz="2000" dirty="0" smtClean="0"/>
              <a:t>Magnet i ro, men spolen endrer form </a:t>
            </a:r>
            <a:r>
              <a:rPr lang="nb-NO" sz="2000" dirty="0"/>
              <a:t>→  </a:t>
            </a:r>
            <a:r>
              <a:rPr lang="nb-NO" sz="2000" dirty="0" smtClean="0"/>
              <a:t>strøm</a:t>
            </a:r>
          </a:p>
          <a:p>
            <a:pPr marL="457200" indent="-457200">
              <a:buFontTx/>
              <a:buAutoNum type="arabicPeriod"/>
            </a:pPr>
            <a:r>
              <a:rPr lang="nb-NO" sz="2000" dirty="0" smtClean="0"/>
              <a:t>Magnet i ro, men spolen endrer vinkel i forhold til </a:t>
            </a:r>
            <a:r>
              <a:rPr lang="nb-NO" sz="2000" i="1" dirty="0" smtClean="0"/>
              <a:t>B</a:t>
            </a:r>
            <a:r>
              <a:rPr lang="nb-NO" sz="2000" dirty="0" smtClean="0"/>
              <a:t>-feltet </a:t>
            </a:r>
            <a:r>
              <a:rPr lang="nb-NO" sz="2000" dirty="0"/>
              <a:t>→  </a:t>
            </a:r>
            <a:r>
              <a:rPr lang="nb-NO" sz="2000" dirty="0" smtClean="0"/>
              <a:t>strøm</a:t>
            </a:r>
          </a:p>
          <a:p>
            <a:pPr marL="457200" indent="-457200">
              <a:buFontTx/>
              <a:buAutoNum type="arabicPeriod"/>
            </a:pPr>
            <a:r>
              <a:rPr lang="nb-NO" sz="2000" dirty="0" smtClean="0"/>
              <a:t>Jo raskere endringene skjer, jo større blir strømmen som oppstår</a:t>
            </a:r>
          </a:p>
          <a:p>
            <a:pPr marL="457200" indent="-457200">
              <a:buFontTx/>
              <a:buAutoNum type="arabicPeriod"/>
            </a:pPr>
            <a:r>
              <a:rPr lang="nb-NO" sz="2000" dirty="0" smtClean="0"/>
              <a:t>Jo større sløyfeareal, jo større strøm</a:t>
            </a:r>
          </a:p>
          <a:p>
            <a:pPr marL="457200" indent="-457200">
              <a:buFontTx/>
              <a:buAutoNum type="arabicPeriod"/>
            </a:pPr>
            <a:r>
              <a:rPr lang="nb-NO" sz="2000" dirty="0" smtClean="0"/>
              <a:t>Jo flere vindinger, jo større strøm</a:t>
            </a:r>
          </a:p>
          <a:p>
            <a:pPr marL="457200" indent="-457200">
              <a:buFontTx/>
              <a:buAutoNum type="arabicPeriod"/>
            </a:pPr>
            <a:r>
              <a:rPr lang="nb-NO" sz="2000" dirty="0" smtClean="0"/>
              <a:t>Motsatte prosesser gir motsatte strømretninger 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6444208" y="4725144"/>
            <a:ext cx="2520280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b-NO" b="1" dirty="0" smtClean="0">
                <a:solidFill>
                  <a:schemeClr val="accent6">
                    <a:lumMod val="50000"/>
                  </a:schemeClr>
                </a:solidFill>
              </a:rPr>
              <a:t>Dvs. strøm oppstår når B, A eller vinkelen mellom dem endrer seg.  </a:t>
            </a:r>
          </a:p>
          <a:p>
            <a:r>
              <a:rPr lang="nb-NO" b="1" dirty="0" smtClean="0">
                <a:solidFill>
                  <a:schemeClr val="accent6">
                    <a:lumMod val="50000"/>
                  </a:schemeClr>
                </a:solidFill>
              </a:rPr>
              <a:t>Dvs. endring i</a:t>
            </a:r>
            <a:endParaRPr lang="nb-NO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9162"/>
              </p:ext>
            </p:extLst>
          </p:nvPr>
        </p:nvGraphicFramePr>
        <p:xfrm>
          <a:off x="7020272" y="6021288"/>
          <a:ext cx="1296144" cy="4613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44" name="Equation" r:id="rId3" imgW="749160" imgH="266400" progId="Equation.DSMT4">
                  <p:embed/>
                </p:oleObj>
              </mc:Choice>
              <mc:Fallback>
                <p:oleObj name="Equation" r:id="rId3" imgW="74916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020272" y="6021288"/>
                        <a:ext cx="1296144" cy="461339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n w="38100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kstSylinder 7"/>
          <p:cNvSpPr txBox="1"/>
          <p:nvPr/>
        </p:nvSpPr>
        <p:spPr>
          <a:xfrm>
            <a:off x="8460432" y="5925473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b="1" dirty="0" smtClean="0"/>
              <a:t>?</a:t>
            </a:r>
            <a:endParaRPr lang="nb-NO" sz="2400" b="1" dirty="0"/>
          </a:p>
        </p:txBody>
      </p:sp>
    </p:spTree>
    <p:extLst>
      <p:ext uri="{BB962C8B-B14F-4D97-AF65-F5344CB8AC3E}">
        <p14:creationId xmlns:p14="http://schemas.microsoft.com/office/powerpoint/2010/main" val="1530291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99928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5</a:t>
            </a:fld>
            <a:endParaRPr lang="nb-NO"/>
          </a:p>
        </p:txBody>
      </p:sp>
      <p:sp>
        <p:nvSpPr>
          <p:cNvPr id="6" name="TekstSylinder 5"/>
          <p:cNvSpPr txBox="1"/>
          <p:nvPr/>
        </p:nvSpPr>
        <p:spPr>
          <a:xfrm>
            <a:off x="1043608" y="695598"/>
            <a:ext cx="396044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Konklusjon:	</a:t>
            </a:r>
          </a:p>
          <a:p>
            <a:r>
              <a:rPr lang="nb-NO" sz="2800" dirty="0" err="1" smtClean="0"/>
              <a:t>Faraday’s</a:t>
            </a:r>
            <a:r>
              <a:rPr lang="nb-NO" sz="2800" dirty="0" smtClean="0"/>
              <a:t> </a:t>
            </a:r>
            <a:r>
              <a:rPr lang="nb-NO" sz="2800" dirty="0" err="1" smtClean="0"/>
              <a:t>induksjonsov</a:t>
            </a:r>
            <a:endParaRPr lang="nb-NO" sz="2800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2306643"/>
              </p:ext>
            </p:extLst>
          </p:nvPr>
        </p:nvGraphicFramePr>
        <p:xfrm>
          <a:off x="5364088" y="698885"/>
          <a:ext cx="1791890" cy="86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03" name="Equation" r:id="rId3" imgW="761760" imgH="368280" progId="Equation.DSMT4">
                  <p:embed/>
                </p:oleObj>
              </mc:Choice>
              <mc:Fallback>
                <p:oleObj name="Equation" r:id="rId3" imgW="761760" imgH="368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64088" y="698885"/>
                        <a:ext cx="1791890" cy="866080"/>
                      </a:xfrm>
                      <a:prstGeom prst="rect">
                        <a:avLst/>
                      </a:prstGeom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ln w="381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kstSylinder 8"/>
          <p:cNvSpPr txBox="1"/>
          <p:nvPr/>
        </p:nvSpPr>
        <p:spPr>
          <a:xfrm>
            <a:off x="974328" y="2062160"/>
            <a:ext cx="409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der den magnetiske fluksen er gitt ved</a:t>
            </a:r>
            <a:endParaRPr lang="nb-NO" dirty="0"/>
          </a:p>
        </p:txBody>
      </p:sp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5490411"/>
              </p:ext>
            </p:extLst>
          </p:nvPr>
        </p:nvGraphicFramePr>
        <p:xfrm>
          <a:off x="5073327" y="2062160"/>
          <a:ext cx="3223810" cy="42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04" name="Equation" r:id="rId5" imgW="2031840" imgH="266400" progId="Equation.DSMT4">
                  <p:embed/>
                </p:oleObj>
              </mc:Choice>
              <mc:Fallback>
                <p:oleObj name="Equation" r:id="rId5" imgW="203184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73327" y="2062160"/>
                        <a:ext cx="3223810" cy="423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91399" y="2996952"/>
            <a:ext cx="3528392" cy="3069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0930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innhold 3"/>
          <p:cNvSpPr>
            <a:spLocks noGrp="1"/>
          </p:cNvSpPr>
          <p:nvPr>
            <p:ph idx="1"/>
          </p:nvPr>
        </p:nvSpPr>
        <p:spPr>
          <a:xfrm>
            <a:off x="539552" y="601947"/>
            <a:ext cx="5410944" cy="563536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b-NO" sz="3000" dirty="0" smtClean="0"/>
              <a:t>Indusert </a:t>
            </a:r>
            <a:r>
              <a:rPr lang="nb-NO" sz="3000" dirty="0" err="1" smtClean="0"/>
              <a:t>ems</a:t>
            </a:r>
            <a:r>
              <a:rPr lang="nb-NO" sz="2000" dirty="0" smtClean="0"/>
              <a:t>		</a:t>
            </a:r>
            <a:r>
              <a:rPr lang="nb-NO" sz="2800" dirty="0" smtClean="0"/>
              <a:t>og fortegn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r>
              <a:rPr lang="nb-NO" sz="2000" dirty="0" smtClean="0"/>
              <a:t>Siden Ohms lov,  </a:t>
            </a:r>
            <a:r>
              <a:rPr lang="nb-NO" sz="2000" i="1" dirty="0" smtClean="0"/>
              <a:t>U</a:t>
            </a:r>
            <a:r>
              <a:rPr lang="nb-NO" sz="2000" dirty="0" smtClean="0"/>
              <a:t> = </a:t>
            </a:r>
            <a:r>
              <a:rPr lang="nb-NO" sz="2000" i="1" dirty="0" smtClean="0"/>
              <a:t>RI </a:t>
            </a:r>
            <a:r>
              <a:rPr lang="nb-NO" sz="2000" dirty="0" smtClean="0"/>
              <a:t>også gjelder for </a:t>
            </a:r>
            <a:r>
              <a:rPr lang="nb-NO" sz="2000" dirty="0" err="1" smtClean="0"/>
              <a:t>emsen</a:t>
            </a:r>
            <a:r>
              <a:rPr lang="nb-NO" sz="2000" dirty="0" smtClean="0"/>
              <a:t>, </a:t>
            </a:r>
          </a:p>
          <a:p>
            <a:pPr>
              <a:buNone/>
            </a:pPr>
            <a:r>
              <a:rPr lang="nb-NO" sz="2000" dirty="0" smtClean="0"/>
              <a:t>har </a:t>
            </a:r>
            <a:r>
              <a:rPr lang="nb-NO" sz="2000" dirty="0" err="1" smtClean="0"/>
              <a:t>ems</a:t>
            </a:r>
            <a:r>
              <a:rPr lang="nb-NO" sz="2000" dirty="0" smtClean="0"/>
              <a:t> og indusert strøm alltid samme fortegn.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err="1" smtClean="0"/>
              <a:t>Faradays</a:t>
            </a:r>
            <a:r>
              <a:rPr lang="nb-NO" sz="2000" dirty="0" smtClean="0"/>
              <a:t> lov forteller dermed at den induserte </a:t>
            </a:r>
          </a:p>
          <a:p>
            <a:pPr>
              <a:buNone/>
            </a:pPr>
            <a:r>
              <a:rPr lang="nb-NO" sz="2000" dirty="0" smtClean="0"/>
              <a:t>strømmen har motsatt retning  i forhold til det som</a:t>
            </a:r>
          </a:p>
          <a:p>
            <a:pPr>
              <a:buNone/>
            </a:pPr>
            <a:r>
              <a:rPr lang="nb-NO" sz="2000" dirty="0" smtClean="0"/>
              <a:t>er definert som positiv fluksendring.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r>
              <a:rPr lang="nb-NO" sz="2000" dirty="0" smtClean="0"/>
              <a:t>Eksempel:</a:t>
            </a:r>
          </a:p>
          <a:p>
            <a:pPr marL="457200" indent="-457200">
              <a:buAutoNum type="arabicPeriod"/>
            </a:pPr>
            <a:r>
              <a:rPr lang="nb-NO" sz="2000" dirty="0" smtClean="0"/>
              <a:t>Definer positiv retning for arealvektoren og dermed er positiv retning for strømmen gitt.</a:t>
            </a:r>
          </a:p>
          <a:p>
            <a:pPr marL="400050" lvl="1" indent="0">
              <a:buNone/>
            </a:pPr>
            <a:r>
              <a:rPr lang="nb-NO" sz="1600" dirty="0" smtClean="0"/>
              <a:t>(Høyrehåndsregel: Tommel i </a:t>
            </a:r>
            <a:r>
              <a:rPr lang="nb-NO" sz="1600" i="1" dirty="0" smtClean="0"/>
              <a:t>A</a:t>
            </a:r>
            <a:r>
              <a:rPr lang="nb-NO" sz="1600" dirty="0" smtClean="0"/>
              <a:t>-retning, fingrene krummer i positiv strømretning)</a:t>
            </a:r>
          </a:p>
          <a:p>
            <a:pPr marL="400050" lvl="1" indent="0">
              <a:buNone/>
            </a:pPr>
            <a:endParaRPr lang="nb-NO" sz="1600" dirty="0" smtClean="0"/>
          </a:p>
          <a:p>
            <a:pPr marL="457200" indent="-457200">
              <a:buAutoNum type="arabicPeriod"/>
            </a:pPr>
            <a:r>
              <a:rPr lang="nb-NO" sz="2000" dirty="0" smtClean="0"/>
              <a:t>Fra retningen til                  :  finn fortegnet til fluksen </a:t>
            </a:r>
          </a:p>
          <a:p>
            <a:pPr marL="457200" indent="-457200">
              <a:buAutoNum type="arabicPeriod"/>
            </a:pPr>
            <a:r>
              <a:rPr lang="nb-NO" sz="2000" dirty="0" smtClean="0"/>
              <a:t>Bestem fortegnet til indusert </a:t>
            </a:r>
            <a:r>
              <a:rPr lang="nb-NO" sz="2000" dirty="0" err="1" smtClean="0"/>
              <a:t>ems</a:t>
            </a:r>
            <a:r>
              <a:rPr lang="nb-NO" sz="2000" dirty="0" smtClean="0"/>
              <a:t> ut fra situasjonen og </a:t>
            </a:r>
            <a:r>
              <a:rPr lang="nb-NO" sz="2000" dirty="0" err="1" smtClean="0"/>
              <a:t>Faradays</a:t>
            </a:r>
            <a:r>
              <a:rPr lang="nb-NO" sz="2000" dirty="0" smtClean="0"/>
              <a:t> </a:t>
            </a:r>
            <a:r>
              <a:rPr lang="nb-NO" sz="2000" smtClean="0"/>
              <a:t>induksjonslov</a:t>
            </a:r>
            <a:endParaRPr lang="nb-NO" sz="1600" dirty="0" smtClean="0"/>
          </a:p>
          <a:p>
            <a:pPr marL="457200" indent="-457200">
              <a:buAutoNum type="arabicPeriod"/>
            </a:pPr>
            <a:r>
              <a:rPr lang="nb-NO" sz="2000" dirty="0" smtClean="0"/>
              <a:t>Strømretning er i samme retning som </a:t>
            </a:r>
            <a:r>
              <a:rPr lang="el-GR" sz="2000" dirty="0" smtClean="0"/>
              <a:t>ε</a:t>
            </a:r>
            <a:r>
              <a:rPr lang="nb-NO" sz="2000" dirty="0" smtClean="0"/>
              <a:t>.</a:t>
            </a:r>
          </a:p>
          <a:p>
            <a:pPr>
              <a:buNone/>
            </a:pPr>
            <a:endParaRPr lang="nb-NO" sz="2000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1312458"/>
              </p:ext>
            </p:extLst>
          </p:nvPr>
        </p:nvGraphicFramePr>
        <p:xfrm>
          <a:off x="2771800" y="404664"/>
          <a:ext cx="1224136" cy="75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36" name="Equation" r:id="rId4" imgW="634680" imgH="393480" progId="Equation.DSMT4">
                  <p:embed/>
                </p:oleObj>
              </mc:Choice>
              <mc:Fallback>
                <p:oleObj name="Equation" r:id="rId4" imgW="634680" imgH="3934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404664"/>
                        <a:ext cx="1224136" cy="759737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2857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Ellipse 7"/>
          <p:cNvSpPr/>
          <p:nvPr/>
        </p:nvSpPr>
        <p:spPr>
          <a:xfrm>
            <a:off x="6284876" y="2420888"/>
            <a:ext cx="1944216" cy="648072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10" name="Rett pil 9"/>
          <p:cNvCxnSpPr/>
          <p:nvPr/>
        </p:nvCxnSpPr>
        <p:spPr>
          <a:xfrm flipH="1" flipV="1">
            <a:off x="6732240" y="1772816"/>
            <a:ext cx="504056" cy="936104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Rett pil 10"/>
          <p:cNvCxnSpPr/>
          <p:nvPr/>
        </p:nvCxnSpPr>
        <p:spPr>
          <a:xfrm flipH="1" flipV="1">
            <a:off x="6530730" y="1442366"/>
            <a:ext cx="207640" cy="351656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Objekt 13"/>
          <p:cNvGraphicFramePr>
            <a:graphicFrameLocks noChangeAspect="1"/>
          </p:cNvGraphicFramePr>
          <p:nvPr/>
        </p:nvGraphicFramePr>
        <p:xfrm>
          <a:off x="6286028" y="1628800"/>
          <a:ext cx="230188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37" name="Equation" r:id="rId6" imgW="152280" imgH="203040" progId="Equation.DSMT4">
                  <p:embed/>
                </p:oleObj>
              </mc:Choice>
              <mc:Fallback>
                <p:oleObj name="Equation" r:id="rId6" imgW="152280" imgH="2030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6028" y="1628800"/>
                        <a:ext cx="230188" cy="306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Rett pil 15"/>
          <p:cNvCxnSpPr/>
          <p:nvPr/>
        </p:nvCxnSpPr>
        <p:spPr>
          <a:xfrm flipV="1">
            <a:off x="7236296" y="1686856"/>
            <a:ext cx="0" cy="10081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Objekt 16"/>
          <p:cNvGraphicFramePr>
            <a:graphicFrameLocks noChangeAspect="1"/>
          </p:cNvGraphicFramePr>
          <p:nvPr/>
        </p:nvGraphicFramePr>
        <p:xfrm>
          <a:off x="7150125" y="1340768"/>
          <a:ext cx="230187" cy="30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38" name="Equation" r:id="rId8" imgW="152280" imgH="203040" progId="Equation.DSMT4">
                  <p:embed/>
                </p:oleObj>
              </mc:Choice>
              <mc:Fallback>
                <p:oleObj name="Equation" r:id="rId8" imgW="152280" imgH="2030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0125" y="1340768"/>
                        <a:ext cx="230187" cy="306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7123142"/>
              </p:ext>
            </p:extLst>
          </p:nvPr>
        </p:nvGraphicFramePr>
        <p:xfrm>
          <a:off x="2699792" y="4660971"/>
          <a:ext cx="856389" cy="4163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39" name="Equation" r:id="rId10" imgW="495000" imgH="241200" progId="Equation.DSMT4">
                  <p:embed/>
                </p:oleObj>
              </mc:Choice>
              <mc:Fallback>
                <p:oleObj name="Equation" r:id="rId10" imgW="495000" imgH="24120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4660971"/>
                        <a:ext cx="856389" cy="41637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Bue 17"/>
          <p:cNvSpPr/>
          <p:nvPr/>
        </p:nvSpPr>
        <p:spPr>
          <a:xfrm rot="19067299">
            <a:off x="6745191" y="1995712"/>
            <a:ext cx="576064" cy="432048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/>
        </p:nvGraphicFramePr>
        <p:xfrm>
          <a:off x="6930246" y="1643314"/>
          <a:ext cx="190500" cy="30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40" name="Equation" r:id="rId12" imgW="126720" imgH="203040" progId="Equation.DSMT4">
                  <p:embed/>
                </p:oleObj>
              </mc:Choice>
              <mc:Fallback>
                <p:oleObj name="Equation" r:id="rId12" imgW="126720" imgH="2030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0246" y="1643314"/>
                        <a:ext cx="190500" cy="303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Venstrebuet pil 22"/>
          <p:cNvSpPr/>
          <p:nvPr/>
        </p:nvSpPr>
        <p:spPr>
          <a:xfrm>
            <a:off x="8244408" y="2493458"/>
            <a:ext cx="216024" cy="576064"/>
          </a:xfrm>
          <a:prstGeom prst="curvedLeftArrow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>
              <a:solidFill>
                <a:schemeClr val="tx1"/>
              </a:solidFill>
            </a:endParaRPr>
          </a:p>
        </p:txBody>
      </p:sp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8508547" y="2651805"/>
          <a:ext cx="219075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41" name="Equation" r:id="rId14" imgW="126720" imgH="139680" progId="Equation.DSMT4">
                  <p:embed/>
                </p:oleObj>
              </mc:Choice>
              <mc:Fallback>
                <p:oleObj name="Equation" r:id="rId14" imgW="126720" imgH="13968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08547" y="2651805"/>
                        <a:ext cx="219075" cy="238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868050" y="1385996"/>
            <a:ext cx="749434" cy="763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kstSylinder 21"/>
          <p:cNvSpPr txBox="1"/>
          <p:nvPr/>
        </p:nvSpPr>
        <p:spPr>
          <a:xfrm>
            <a:off x="6055702" y="188892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øker</a:t>
            </a:r>
            <a:endParaRPr lang="nb-NO" dirty="0"/>
          </a:p>
        </p:txBody>
      </p:sp>
      <p:cxnSp>
        <p:nvCxnSpPr>
          <p:cNvPr id="25" name="Rett pil 24"/>
          <p:cNvCxnSpPr/>
          <p:nvPr/>
        </p:nvCxnSpPr>
        <p:spPr>
          <a:xfrm flipH="1">
            <a:off x="7020272" y="3197900"/>
            <a:ext cx="432048" cy="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6" name="TekstSylinder 25"/>
          <p:cNvSpPr txBox="1"/>
          <p:nvPr/>
        </p:nvSpPr>
        <p:spPr>
          <a:xfrm>
            <a:off x="6804248" y="3010904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i="1" dirty="0" smtClean="0"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I</a:t>
            </a:r>
            <a:endParaRPr lang="nb-NO" sz="1400" b="1" i="1" dirty="0">
              <a:latin typeface="Times New Roman" panose="02020603050405020304" pitchFamily="18" charset="0"/>
              <a:ea typeface="Adobe Ming Std L" pitchFamily="18" charset="-128"/>
              <a:cs typeface="Times New Roman" panose="02020603050405020304" pitchFamily="18" charset="0"/>
            </a:endParaRPr>
          </a:p>
        </p:txBody>
      </p:sp>
      <p:sp>
        <p:nvSpPr>
          <p:cNvPr id="27" name="Plassholder for lysbilde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6</a:t>
            </a:fld>
            <a:endParaRPr lang="nb-NO"/>
          </a:p>
        </p:txBody>
      </p:sp>
      <p:sp>
        <p:nvSpPr>
          <p:cNvPr id="28" name="Plassholder for bunntekst 2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2" name="Høyrebuet pil 1"/>
          <p:cNvSpPr/>
          <p:nvPr/>
        </p:nvSpPr>
        <p:spPr>
          <a:xfrm>
            <a:off x="6045380" y="2354939"/>
            <a:ext cx="334358" cy="743904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chemeClr val="tx1"/>
              </a:solidFill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5868144" y="2843957"/>
            <a:ext cx="416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4000" b="1" dirty="0" smtClean="0">
                <a:solidFill>
                  <a:srgbClr val="FF0000"/>
                </a:solidFill>
              </a:rPr>
              <a:t>+</a:t>
            </a:r>
            <a:endParaRPr lang="nb-NO" sz="4000" b="1" dirty="0">
              <a:solidFill>
                <a:srgbClr val="FF0000"/>
              </a:solidFill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6212559" y="4293096"/>
            <a:ext cx="2823937" cy="1477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/>
              <a:t>Fluksen </a:t>
            </a:r>
            <a:r>
              <a:rPr lang="nb-NO" dirty="0"/>
              <a:t>er positiv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/>
              <a:t>Fluksen </a:t>
            </a:r>
            <a:r>
              <a:rPr lang="nb-NO" dirty="0"/>
              <a:t>øker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/>
              <a:t>Indusert </a:t>
            </a:r>
            <a:r>
              <a:rPr lang="nb-NO" dirty="0" err="1"/>
              <a:t>ems</a:t>
            </a:r>
            <a:r>
              <a:rPr lang="nb-NO" dirty="0"/>
              <a:t> er negativ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/>
              <a:t>Indusert strøm </a:t>
            </a:r>
            <a:r>
              <a:rPr lang="nb-NO" dirty="0"/>
              <a:t>i negativ </a:t>
            </a:r>
            <a:r>
              <a:rPr lang="nb-NO" dirty="0" smtClean="0"/>
              <a:t>retning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 animBg="1"/>
      <p:bldP spid="23" grpId="0" animBg="1"/>
      <p:bldP spid="22" grpId="0"/>
      <p:bldP spid="26" grpId="0"/>
      <p:bldP spid="2" grpId="0" animBg="1"/>
      <p:bldP spid="3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innhold 3"/>
          <p:cNvSpPr>
            <a:spLocks noGrp="1"/>
          </p:cNvSpPr>
          <p:nvPr>
            <p:ph idx="1"/>
          </p:nvPr>
        </p:nvSpPr>
        <p:spPr>
          <a:xfrm>
            <a:off x="457200" y="692696"/>
            <a:ext cx="5194920" cy="54334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Indusert ems:                              </a:t>
            </a:r>
            <a:r>
              <a:rPr lang="nb-NO" sz="2000" i="1" dirty="0" err="1" smtClean="0"/>
              <a:t>Faradays</a:t>
            </a:r>
            <a:r>
              <a:rPr lang="nb-NO" sz="2000" i="1" dirty="0" smtClean="0"/>
              <a:t> lov</a:t>
            </a: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b="1" dirty="0" smtClean="0"/>
              <a:t>Hva om vi hadde valgt motsatt retning for </a:t>
            </a:r>
          </a:p>
          <a:p>
            <a:pPr>
              <a:buNone/>
            </a:pPr>
            <a:r>
              <a:rPr lang="nb-NO" sz="2000" b="1" dirty="0" smtClean="0"/>
              <a:t>arealvektoren?</a:t>
            </a:r>
          </a:p>
          <a:p>
            <a:pPr>
              <a:buNone/>
            </a:pPr>
            <a:endParaRPr lang="nb-NO" sz="2000" dirty="0" smtClean="0"/>
          </a:p>
          <a:p>
            <a:pPr marL="457200" indent="-457200">
              <a:buAutoNum type="arabicPeriod"/>
            </a:pPr>
            <a:r>
              <a:rPr lang="nb-NO" sz="2000" dirty="0" smtClean="0"/>
              <a:t>Fra retningen til               finn fortegnet til fluksen. </a:t>
            </a:r>
          </a:p>
          <a:p>
            <a:pPr marL="457200" indent="-457200">
              <a:buAutoNum type="arabicPeriod"/>
            </a:pPr>
            <a:r>
              <a:rPr lang="nb-NO" sz="2000" dirty="0" smtClean="0"/>
              <a:t>Bestem fortegnet til indusert ems.</a:t>
            </a:r>
          </a:p>
          <a:p>
            <a:pPr marL="457200" indent="-457200">
              <a:buAutoNum type="arabicPeriod"/>
            </a:pPr>
            <a:r>
              <a:rPr lang="nb-NO" sz="2000" dirty="0" smtClean="0"/>
              <a:t>Bruk høyrehåndsregelen til å finne positiv retning til indusert ems. </a:t>
            </a:r>
          </a:p>
          <a:p>
            <a:pPr marL="457200" indent="-457200">
              <a:buAutoNum type="arabicPeriod"/>
            </a:pPr>
            <a:r>
              <a:rPr lang="nb-NO" sz="2000" dirty="0" smtClean="0"/>
              <a:t>Strømretning er som for positiv ems. </a:t>
            </a:r>
          </a:p>
          <a:p>
            <a:pPr marL="457200" indent="-457200">
              <a:buAutoNum type="arabicPeriod"/>
            </a:pPr>
            <a:endParaRPr lang="nb-NO" sz="2000" dirty="0" smtClean="0"/>
          </a:p>
          <a:p>
            <a:pPr>
              <a:buNone/>
            </a:pPr>
            <a:endParaRPr lang="nb-NO" sz="2000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4914380"/>
              </p:ext>
            </p:extLst>
          </p:nvPr>
        </p:nvGraphicFramePr>
        <p:xfrm>
          <a:off x="2195736" y="629440"/>
          <a:ext cx="954088" cy="592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71" name="Equation" r:id="rId4" imgW="634680" imgH="393480" progId="Equation.DSMT4">
                  <p:embed/>
                </p:oleObj>
              </mc:Choice>
              <mc:Fallback>
                <p:oleObj name="Equation" r:id="rId4" imgW="634680" imgH="3934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629440"/>
                        <a:ext cx="954088" cy="592137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2857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Ellipse 7"/>
          <p:cNvSpPr/>
          <p:nvPr/>
        </p:nvSpPr>
        <p:spPr>
          <a:xfrm>
            <a:off x="6300192" y="2420888"/>
            <a:ext cx="1944216" cy="648072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10" name="Rett pil 9"/>
          <p:cNvCxnSpPr/>
          <p:nvPr/>
        </p:nvCxnSpPr>
        <p:spPr>
          <a:xfrm flipH="1" flipV="1">
            <a:off x="6732240" y="1772816"/>
            <a:ext cx="504056" cy="936104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Rett pil 10"/>
          <p:cNvCxnSpPr/>
          <p:nvPr/>
        </p:nvCxnSpPr>
        <p:spPr>
          <a:xfrm flipH="1" flipV="1">
            <a:off x="6530730" y="1442366"/>
            <a:ext cx="207640" cy="351656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Objekt 13"/>
          <p:cNvGraphicFramePr>
            <a:graphicFrameLocks noChangeAspect="1"/>
          </p:cNvGraphicFramePr>
          <p:nvPr/>
        </p:nvGraphicFramePr>
        <p:xfrm>
          <a:off x="6286028" y="1628800"/>
          <a:ext cx="230188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72" name="Equation" r:id="rId6" imgW="152280" imgH="203040" progId="Equation.DSMT4">
                  <p:embed/>
                </p:oleObj>
              </mc:Choice>
              <mc:Fallback>
                <p:oleObj name="Equation" r:id="rId6" imgW="152280" imgH="2030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6028" y="1628800"/>
                        <a:ext cx="230188" cy="306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Rett pil 15"/>
          <p:cNvCxnSpPr/>
          <p:nvPr/>
        </p:nvCxnSpPr>
        <p:spPr>
          <a:xfrm>
            <a:off x="7236296" y="2694406"/>
            <a:ext cx="0" cy="93610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Objekt 16"/>
          <p:cNvGraphicFramePr>
            <a:graphicFrameLocks noChangeAspect="1"/>
          </p:cNvGraphicFramePr>
          <p:nvPr/>
        </p:nvGraphicFramePr>
        <p:xfrm>
          <a:off x="7092069" y="3698676"/>
          <a:ext cx="230187" cy="30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73" name="Equation" r:id="rId8" imgW="152280" imgH="203040" progId="Equation.DSMT4">
                  <p:embed/>
                </p:oleObj>
              </mc:Choice>
              <mc:Fallback>
                <p:oleObj name="Equation" r:id="rId8" imgW="152280" imgH="2030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2069" y="3698676"/>
                        <a:ext cx="230187" cy="306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1143383"/>
              </p:ext>
            </p:extLst>
          </p:nvPr>
        </p:nvGraphicFramePr>
        <p:xfrm>
          <a:off x="2699792" y="2497227"/>
          <a:ext cx="766763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74" name="Equation" r:id="rId10" imgW="507960" imgH="241200" progId="Equation.DSMT4">
                  <p:embed/>
                </p:oleObj>
              </mc:Choice>
              <mc:Fallback>
                <p:oleObj name="Equation" r:id="rId10" imgW="507960" imgH="24120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2497227"/>
                        <a:ext cx="766763" cy="363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kstSylinder 21"/>
          <p:cNvSpPr txBox="1"/>
          <p:nvPr/>
        </p:nvSpPr>
        <p:spPr>
          <a:xfrm>
            <a:off x="6055702" y="188892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øker</a:t>
            </a:r>
            <a:endParaRPr lang="nb-NO" dirty="0"/>
          </a:p>
        </p:txBody>
      </p:sp>
      <p:sp>
        <p:nvSpPr>
          <p:cNvPr id="27" name="TekstSylinder 26"/>
          <p:cNvSpPr txBox="1"/>
          <p:nvPr/>
        </p:nvSpPr>
        <p:spPr>
          <a:xfrm>
            <a:off x="6391210" y="463844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 smtClean="0"/>
              <a:t>Eksempel</a:t>
            </a:r>
            <a:endParaRPr lang="nb-NO" sz="2400" dirty="0"/>
          </a:p>
        </p:txBody>
      </p:sp>
      <p:sp>
        <p:nvSpPr>
          <p:cNvPr id="29" name="Plassholder for lysbildenumm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7</a:t>
            </a:fld>
            <a:endParaRPr lang="nb-NO"/>
          </a:p>
        </p:txBody>
      </p:sp>
      <p:sp>
        <p:nvSpPr>
          <p:cNvPr id="30" name="Plassholder for bunntekst 29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18" name="TekstSylinder 17"/>
          <p:cNvSpPr txBox="1"/>
          <p:nvPr/>
        </p:nvSpPr>
        <p:spPr>
          <a:xfrm>
            <a:off x="5796136" y="4293096"/>
            <a:ext cx="2808312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sz="2000" dirty="0" smtClean="0"/>
              <a:t>Bestem retningen for indusert ems.</a:t>
            </a:r>
            <a:endParaRPr lang="nb-NO" sz="2000" dirty="0"/>
          </a:p>
        </p:txBody>
      </p:sp>
      <p:sp>
        <p:nvSpPr>
          <p:cNvPr id="2" name="Venstrebuet pil 1"/>
          <p:cNvSpPr/>
          <p:nvPr/>
        </p:nvSpPr>
        <p:spPr>
          <a:xfrm>
            <a:off x="8244408" y="2420888"/>
            <a:ext cx="360040" cy="741570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chemeClr val="tx1"/>
              </a:solidFill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7884368" y="2922624"/>
            <a:ext cx="360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4000" b="1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20" name="TekstSylinder 19"/>
          <p:cNvSpPr txBox="1"/>
          <p:nvPr/>
        </p:nvSpPr>
        <p:spPr>
          <a:xfrm>
            <a:off x="5796136" y="4293096"/>
            <a:ext cx="2903236" cy="17543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/>
              <a:t>Fluksen </a:t>
            </a:r>
            <a:r>
              <a:rPr lang="nb-NO" dirty="0"/>
              <a:t>er </a:t>
            </a:r>
            <a:r>
              <a:rPr lang="nb-NO" dirty="0" smtClean="0"/>
              <a:t>negativ</a:t>
            </a:r>
            <a:endParaRPr lang="nb-N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/>
              <a:t>Fluksen øker i negativ retning</a:t>
            </a:r>
            <a:endParaRPr lang="nb-N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/>
              <a:t>Indusert </a:t>
            </a:r>
            <a:r>
              <a:rPr lang="nb-NO" dirty="0" err="1"/>
              <a:t>ems</a:t>
            </a:r>
            <a:r>
              <a:rPr lang="nb-NO" dirty="0"/>
              <a:t> er </a:t>
            </a:r>
            <a:r>
              <a:rPr lang="nb-NO" dirty="0" smtClean="0"/>
              <a:t>positiv</a:t>
            </a:r>
            <a:endParaRPr lang="nb-N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/>
              <a:t>Indusert strøm </a:t>
            </a:r>
            <a:r>
              <a:rPr lang="nb-NO" dirty="0"/>
              <a:t>i </a:t>
            </a:r>
            <a:r>
              <a:rPr lang="nb-NO" dirty="0" smtClean="0"/>
              <a:t>positiv retning</a:t>
            </a:r>
            <a:endParaRPr lang="nb-NO" dirty="0"/>
          </a:p>
        </p:txBody>
      </p:sp>
      <p:sp>
        <p:nvSpPr>
          <p:cNvPr id="21" name="TekstSylinder 20"/>
          <p:cNvSpPr txBox="1"/>
          <p:nvPr/>
        </p:nvSpPr>
        <p:spPr>
          <a:xfrm>
            <a:off x="984212" y="4991266"/>
            <a:ext cx="36004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sz="2000" dirty="0" smtClean="0"/>
              <a:t>Den valgte retningen til arealvektoren er uten betydning for resultatet.</a:t>
            </a:r>
            <a:endParaRPr lang="nb-NO" sz="2000" dirty="0"/>
          </a:p>
        </p:txBody>
      </p:sp>
      <p:cxnSp>
        <p:nvCxnSpPr>
          <p:cNvPr id="23" name="Rett pil 22"/>
          <p:cNvCxnSpPr/>
          <p:nvPr/>
        </p:nvCxnSpPr>
        <p:spPr>
          <a:xfrm flipH="1">
            <a:off x="7020272" y="3197900"/>
            <a:ext cx="432048" cy="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" name="TekstSylinder 24"/>
          <p:cNvSpPr txBox="1"/>
          <p:nvPr/>
        </p:nvSpPr>
        <p:spPr>
          <a:xfrm>
            <a:off x="6804248" y="3010904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i="1" dirty="0" smtClean="0"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I</a:t>
            </a:r>
            <a:endParaRPr lang="nb-NO" sz="1400" b="1" i="1" dirty="0">
              <a:latin typeface="Times New Roman" panose="02020603050405020304" pitchFamily="18" charset="0"/>
              <a:ea typeface="Adobe Ming Std L" pitchFamily="18" charset="-128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20" grpId="0" animBg="1"/>
      <p:bldP spid="21" grpId="0" animBg="1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innhold 3"/>
          <p:cNvSpPr>
            <a:spLocks noGrp="1"/>
          </p:cNvSpPr>
          <p:nvPr>
            <p:ph idx="1"/>
          </p:nvPr>
        </p:nvSpPr>
        <p:spPr>
          <a:xfrm>
            <a:off x="457200" y="692696"/>
            <a:ext cx="5194920" cy="54334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Indusert ems:                              </a:t>
            </a:r>
            <a:r>
              <a:rPr lang="nb-NO" sz="2000" i="1" dirty="0" err="1" smtClean="0"/>
              <a:t>Faradays</a:t>
            </a:r>
            <a:r>
              <a:rPr lang="nb-NO" sz="2000" i="1" dirty="0" smtClean="0"/>
              <a:t> lov</a:t>
            </a: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Hva blir situasjonen dersom det magnetiske</a:t>
            </a:r>
          </a:p>
          <a:p>
            <a:pPr>
              <a:buNone/>
            </a:pPr>
            <a:r>
              <a:rPr lang="nb-NO" sz="2000" dirty="0" smtClean="0"/>
              <a:t>feltet </a:t>
            </a:r>
            <a:r>
              <a:rPr lang="nb-NO" sz="2000" i="1" dirty="0" smtClean="0"/>
              <a:t>avtar</a:t>
            </a:r>
            <a:r>
              <a:rPr lang="nb-NO" sz="2000" dirty="0" smtClean="0"/>
              <a:t>?</a:t>
            </a:r>
            <a:endParaRPr lang="nb-NO" sz="2000" i="1" dirty="0" smtClean="0"/>
          </a:p>
          <a:p>
            <a:pPr>
              <a:buNone/>
            </a:pPr>
            <a:endParaRPr lang="nb-NO" sz="2000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3410085"/>
              </p:ext>
            </p:extLst>
          </p:nvPr>
        </p:nvGraphicFramePr>
        <p:xfrm>
          <a:off x="2339752" y="653056"/>
          <a:ext cx="954088" cy="592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0" name="Equation" r:id="rId4" imgW="634680" imgH="393480" progId="Equation.DSMT4">
                  <p:embed/>
                </p:oleObj>
              </mc:Choice>
              <mc:Fallback>
                <p:oleObj name="Equation" r:id="rId4" imgW="634680" imgH="3934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653056"/>
                        <a:ext cx="954088" cy="592137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2857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Ellipse 7"/>
          <p:cNvSpPr/>
          <p:nvPr/>
        </p:nvSpPr>
        <p:spPr>
          <a:xfrm>
            <a:off x="6300192" y="2420888"/>
            <a:ext cx="1944216" cy="648072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10" name="Rett pil 9"/>
          <p:cNvCxnSpPr/>
          <p:nvPr/>
        </p:nvCxnSpPr>
        <p:spPr>
          <a:xfrm flipH="1" flipV="1">
            <a:off x="6732240" y="1772816"/>
            <a:ext cx="504056" cy="936104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Rett pil 10"/>
          <p:cNvCxnSpPr/>
          <p:nvPr/>
        </p:nvCxnSpPr>
        <p:spPr>
          <a:xfrm flipH="1" flipV="1">
            <a:off x="6856174" y="2012300"/>
            <a:ext cx="207640" cy="351656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Objekt 13"/>
          <p:cNvGraphicFramePr>
            <a:graphicFrameLocks noChangeAspect="1"/>
          </p:cNvGraphicFramePr>
          <p:nvPr/>
        </p:nvGraphicFramePr>
        <p:xfrm>
          <a:off x="6286028" y="1628800"/>
          <a:ext cx="230188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1" name="Equation" r:id="rId6" imgW="152280" imgH="203040" progId="Equation.DSMT4">
                  <p:embed/>
                </p:oleObj>
              </mc:Choice>
              <mc:Fallback>
                <p:oleObj name="Equation" r:id="rId6" imgW="152280" imgH="2030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6028" y="1628800"/>
                        <a:ext cx="230188" cy="306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Rett pil 15"/>
          <p:cNvCxnSpPr/>
          <p:nvPr/>
        </p:nvCxnSpPr>
        <p:spPr>
          <a:xfrm flipV="1">
            <a:off x="7236296" y="1686856"/>
            <a:ext cx="0" cy="10081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Objekt 16"/>
          <p:cNvGraphicFramePr>
            <a:graphicFrameLocks noChangeAspect="1"/>
          </p:cNvGraphicFramePr>
          <p:nvPr/>
        </p:nvGraphicFramePr>
        <p:xfrm>
          <a:off x="7150125" y="1340768"/>
          <a:ext cx="230187" cy="30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2" name="Equation" r:id="rId8" imgW="152280" imgH="203040" progId="Equation.DSMT4">
                  <p:embed/>
                </p:oleObj>
              </mc:Choice>
              <mc:Fallback>
                <p:oleObj name="Equation" r:id="rId8" imgW="152280" imgH="2030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0125" y="1340768"/>
                        <a:ext cx="230187" cy="306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Bue 17"/>
          <p:cNvSpPr/>
          <p:nvPr/>
        </p:nvSpPr>
        <p:spPr>
          <a:xfrm rot="19067299">
            <a:off x="6745191" y="1995712"/>
            <a:ext cx="576064" cy="432048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/>
        </p:nvGraphicFramePr>
        <p:xfrm>
          <a:off x="6930246" y="1643314"/>
          <a:ext cx="190500" cy="30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3" name="Equation" r:id="rId10" imgW="126720" imgH="203040" progId="Equation.DSMT4">
                  <p:embed/>
                </p:oleObj>
              </mc:Choice>
              <mc:Fallback>
                <p:oleObj name="Equation" r:id="rId10" imgW="126720" imgH="2030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0246" y="1643314"/>
                        <a:ext cx="190500" cy="303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kstSylinder 21"/>
          <p:cNvSpPr txBox="1"/>
          <p:nvPr/>
        </p:nvSpPr>
        <p:spPr>
          <a:xfrm>
            <a:off x="6183784" y="1888928"/>
            <a:ext cx="763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avtar</a:t>
            </a:r>
            <a:endParaRPr lang="nb-NO" dirty="0"/>
          </a:p>
        </p:txBody>
      </p:sp>
      <p:sp>
        <p:nvSpPr>
          <p:cNvPr id="36" name="TekstSylinder 35"/>
          <p:cNvSpPr txBox="1"/>
          <p:nvPr/>
        </p:nvSpPr>
        <p:spPr>
          <a:xfrm>
            <a:off x="6391210" y="260648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 smtClean="0"/>
              <a:t>Eksempel</a:t>
            </a:r>
            <a:endParaRPr lang="nb-NO" sz="2400" dirty="0"/>
          </a:p>
        </p:txBody>
      </p:sp>
      <p:sp>
        <p:nvSpPr>
          <p:cNvPr id="37" name="Plassholder for lysbildenummer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8</a:t>
            </a:fld>
            <a:endParaRPr lang="nb-NO"/>
          </a:p>
        </p:txBody>
      </p:sp>
      <p:sp>
        <p:nvSpPr>
          <p:cNvPr id="38" name="Plassholder for bunntekst 3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20" name="TekstSylinder 19"/>
          <p:cNvSpPr txBox="1"/>
          <p:nvPr/>
        </p:nvSpPr>
        <p:spPr>
          <a:xfrm>
            <a:off x="5796136" y="4293096"/>
            <a:ext cx="2808312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sz="2000" dirty="0" smtClean="0"/>
              <a:t>Bestem retningen for indusert ems.</a:t>
            </a:r>
            <a:endParaRPr lang="nb-NO" sz="2000" dirty="0"/>
          </a:p>
        </p:txBody>
      </p:sp>
      <p:sp>
        <p:nvSpPr>
          <p:cNvPr id="2" name="TekstSylinder 1"/>
          <p:cNvSpPr txBox="1"/>
          <p:nvPr/>
        </p:nvSpPr>
        <p:spPr>
          <a:xfrm>
            <a:off x="827584" y="3068960"/>
            <a:ext cx="36724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b-NO" dirty="0" smtClean="0"/>
              <a:t>Positiv retning?</a:t>
            </a:r>
          </a:p>
          <a:p>
            <a:pPr marL="342900" indent="-342900">
              <a:buAutoNum type="arabicPeriod"/>
            </a:pPr>
            <a:r>
              <a:rPr lang="nb-NO" dirty="0" smtClean="0"/>
              <a:t>Fortegn for fluksen?</a:t>
            </a:r>
          </a:p>
          <a:p>
            <a:pPr marL="342900" indent="-342900">
              <a:buAutoNum type="arabicPeriod"/>
            </a:pPr>
            <a:r>
              <a:rPr lang="nb-NO" dirty="0" smtClean="0"/>
              <a:t>Hva skjer? Fortegn for </a:t>
            </a:r>
            <a:r>
              <a:rPr lang="nb-NO" dirty="0" err="1" smtClean="0"/>
              <a:t>emsen</a:t>
            </a:r>
            <a:r>
              <a:rPr lang="nb-NO" dirty="0" smtClean="0"/>
              <a:t>?</a:t>
            </a:r>
          </a:p>
          <a:p>
            <a:pPr marL="342900" indent="-342900">
              <a:buAutoNum type="arabicPeriod"/>
            </a:pPr>
            <a:r>
              <a:rPr lang="nb-NO" dirty="0" smtClean="0"/>
              <a:t>Fortegn for strømmen?</a:t>
            </a:r>
          </a:p>
          <a:p>
            <a:pPr marL="342900" indent="-342900">
              <a:buAutoNum type="arabicPeriod"/>
            </a:pPr>
            <a:r>
              <a:rPr lang="nb-NO" dirty="0" smtClean="0"/>
              <a:t>Strømretning</a:t>
            </a:r>
            <a:endParaRPr lang="nb-NO" dirty="0"/>
          </a:p>
        </p:txBody>
      </p:sp>
      <p:sp>
        <p:nvSpPr>
          <p:cNvPr id="21" name="TekstSylinder 20"/>
          <p:cNvSpPr txBox="1"/>
          <p:nvPr/>
        </p:nvSpPr>
        <p:spPr>
          <a:xfrm>
            <a:off x="5220072" y="3535848"/>
            <a:ext cx="3672408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nb-NO" dirty="0"/>
              <a:t> Fluksen er positiv.</a:t>
            </a:r>
          </a:p>
          <a:p>
            <a:pPr>
              <a:buFont typeface="Wingdings" pitchFamily="2" charset="2"/>
              <a:buChar char="ü"/>
            </a:pPr>
            <a:r>
              <a:rPr lang="nb-NO" dirty="0"/>
              <a:t>  Fluksen avtar. Indusert </a:t>
            </a:r>
            <a:r>
              <a:rPr lang="nb-NO" dirty="0" err="1"/>
              <a:t>ems</a:t>
            </a:r>
            <a:endParaRPr lang="nb-NO" dirty="0"/>
          </a:p>
          <a:p>
            <a:r>
              <a:rPr lang="nb-NO" dirty="0"/>
              <a:t>      er positiv</a:t>
            </a:r>
            <a:r>
              <a:rPr lang="nb-NO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nb-NO" dirty="0" smtClean="0"/>
              <a:t>Indusert </a:t>
            </a:r>
            <a:r>
              <a:rPr lang="nb-NO" dirty="0"/>
              <a:t>strøm er </a:t>
            </a:r>
            <a:r>
              <a:rPr lang="nb-NO" dirty="0" smtClean="0"/>
              <a:t>positiv</a:t>
            </a:r>
            <a:endParaRPr lang="nb-NO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nb-NO" dirty="0"/>
              <a:t>Strømmen går i </a:t>
            </a:r>
            <a:r>
              <a:rPr lang="nb-NO" dirty="0" smtClean="0"/>
              <a:t>positiv retning</a:t>
            </a:r>
            <a:endParaRPr lang="nb-NO" dirty="0"/>
          </a:p>
        </p:txBody>
      </p:sp>
      <p:sp>
        <p:nvSpPr>
          <p:cNvPr id="23" name="Høyrebuet pil 22"/>
          <p:cNvSpPr/>
          <p:nvPr/>
        </p:nvSpPr>
        <p:spPr>
          <a:xfrm>
            <a:off x="6057260" y="2372972"/>
            <a:ext cx="334358" cy="743904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chemeClr val="tx1"/>
              </a:solidFill>
            </a:endParaRPr>
          </a:p>
        </p:txBody>
      </p:sp>
      <p:sp>
        <p:nvSpPr>
          <p:cNvPr id="24" name="TekstSylinder 23"/>
          <p:cNvSpPr txBox="1"/>
          <p:nvPr/>
        </p:nvSpPr>
        <p:spPr>
          <a:xfrm>
            <a:off x="5848894" y="2744924"/>
            <a:ext cx="416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4000" b="1" dirty="0" smtClean="0">
                <a:solidFill>
                  <a:srgbClr val="FF0000"/>
                </a:solidFill>
              </a:rPr>
              <a:t>+</a:t>
            </a:r>
            <a:endParaRPr lang="nb-NO" sz="4000" b="1" dirty="0">
              <a:solidFill>
                <a:srgbClr val="FF0000"/>
              </a:solidFill>
            </a:endParaRPr>
          </a:p>
        </p:txBody>
      </p:sp>
      <p:cxnSp>
        <p:nvCxnSpPr>
          <p:cNvPr id="25" name="Rett pil 24"/>
          <p:cNvCxnSpPr/>
          <p:nvPr/>
        </p:nvCxnSpPr>
        <p:spPr>
          <a:xfrm flipV="1">
            <a:off x="7134698" y="3198462"/>
            <a:ext cx="432048" cy="1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6" name="TekstSylinder 25"/>
          <p:cNvSpPr txBox="1"/>
          <p:nvPr/>
        </p:nvSpPr>
        <p:spPr>
          <a:xfrm>
            <a:off x="6856174" y="3010904"/>
            <a:ext cx="30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i="1" dirty="0" smtClean="0"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I</a:t>
            </a:r>
            <a:endParaRPr lang="nb-NO" i="1" dirty="0">
              <a:latin typeface="Times New Roman" panose="02020603050405020304" pitchFamily="18" charset="0"/>
              <a:ea typeface="Adobe Ming Std L" pitchFamily="18" charset="-128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4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3600" dirty="0" smtClean="0"/>
              <a:t>Alternativ tenkemåte for retning </a:t>
            </a:r>
            <a:endParaRPr lang="nb-NO" sz="3600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dirty="0" smtClean="0"/>
              <a:t>FY6017 Elektromagnetisme 2016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E4046-9ED0-4F07-A1A7-B8D83A56C25E}" type="slidenum">
              <a:rPr lang="nb-NO" smtClean="0"/>
              <a:pPr/>
              <a:t>9</a:t>
            </a:fld>
            <a:endParaRPr lang="nb-NO"/>
          </a:p>
        </p:txBody>
      </p:sp>
      <p:sp>
        <p:nvSpPr>
          <p:cNvPr id="7" name="TekstSylinder 6"/>
          <p:cNvSpPr txBox="1"/>
          <p:nvPr/>
        </p:nvSpPr>
        <p:spPr>
          <a:xfrm>
            <a:off x="863588" y="1860848"/>
            <a:ext cx="7344816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b-NO" sz="2000" b="1" dirty="0" smtClean="0"/>
              <a:t>Prinsipp:	</a:t>
            </a:r>
          </a:p>
          <a:p>
            <a:r>
              <a:rPr lang="nb-NO" sz="2000" dirty="0" smtClean="0"/>
              <a:t>Naturen er grunnleggende konservativ, dvs. motsetter seg endringer.</a:t>
            </a:r>
            <a:endParaRPr lang="nb-NO" sz="2000" dirty="0"/>
          </a:p>
        </p:txBody>
      </p:sp>
      <p:sp>
        <p:nvSpPr>
          <p:cNvPr id="8" name="TekstSylinder 7"/>
          <p:cNvSpPr txBox="1"/>
          <p:nvPr/>
        </p:nvSpPr>
        <p:spPr>
          <a:xfrm>
            <a:off x="611560" y="3057263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/>
              <a:t>Så når den magnetiske fluksen endres, vil det induseres en strøm som setter opp et magnetfelt som motvirker endringen. («</a:t>
            </a:r>
            <a:r>
              <a:rPr lang="nb-NO" sz="2000" dirty="0" err="1" smtClean="0"/>
              <a:t>Lenz</a:t>
            </a:r>
            <a:r>
              <a:rPr lang="nb-NO" sz="2000" dirty="0" smtClean="0"/>
              <a:t> </a:t>
            </a:r>
            <a:r>
              <a:rPr lang="nb-NO" sz="2000" dirty="0" err="1" smtClean="0"/>
              <a:t>egel</a:t>
            </a:r>
            <a:r>
              <a:rPr lang="nb-NO" sz="2000" dirty="0" smtClean="0"/>
              <a:t>»)</a:t>
            </a:r>
            <a:endParaRPr lang="nb-NO" sz="2000" dirty="0"/>
          </a:p>
        </p:txBody>
      </p:sp>
      <p:sp>
        <p:nvSpPr>
          <p:cNvPr id="9" name="TekstSylinder 8"/>
          <p:cNvSpPr txBox="1"/>
          <p:nvPr/>
        </p:nvSpPr>
        <p:spPr>
          <a:xfrm>
            <a:off x="899592" y="4149080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Fluks øker   </a:t>
            </a:r>
            <a:r>
              <a:rPr lang="nb-NO" dirty="0" smtClean="0">
                <a:sym typeface="Symbol"/>
              </a:rPr>
              <a:t>   indusert </a:t>
            </a:r>
            <a:r>
              <a:rPr lang="nb-NO" i="1" dirty="0" smtClean="0">
                <a:sym typeface="Symbol"/>
              </a:rPr>
              <a:t>B</a:t>
            </a:r>
            <a:r>
              <a:rPr lang="nb-NO" dirty="0" smtClean="0">
                <a:sym typeface="Symbol"/>
              </a:rPr>
              <a:t>-felt har motsatt retning av det ytre </a:t>
            </a:r>
            <a:r>
              <a:rPr lang="nb-NO" i="1" dirty="0" smtClean="0">
                <a:sym typeface="Symbol"/>
              </a:rPr>
              <a:t>B</a:t>
            </a:r>
            <a:r>
              <a:rPr lang="nb-NO" dirty="0" smtClean="0">
                <a:sym typeface="Symbol"/>
              </a:rPr>
              <a:t>-feltet</a:t>
            </a:r>
          </a:p>
          <a:p>
            <a:endParaRPr lang="nb-NO" dirty="0">
              <a:sym typeface="Symbol"/>
            </a:endParaRPr>
          </a:p>
          <a:p>
            <a:r>
              <a:rPr lang="nb-NO" dirty="0" smtClean="0">
                <a:sym typeface="Symbol"/>
              </a:rPr>
              <a:t>Fluks avtar  </a:t>
            </a:r>
            <a:r>
              <a:rPr lang="nb-NO" dirty="0">
                <a:sym typeface="Symbol"/>
              </a:rPr>
              <a:t>   indusert </a:t>
            </a:r>
            <a:r>
              <a:rPr lang="nb-NO" i="1" dirty="0">
                <a:sym typeface="Symbol"/>
              </a:rPr>
              <a:t>B</a:t>
            </a:r>
            <a:r>
              <a:rPr lang="nb-NO" dirty="0">
                <a:sym typeface="Symbol"/>
              </a:rPr>
              <a:t>-felt har </a:t>
            </a:r>
            <a:r>
              <a:rPr lang="nb-NO" dirty="0" smtClean="0">
                <a:sym typeface="Symbol"/>
              </a:rPr>
              <a:t>samme </a:t>
            </a:r>
            <a:r>
              <a:rPr lang="nb-NO" dirty="0">
                <a:sym typeface="Symbol"/>
              </a:rPr>
              <a:t>retning av det ytre </a:t>
            </a:r>
            <a:r>
              <a:rPr lang="nb-NO" i="1" dirty="0" smtClean="0">
                <a:sym typeface="Symbol"/>
              </a:rPr>
              <a:t>B</a:t>
            </a:r>
            <a:r>
              <a:rPr lang="nb-NO" dirty="0" smtClean="0">
                <a:sym typeface="Symbol"/>
              </a:rPr>
              <a:t>-feltet</a:t>
            </a:r>
            <a:endParaRPr lang="nb-NO" dirty="0">
              <a:sym typeface="Symbol"/>
            </a:endParaRPr>
          </a:p>
        </p:txBody>
      </p:sp>
      <p:sp>
        <p:nvSpPr>
          <p:cNvPr id="10" name="TekstSylinder 9"/>
          <p:cNvSpPr txBox="1"/>
          <p:nvPr/>
        </p:nvSpPr>
        <p:spPr>
          <a:xfrm>
            <a:off x="683568" y="5445224"/>
            <a:ext cx="75248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/>
              <a:t>Og sammenhengen </a:t>
            </a:r>
            <a:r>
              <a:rPr lang="nb-NO" sz="2000" dirty="0" smtClean="0"/>
              <a:t>mellom strømretningen og retningen til</a:t>
            </a:r>
            <a:r>
              <a:rPr lang="nb-NO" sz="2000" i="1" dirty="0" smtClean="0"/>
              <a:t> </a:t>
            </a:r>
            <a:r>
              <a:rPr lang="nb-NO" sz="2000" i="1" dirty="0" smtClean="0"/>
              <a:t>B</a:t>
            </a:r>
            <a:r>
              <a:rPr lang="nb-NO" sz="2000" dirty="0" smtClean="0"/>
              <a:t>-feltet er kjent nå!</a:t>
            </a:r>
            <a:endParaRPr lang="nb-NO" sz="2000" dirty="0"/>
          </a:p>
        </p:txBody>
      </p:sp>
    </p:spTree>
    <p:extLst>
      <p:ext uri="{BB962C8B-B14F-4D97-AF65-F5344CB8AC3E}">
        <p14:creationId xmlns:p14="http://schemas.microsoft.com/office/powerpoint/2010/main" val="434916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3671</TotalTime>
  <Words>2113</Words>
  <Application>Microsoft Office PowerPoint</Application>
  <PresentationFormat>Skjermfremvisning (4:3)</PresentationFormat>
  <Paragraphs>399</Paragraphs>
  <Slides>25</Slides>
  <Notes>22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Innebygde OLE-servere</vt:lpstr>
      </vt:variant>
      <vt:variant>
        <vt:i4>2</vt:i4>
      </vt:variant>
      <vt:variant>
        <vt:lpstr>Lysbildetitler</vt:lpstr>
      </vt:variant>
      <vt:variant>
        <vt:i4>25</vt:i4>
      </vt:variant>
    </vt:vector>
  </HeadingPairs>
  <TitlesOfParts>
    <vt:vector size="28" baseType="lpstr">
      <vt:lpstr>Office-tema</vt:lpstr>
      <vt:lpstr>Equation</vt:lpstr>
      <vt:lpstr>MathType 6.0 Equation</vt:lpstr>
      <vt:lpstr>Kapittel 29 Elektromagnetisk induksjon</vt:lpstr>
      <vt:lpstr>PowerPoint-presentasjon</vt:lpstr>
      <vt:lpstr>Eksperimentell utforskning eller animasjon</vt:lpstr>
      <vt:lpstr>Noen observasjoner</vt:lpstr>
      <vt:lpstr>PowerPoint-presentasjon</vt:lpstr>
      <vt:lpstr>PowerPoint-presentasjon</vt:lpstr>
      <vt:lpstr>PowerPoint-presentasjon</vt:lpstr>
      <vt:lpstr>PowerPoint-presentasjon</vt:lpstr>
      <vt:lpstr>Alternativ tenkemåte for retning 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SV-fakultetet, NTNU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Faradays lov</dc:title>
  <dc:creator>jorungr</dc:creator>
  <cp:lastModifiedBy>Astrid Johansen</cp:lastModifiedBy>
  <cp:revision>71</cp:revision>
  <cp:lastPrinted>2016-10-26T08:24:44Z</cp:lastPrinted>
  <dcterms:created xsi:type="dcterms:W3CDTF">2012-10-26T11:48:28Z</dcterms:created>
  <dcterms:modified xsi:type="dcterms:W3CDTF">2016-10-26T08:24:51Z</dcterms:modified>
</cp:coreProperties>
</file>