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8" r:id="rId3"/>
    <p:sldId id="269" r:id="rId4"/>
    <p:sldId id="279" r:id="rId5"/>
    <p:sldId id="271" r:id="rId6"/>
    <p:sldId id="281" r:id="rId7"/>
    <p:sldId id="273" r:id="rId8"/>
    <p:sldId id="274" r:id="rId9"/>
    <p:sldId id="282" r:id="rId10"/>
    <p:sldId id="280" r:id="rId11"/>
    <p:sldId id="272" r:id="rId12"/>
    <p:sldId id="277" r:id="rId13"/>
    <p:sldId id="288" r:id="rId14"/>
    <p:sldId id="275" r:id="rId15"/>
    <p:sldId id="278" r:id="rId16"/>
    <p:sldId id="276" r:id="rId17"/>
    <p:sldId id="286" r:id="rId18"/>
    <p:sldId id="284" r:id="rId19"/>
    <p:sldId id="285" r:id="rId20"/>
  </p:sldIdLst>
  <p:sldSz cx="9144000" cy="6858000" type="screen4x3"/>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998"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6" Type="http://schemas.openxmlformats.org/officeDocument/2006/relationships/image" Target="../media/image41.wmf"/><Relationship Id="rId5" Type="http://schemas.openxmlformats.org/officeDocument/2006/relationships/image" Target="../media/image40.wmf"/><Relationship Id="rId4" Type="http://schemas.openxmlformats.org/officeDocument/2006/relationships/image" Target="../media/image39.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image" Target="../media/image45.wmf"/><Relationship Id="rId7" Type="http://schemas.openxmlformats.org/officeDocument/2006/relationships/image" Target="../media/image49.wmf"/><Relationship Id="rId2" Type="http://schemas.openxmlformats.org/officeDocument/2006/relationships/image" Target="../media/image44.wmf"/><Relationship Id="rId1" Type="http://schemas.openxmlformats.org/officeDocument/2006/relationships/image" Target="../media/image43.wmf"/><Relationship Id="rId6" Type="http://schemas.openxmlformats.org/officeDocument/2006/relationships/image" Target="../media/image48.wmf"/><Relationship Id="rId5" Type="http://schemas.openxmlformats.org/officeDocument/2006/relationships/image" Target="../media/image47.wmf"/><Relationship Id="rId10" Type="http://schemas.openxmlformats.org/officeDocument/2006/relationships/image" Target="../media/image52.wmf"/><Relationship Id="rId4" Type="http://schemas.openxmlformats.org/officeDocument/2006/relationships/image" Target="../media/image46.wmf"/><Relationship Id="rId9" Type="http://schemas.openxmlformats.org/officeDocument/2006/relationships/image" Target="../media/image51.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 Id="rId6" Type="http://schemas.openxmlformats.org/officeDocument/2006/relationships/image" Target="../media/image61.wmf"/><Relationship Id="rId5" Type="http://schemas.openxmlformats.org/officeDocument/2006/relationships/image" Target="../media/image60.wmf"/><Relationship Id="rId4" Type="http://schemas.openxmlformats.org/officeDocument/2006/relationships/image" Target="../media/image5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7FD249-62F3-449C-86F5-44D77ABEE4DE}" type="datetimeFigureOut">
              <a:rPr lang="nb-NO" smtClean="0"/>
              <a:t>05.09.2016</a:t>
            </a:fld>
            <a:endParaRPr lang="nb-NO"/>
          </a:p>
        </p:txBody>
      </p:sp>
      <p:sp>
        <p:nvSpPr>
          <p:cNvPr id="4" name="Plassholder for lysbil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C7C0EB-4CA3-48F4-A4AC-6F4F05E0AB57}" type="slidenum">
              <a:rPr lang="nb-NO" smtClean="0"/>
              <a:t>‹#›</a:t>
            </a:fld>
            <a:endParaRPr lang="nb-NO"/>
          </a:p>
        </p:txBody>
      </p:sp>
    </p:spTree>
    <p:extLst>
      <p:ext uri="{BB962C8B-B14F-4D97-AF65-F5344CB8AC3E}">
        <p14:creationId xmlns:p14="http://schemas.microsoft.com/office/powerpoint/2010/main" val="2244479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1</a:t>
            </a:fld>
            <a:endParaRPr lang="nb-NO"/>
          </a:p>
        </p:txBody>
      </p:sp>
    </p:spTree>
    <p:extLst>
      <p:ext uri="{BB962C8B-B14F-4D97-AF65-F5344CB8AC3E}">
        <p14:creationId xmlns:p14="http://schemas.microsoft.com/office/powerpoint/2010/main" val="1880234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10</a:t>
            </a:fld>
            <a:endParaRPr lang="nb-NO"/>
          </a:p>
        </p:txBody>
      </p:sp>
    </p:spTree>
    <p:extLst>
      <p:ext uri="{BB962C8B-B14F-4D97-AF65-F5344CB8AC3E}">
        <p14:creationId xmlns:p14="http://schemas.microsoft.com/office/powerpoint/2010/main" val="24453653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11</a:t>
            </a:fld>
            <a:endParaRPr lang="nb-NO"/>
          </a:p>
        </p:txBody>
      </p:sp>
    </p:spTree>
    <p:extLst>
      <p:ext uri="{BB962C8B-B14F-4D97-AF65-F5344CB8AC3E}">
        <p14:creationId xmlns:p14="http://schemas.microsoft.com/office/powerpoint/2010/main" val="3895483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75C7C0EB-4CA3-48F4-A4AC-6F4F05E0AB57}" type="slidenum">
              <a:rPr lang="nb-NO" smtClean="0"/>
              <a:t>12</a:t>
            </a:fld>
            <a:endParaRPr lang="nb-NO"/>
          </a:p>
        </p:txBody>
      </p:sp>
    </p:spTree>
    <p:extLst>
      <p:ext uri="{BB962C8B-B14F-4D97-AF65-F5344CB8AC3E}">
        <p14:creationId xmlns:p14="http://schemas.microsoft.com/office/powerpoint/2010/main" val="2305385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14</a:t>
            </a:fld>
            <a:endParaRPr lang="nb-NO"/>
          </a:p>
        </p:txBody>
      </p:sp>
    </p:spTree>
    <p:extLst>
      <p:ext uri="{BB962C8B-B14F-4D97-AF65-F5344CB8AC3E}">
        <p14:creationId xmlns:p14="http://schemas.microsoft.com/office/powerpoint/2010/main" val="1486038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15</a:t>
            </a:fld>
            <a:endParaRPr lang="nb-NO"/>
          </a:p>
        </p:txBody>
      </p:sp>
    </p:spTree>
    <p:extLst>
      <p:ext uri="{BB962C8B-B14F-4D97-AF65-F5344CB8AC3E}">
        <p14:creationId xmlns:p14="http://schemas.microsoft.com/office/powerpoint/2010/main" val="8489252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16</a:t>
            </a:fld>
            <a:endParaRPr lang="nb-NO"/>
          </a:p>
        </p:txBody>
      </p:sp>
    </p:spTree>
    <p:extLst>
      <p:ext uri="{BB962C8B-B14F-4D97-AF65-F5344CB8AC3E}">
        <p14:creationId xmlns:p14="http://schemas.microsoft.com/office/powerpoint/2010/main" val="38122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17</a:t>
            </a:fld>
            <a:endParaRPr lang="nb-NO"/>
          </a:p>
        </p:txBody>
      </p:sp>
    </p:spTree>
    <p:extLst>
      <p:ext uri="{BB962C8B-B14F-4D97-AF65-F5344CB8AC3E}">
        <p14:creationId xmlns:p14="http://schemas.microsoft.com/office/powerpoint/2010/main" val="1931162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18</a:t>
            </a:fld>
            <a:endParaRPr lang="nb-NO"/>
          </a:p>
        </p:txBody>
      </p:sp>
    </p:spTree>
    <p:extLst>
      <p:ext uri="{BB962C8B-B14F-4D97-AF65-F5344CB8AC3E}">
        <p14:creationId xmlns:p14="http://schemas.microsoft.com/office/powerpoint/2010/main" val="3319400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19</a:t>
            </a:fld>
            <a:endParaRPr lang="nb-NO"/>
          </a:p>
        </p:txBody>
      </p:sp>
    </p:spTree>
    <p:extLst>
      <p:ext uri="{BB962C8B-B14F-4D97-AF65-F5344CB8AC3E}">
        <p14:creationId xmlns:p14="http://schemas.microsoft.com/office/powerpoint/2010/main" val="1576018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2</a:t>
            </a:fld>
            <a:endParaRPr lang="nb-NO"/>
          </a:p>
        </p:txBody>
      </p:sp>
    </p:spTree>
    <p:extLst>
      <p:ext uri="{BB962C8B-B14F-4D97-AF65-F5344CB8AC3E}">
        <p14:creationId xmlns:p14="http://schemas.microsoft.com/office/powerpoint/2010/main" val="3851933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3</a:t>
            </a:fld>
            <a:endParaRPr lang="nb-NO"/>
          </a:p>
        </p:txBody>
      </p:sp>
    </p:spTree>
    <p:extLst>
      <p:ext uri="{BB962C8B-B14F-4D97-AF65-F5344CB8AC3E}">
        <p14:creationId xmlns:p14="http://schemas.microsoft.com/office/powerpoint/2010/main" val="2572554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4</a:t>
            </a:fld>
            <a:endParaRPr lang="nb-NO"/>
          </a:p>
        </p:txBody>
      </p:sp>
    </p:spTree>
    <p:extLst>
      <p:ext uri="{BB962C8B-B14F-4D97-AF65-F5344CB8AC3E}">
        <p14:creationId xmlns:p14="http://schemas.microsoft.com/office/powerpoint/2010/main" val="2480718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5</a:t>
            </a:fld>
            <a:endParaRPr lang="nb-NO"/>
          </a:p>
        </p:txBody>
      </p:sp>
    </p:spTree>
    <p:extLst>
      <p:ext uri="{BB962C8B-B14F-4D97-AF65-F5344CB8AC3E}">
        <p14:creationId xmlns:p14="http://schemas.microsoft.com/office/powerpoint/2010/main" val="3359578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Vi definerer det elektriske potensialet.</a:t>
            </a:r>
          </a:p>
          <a:p>
            <a:endParaRPr lang="nb-NO" dirty="0" smtClean="0"/>
          </a:p>
          <a:p>
            <a:r>
              <a:rPr lang="nb-NO" dirty="0" smtClean="0"/>
              <a:t>Vi ønsker</a:t>
            </a:r>
            <a:r>
              <a:rPr lang="nb-NO" baseline="0" dirty="0" smtClean="0"/>
              <a:t> å finne en sammenheng mellom potensialet og det elektriske feltet for </a:t>
            </a:r>
            <a:r>
              <a:rPr lang="nb-NO" baseline="0" dirty="0" err="1" smtClean="0"/>
              <a:t>kondensateoren</a:t>
            </a:r>
            <a:r>
              <a:rPr lang="nb-NO" baseline="0" dirty="0" smtClean="0"/>
              <a:t>.</a:t>
            </a:r>
          </a:p>
          <a:p>
            <a:endParaRPr lang="nb-NO" dirty="0" smtClean="0"/>
          </a:p>
          <a:p>
            <a:r>
              <a:rPr lang="nb-NO" dirty="0" smtClean="0"/>
              <a:t>4,95V</a:t>
            </a:r>
            <a:endParaRPr lang="nb-NO" dirty="0"/>
          </a:p>
        </p:txBody>
      </p:sp>
      <p:sp>
        <p:nvSpPr>
          <p:cNvPr id="4" name="Plassholder for lysbildenummer 3"/>
          <p:cNvSpPr>
            <a:spLocks noGrp="1"/>
          </p:cNvSpPr>
          <p:nvPr>
            <p:ph type="sldNum" sz="quarter" idx="10"/>
          </p:nvPr>
        </p:nvSpPr>
        <p:spPr/>
        <p:txBody>
          <a:bodyPr/>
          <a:lstStyle/>
          <a:p>
            <a:fld id="{678E4F7F-19DB-40BC-9983-91A01360C1D2}" type="slidenum">
              <a:rPr lang="nb-NO" smtClean="0"/>
              <a:pPr/>
              <a:t>6</a:t>
            </a:fld>
            <a:endParaRPr lang="nb-NO"/>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7</a:t>
            </a:fld>
            <a:endParaRPr lang="nb-NO"/>
          </a:p>
        </p:txBody>
      </p:sp>
    </p:spTree>
    <p:extLst>
      <p:ext uri="{BB962C8B-B14F-4D97-AF65-F5344CB8AC3E}">
        <p14:creationId xmlns:p14="http://schemas.microsoft.com/office/powerpoint/2010/main" val="3038784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8</a:t>
            </a:fld>
            <a:endParaRPr lang="nb-NO"/>
          </a:p>
        </p:txBody>
      </p:sp>
    </p:spTree>
    <p:extLst>
      <p:ext uri="{BB962C8B-B14F-4D97-AF65-F5344CB8AC3E}">
        <p14:creationId xmlns:p14="http://schemas.microsoft.com/office/powerpoint/2010/main" val="3639282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10"/>
          </p:nvPr>
        </p:nvSpPr>
        <p:spPr/>
        <p:txBody>
          <a:bodyPr/>
          <a:lstStyle/>
          <a:p>
            <a:fld id="{75C7C0EB-4CA3-48F4-A4AC-6F4F05E0AB57}" type="slidenum">
              <a:rPr lang="nb-NO" smtClean="0"/>
              <a:t>9</a:t>
            </a:fld>
            <a:endParaRPr lang="nb-NO"/>
          </a:p>
        </p:txBody>
      </p:sp>
    </p:spTree>
    <p:extLst>
      <p:ext uri="{BB962C8B-B14F-4D97-AF65-F5344CB8AC3E}">
        <p14:creationId xmlns:p14="http://schemas.microsoft.com/office/powerpoint/2010/main" val="866089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p>
            <a:r>
              <a:rPr lang="nb-NO" smtClean="0"/>
              <a:t>Klikk for å redigere tittelstil</a:t>
            </a:r>
            <a:endParaRPr lang="nb-NO"/>
          </a:p>
        </p:txBody>
      </p:sp>
      <p:sp>
        <p:nvSpPr>
          <p:cNvPr id="3" name="Undertit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Klikk for å redigere undertittelstil i malen</a:t>
            </a:r>
            <a:endParaRPr lang="nb-NO"/>
          </a:p>
        </p:txBody>
      </p:sp>
      <p:sp>
        <p:nvSpPr>
          <p:cNvPr id="4" name="Plassholder for dato 3"/>
          <p:cNvSpPr>
            <a:spLocks noGrp="1"/>
          </p:cNvSpPr>
          <p:nvPr>
            <p:ph type="dt" sz="half" idx="10"/>
          </p:nvPr>
        </p:nvSpPr>
        <p:spPr/>
        <p:txBody>
          <a:bodyPr/>
          <a:lstStyle/>
          <a:p>
            <a:r>
              <a:rPr lang="nb-NO" smtClean="0"/>
              <a:t>06.09.2016</a:t>
            </a:r>
            <a:endParaRPr lang="nb-NO"/>
          </a:p>
        </p:txBody>
      </p:sp>
      <p:sp>
        <p:nvSpPr>
          <p:cNvPr id="5" name="Plassholder for bunntekst 4"/>
          <p:cNvSpPr>
            <a:spLocks noGrp="1"/>
          </p:cNvSpPr>
          <p:nvPr>
            <p:ph type="ftr" sz="quarter" idx="11"/>
          </p:nvPr>
        </p:nvSpPr>
        <p:spPr/>
        <p:txBody>
          <a:bodyPr/>
          <a:lstStyle/>
          <a:p>
            <a:r>
              <a:rPr lang="nb-NO" smtClean="0"/>
              <a:t>FY6017 / H2016</a:t>
            </a:r>
            <a:endParaRPr lang="nb-NO"/>
          </a:p>
        </p:txBody>
      </p:sp>
      <p:sp>
        <p:nvSpPr>
          <p:cNvPr id="6" name="Plassholder for lysbildenummer 5"/>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2360406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r>
              <a:rPr lang="nb-NO" smtClean="0"/>
              <a:t>06.09.2016</a:t>
            </a:r>
            <a:endParaRPr lang="nb-NO"/>
          </a:p>
        </p:txBody>
      </p:sp>
      <p:sp>
        <p:nvSpPr>
          <p:cNvPr id="5" name="Plassholder for bunntekst 4"/>
          <p:cNvSpPr>
            <a:spLocks noGrp="1"/>
          </p:cNvSpPr>
          <p:nvPr>
            <p:ph type="ftr" sz="quarter" idx="11"/>
          </p:nvPr>
        </p:nvSpPr>
        <p:spPr/>
        <p:txBody>
          <a:bodyPr/>
          <a:lstStyle/>
          <a:p>
            <a:r>
              <a:rPr lang="nb-NO" smtClean="0"/>
              <a:t>FY6017 / H2016</a:t>
            </a:r>
            <a:endParaRPr lang="nb-NO"/>
          </a:p>
        </p:txBody>
      </p:sp>
      <p:sp>
        <p:nvSpPr>
          <p:cNvPr id="6" name="Plassholder for lysbildenummer 5"/>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317235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r>
              <a:rPr lang="nb-NO" smtClean="0"/>
              <a:t>06.09.2016</a:t>
            </a:r>
            <a:endParaRPr lang="nb-NO"/>
          </a:p>
        </p:txBody>
      </p:sp>
      <p:sp>
        <p:nvSpPr>
          <p:cNvPr id="5" name="Plassholder for bunntekst 4"/>
          <p:cNvSpPr>
            <a:spLocks noGrp="1"/>
          </p:cNvSpPr>
          <p:nvPr>
            <p:ph type="ftr" sz="quarter" idx="11"/>
          </p:nvPr>
        </p:nvSpPr>
        <p:spPr/>
        <p:txBody>
          <a:bodyPr/>
          <a:lstStyle/>
          <a:p>
            <a:r>
              <a:rPr lang="nb-NO" smtClean="0"/>
              <a:t>FY6017 / H2016</a:t>
            </a:r>
            <a:endParaRPr lang="nb-NO"/>
          </a:p>
        </p:txBody>
      </p:sp>
      <p:sp>
        <p:nvSpPr>
          <p:cNvPr id="6" name="Plassholder for lysbildenummer 5"/>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556921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r>
              <a:rPr lang="nb-NO" smtClean="0"/>
              <a:t>06.09.2016</a:t>
            </a:r>
            <a:endParaRPr lang="nb-NO"/>
          </a:p>
        </p:txBody>
      </p:sp>
      <p:sp>
        <p:nvSpPr>
          <p:cNvPr id="5" name="Plassholder for bunntekst 4"/>
          <p:cNvSpPr>
            <a:spLocks noGrp="1"/>
          </p:cNvSpPr>
          <p:nvPr>
            <p:ph type="ftr" sz="quarter" idx="11"/>
          </p:nvPr>
        </p:nvSpPr>
        <p:spPr/>
        <p:txBody>
          <a:bodyPr/>
          <a:lstStyle/>
          <a:p>
            <a:r>
              <a:rPr lang="nb-NO" smtClean="0"/>
              <a:t>FY6017 / H2016</a:t>
            </a:r>
            <a:endParaRPr lang="nb-NO"/>
          </a:p>
        </p:txBody>
      </p:sp>
      <p:sp>
        <p:nvSpPr>
          <p:cNvPr id="6" name="Plassholder for lysbildenummer 5"/>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3607791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smtClean="0"/>
              <a:t>Klikk for å redigere tittelstil</a:t>
            </a:r>
            <a:endParaRPr lang="nb-NO"/>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r>
              <a:rPr lang="nb-NO" smtClean="0"/>
              <a:t>06.09.2016</a:t>
            </a:r>
            <a:endParaRPr lang="nb-NO"/>
          </a:p>
        </p:txBody>
      </p:sp>
      <p:sp>
        <p:nvSpPr>
          <p:cNvPr id="5" name="Plassholder for bunntekst 4"/>
          <p:cNvSpPr>
            <a:spLocks noGrp="1"/>
          </p:cNvSpPr>
          <p:nvPr>
            <p:ph type="ftr" sz="quarter" idx="11"/>
          </p:nvPr>
        </p:nvSpPr>
        <p:spPr/>
        <p:txBody>
          <a:bodyPr/>
          <a:lstStyle/>
          <a:p>
            <a:r>
              <a:rPr lang="nb-NO" smtClean="0"/>
              <a:t>FY6017 / H2016</a:t>
            </a:r>
            <a:endParaRPr lang="nb-NO"/>
          </a:p>
        </p:txBody>
      </p:sp>
      <p:sp>
        <p:nvSpPr>
          <p:cNvPr id="6" name="Plassholder for lysbildenummer 5"/>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2339673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p:txBody>
          <a:bodyPr/>
          <a:lstStyle/>
          <a:p>
            <a:r>
              <a:rPr lang="nb-NO" smtClean="0"/>
              <a:t>06.09.2016</a:t>
            </a:r>
            <a:endParaRPr lang="nb-NO"/>
          </a:p>
        </p:txBody>
      </p:sp>
      <p:sp>
        <p:nvSpPr>
          <p:cNvPr id="6" name="Plassholder for bunntekst 5"/>
          <p:cNvSpPr>
            <a:spLocks noGrp="1"/>
          </p:cNvSpPr>
          <p:nvPr>
            <p:ph type="ftr" sz="quarter" idx="11"/>
          </p:nvPr>
        </p:nvSpPr>
        <p:spPr/>
        <p:txBody>
          <a:bodyPr/>
          <a:lstStyle/>
          <a:p>
            <a:r>
              <a:rPr lang="nb-NO" smtClean="0"/>
              <a:t>FY6017 / H2016</a:t>
            </a:r>
            <a:endParaRPr lang="nb-NO"/>
          </a:p>
        </p:txBody>
      </p:sp>
      <p:sp>
        <p:nvSpPr>
          <p:cNvPr id="7" name="Plassholder for lysbildenummer 6"/>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1063992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smtClean="0"/>
              <a:t>Klikk for å redigere tittelstil</a:t>
            </a:r>
            <a:endParaRPr lang="nb-NO"/>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dato 6"/>
          <p:cNvSpPr>
            <a:spLocks noGrp="1"/>
          </p:cNvSpPr>
          <p:nvPr>
            <p:ph type="dt" sz="half" idx="10"/>
          </p:nvPr>
        </p:nvSpPr>
        <p:spPr/>
        <p:txBody>
          <a:bodyPr/>
          <a:lstStyle/>
          <a:p>
            <a:r>
              <a:rPr lang="nb-NO" smtClean="0"/>
              <a:t>06.09.2016</a:t>
            </a:r>
            <a:endParaRPr lang="nb-NO"/>
          </a:p>
        </p:txBody>
      </p:sp>
      <p:sp>
        <p:nvSpPr>
          <p:cNvPr id="8" name="Plassholder for bunntekst 7"/>
          <p:cNvSpPr>
            <a:spLocks noGrp="1"/>
          </p:cNvSpPr>
          <p:nvPr>
            <p:ph type="ftr" sz="quarter" idx="11"/>
          </p:nvPr>
        </p:nvSpPr>
        <p:spPr/>
        <p:txBody>
          <a:bodyPr/>
          <a:lstStyle/>
          <a:p>
            <a:r>
              <a:rPr lang="nb-NO" smtClean="0"/>
              <a:t>FY6017 / H2016</a:t>
            </a:r>
            <a:endParaRPr lang="nb-NO"/>
          </a:p>
        </p:txBody>
      </p:sp>
      <p:sp>
        <p:nvSpPr>
          <p:cNvPr id="9" name="Plassholder for lysbildenummer 8"/>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3847397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r>
              <a:rPr lang="nb-NO" smtClean="0"/>
              <a:t>06.09.2016</a:t>
            </a:r>
            <a:endParaRPr lang="nb-NO"/>
          </a:p>
        </p:txBody>
      </p:sp>
      <p:sp>
        <p:nvSpPr>
          <p:cNvPr id="4" name="Plassholder for bunntekst 3"/>
          <p:cNvSpPr>
            <a:spLocks noGrp="1"/>
          </p:cNvSpPr>
          <p:nvPr>
            <p:ph type="ftr" sz="quarter" idx="11"/>
          </p:nvPr>
        </p:nvSpPr>
        <p:spPr/>
        <p:txBody>
          <a:bodyPr/>
          <a:lstStyle/>
          <a:p>
            <a:r>
              <a:rPr lang="nb-NO" smtClean="0"/>
              <a:t>FY6017 / H2016</a:t>
            </a:r>
            <a:endParaRPr lang="nb-NO"/>
          </a:p>
        </p:txBody>
      </p:sp>
      <p:sp>
        <p:nvSpPr>
          <p:cNvPr id="5" name="Plassholder for lysbildenummer 4"/>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3906311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r>
              <a:rPr lang="nb-NO" smtClean="0"/>
              <a:t>06.09.2016</a:t>
            </a:r>
            <a:endParaRPr lang="nb-NO"/>
          </a:p>
        </p:txBody>
      </p:sp>
      <p:sp>
        <p:nvSpPr>
          <p:cNvPr id="3" name="Plassholder for bunntekst 2"/>
          <p:cNvSpPr>
            <a:spLocks noGrp="1"/>
          </p:cNvSpPr>
          <p:nvPr>
            <p:ph type="ftr" sz="quarter" idx="11"/>
          </p:nvPr>
        </p:nvSpPr>
        <p:spPr/>
        <p:txBody>
          <a:bodyPr/>
          <a:lstStyle/>
          <a:p>
            <a:r>
              <a:rPr lang="nb-NO" smtClean="0"/>
              <a:t>FY6017 / H2016</a:t>
            </a:r>
            <a:endParaRPr lang="nb-NO"/>
          </a:p>
        </p:txBody>
      </p:sp>
      <p:sp>
        <p:nvSpPr>
          <p:cNvPr id="4" name="Plassholder for lysbildenummer 3"/>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488607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smtClean="0"/>
              <a:t>Klikk for å redigere tittelstil</a:t>
            </a:r>
            <a:endParaRPr lang="nb-NO"/>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r>
              <a:rPr lang="nb-NO" smtClean="0"/>
              <a:t>06.09.2016</a:t>
            </a:r>
            <a:endParaRPr lang="nb-NO"/>
          </a:p>
        </p:txBody>
      </p:sp>
      <p:sp>
        <p:nvSpPr>
          <p:cNvPr id="6" name="Plassholder for bunntekst 5"/>
          <p:cNvSpPr>
            <a:spLocks noGrp="1"/>
          </p:cNvSpPr>
          <p:nvPr>
            <p:ph type="ftr" sz="quarter" idx="11"/>
          </p:nvPr>
        </p:nvSpPr>
        <p:spPr/>
        <p:txBody>
          <a:bodyPr/>
          <a:lstStyle/>
          <a:p>
            <a:r>
              <a:rPr lang="nb-NO" smtClean="0"/>
              <a:t>FY6017 / H2016</a:t>
            </a:r>
            <a:endParaRPr lang="nb-NO"/>
          </a:p>
        </p:txBody>
      </p:sp>
      <p:sp>
        <p:nvSpPr>
          <p:cNvPr id="7" name="Plassholder for lysbildenummer 6"/>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1144794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smtClean="0"/>
              <a:t>Klikk for å redigere tittelstil</a:t>
            </a:r>
            <a:endParaRPr lang="nb-NO"/>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r>
              <a:rPr lang="nb-NO" smtClean="0"/>
              <a:t>06.09.2016</a:t>
            </a:r>
            <a:endParaRPr lang="nb-NO"/>
          </a:p>
        </p:txBody>
      </p:sp>
      <p:sp>
        <p:nvSpPr>
          <p:cNvPr id="6" name="Plassholder for bunntekst 5"/>
          <p:cNvSpPr>
            <a:spLocks noGrp="1"/>
          </p:cNvSpPr>
          <p:nvPr>
            <p:ph type="ftr" sz="quarter" idx="11"/>
          </p:nvPr>
        </p:nvSpPr>
        <p:spPr/>
        <p:txBody>
          <a:bodyPr/>
          <a:lstStyle/>
          <a:p>
            <a:r>
              <a:rPr lang="nb-NO" smtClean="0"/>
              <a:t>FY6017 / H2016</a:t>
            </a:r>
            <a:endParaRPr lang="nb-NO"/>
          </a:p>
        </p:txBody>
      </p:sp>
      <p:sp>
        <p:nvSpPr>
          <p:cNvPr id="7" name="Plassholder for lysbildenummer 6"/>
          <p:cNvSpPr>
            <a:spLocks noGrp="1"/>
          </p:cNvSpPr>
          <p:nvPr>
            <p:ph type="sldNum" sz="quarter" idx="12"/>
          </p:nvPr>
        </p:nvSpPr>
        <p:spPr/>
        <p:txBody>
          <a:bodyPr/>
          <a:lstStyle/>
          <a:p>
            <a:fld id="{A8C52314-0D40-4CAE-A240-D651AA5DB461}" type="slidenum">
              <a:rPr lang="nb-NO" smtClean="0"/>
              <a:t>‹#›</a:t>
            </a:fld>
            <a:endParaRPr lang="nb-NO"/>
          </a:p>
        </p:txBody>
      </p:sp>
    </p:spTree>
    <p:extLst>
      <p:ext uri="{BB962C8B-B14F-4D97-AF65-F5344CB8AC3E}">
        <p14:creationId xmlns:p14="http://schemas.microsoft.com/office/powerpoint/2010/main" val="2336503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b-NO" smtClean="0"/>
              <a:t>Klikk for å redigere tittelstil</a:t>
            </a:r>
            <a:endParaRPr lang="nb-NO"/>
          </a:p>
        </p:txBody>
      </p:sp>
      <p:sp>
        <p:nvSpPr>
          <p:cNvPr id="3" name="Plassholder f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nb-NO" smtClean="0"/>
              <a:t>06.09.2016</a:t>
            </a:r>
            <a:endParaRPr lang="nb-NO"/>
          </a:p>
        </p:txBody>
      </p:sp>
      <p:sp>
        <p:nvSpPr>
          <p:cNvPr id="5" name="Plassholder for bunn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b-NO" smtClean="0"/>
              <a:t>FY6017 / H2016</a:t>
            </a:r>
            <a:endParaRPr lang="nb-NO"/>
          </a:p>
        </p:txBody>
      </p:sp>
      <p:sp>
        <p:nvSpPr>
          <p:cNvPr id="6" name="Plassholder for lysbilde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C52314-0D40-4CAE-A240-D651AA5DB461}" type="slidenum">
              <a:rPr lang="nb-NO" smtClean="0"/>
              <a:t>‹#›</a:t>
            </a:fld>
            <a:endParaRPr lang="nb-NO"/>
          </a:p>
        </p:txBody>
      </p:sp>
    </p:spTree>
    <p:extLst>
      <p:ext uri="{BB962C8B-B14F-4D97-AF65-F5344CB8AC3E}">
        <p14:creationId xmlns:p14="http://schemas.microsoft.com/office/powerpoint/2010/main" val="439848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notesSlide" Target="../notesSlides/notesSlide10.xml"/><Relationship Id="rId7" Type="http://schemas.openxmlformats.org/officeDocument/2006/relationships/image" Target="../media/image23.wmf"/><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18.bin"/><Relationship Id="rId5" Type="http://schemas.openxmlformats.org/officeDocument/2006/relationships/image" Target="../media/image22.wmf"/><Relationship Id="rId4" Type="http://schemas.openxmlformats.org/officeDocument/2006/relationships/oleObject" Target="../embeddings/oleObject17.bin"/><Relationship Id="rId9" Type="http://schemas.openxmlformats.org/officeDocument/2006/relationships/image" Target="../media/image24.wmf"/></Relationships>
</file>

<file path=ppt/slides/_rels/slide11.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notesSlide" Target="../notesSlides/notesSlide11.xml"/><Relationship Id="rId7" Type="http://schemas.openxmlformats.org/officeDocument/2006/relationships/oleObject" Target="../embeddings/oleObject21.bin"/><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25.wmf"/><Relationship Id="rId5" Type="http://schemas.openxmlformats.org/officeDocument/2006/relationships/oleObject" Target="../embeddings/oleObject20.bin"/><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9.wmf"/><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oleObject" Target="../embeddings/oleObject23.bin"/><Relationship Id="rId5" Type="http://schemas.openxmlformats.org/officeDocument/2006/relationships/image" Target="../media/image28.wmf"/><Relationship Id="rId4" Type="http://schemas.openxmlformats.org/officeDocument/2006/relationships/oleObject" Target="../embeddings/oleObject22.bin"/></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6.xml"/><Relationship Id="rId1" Type="http://schemas.openxmlformats.org/officeDocument/2006/relationships/vmlDrawing" Target="../drawings/vmlDrawing9.vml"/><Relationship Id="rId5" Type="http://schemas.openxmlformats.org/officeDocument/2006/relationships/image" Target="../media/image30.wmf"/><Relationship Id="rId4" Type="http://schemas.openxmlformats.org/officeDocument/2006/relationships/oleObject" Target="../embeddings/oleObject24.bin"/></Relationships>
</file>

<file path=ppt/slides/_rels/slide14.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notesSlide" Target="../notesSlides/notesSlide13.xml"/><Relationship Id="rId7" Type="http://schemas.openxmlformats.org/officeDocument/2006/relationships/oleObject" Target="../embeddings/oleObject26.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32.wmf"/><Relationship Id="rId5" Type="http://schemas.openxmlformats.org/officeDocument/2006/relationships/oleObject" Target="../embeddings/oleObject25.bin"/><Relationship Id="rId10" Type="http://schemas.openxmlformats.org/officeDocument/2006/relationships/image" Target="../media/image34.wmf"/><Relationship Id="rId4" Type="http://schemas.openxmlformats.org/officeDocument/2006/relationships/image" Target="../media/image35.png"/><Relationship Id="rId9" Type="http://schemas.openxmlformats.org/officeDocument/2006/relationships/oleObject" Target="../embeddings/oleObject27.bin"/></Relationships>
</file>

<file path=ppt/slides/_rels/slide15.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oleObject" Target="../embeddings/oleObject32.bin"/><Relationship Id="rId3" Type="http://schemas.openxmlformats.org/officeDocument/2006/relationships/notesSlide" Target="../notesSlides/notesSlide14.xml"/><Relationship Id="rId7" Type="http://schemas.openxmlformats.org/officeDocument/2006/relationships/oleObject" Target="../embeddings/oleObject29.bin"/><Relationship Id="rId12" Type="http://schemas.openxmlformats.org/officeDocument/2006/relationships/image" Target="../media/image39.wmf"/><Relationship Id="rId2" Type="http://schemas.openxmlformats.org/officeDocument/2006/relationships/slideLayout" Target="../slideLayouts/slideLayout6.xml"/><Relationship Id="rId16" Type="http://schemas.openxmlformats.org/officeDocument/2006/relationships/image" Target="../media/image41.wmf"/><Relationship Id="rId1" Type="http://schemas.openxmlformats.org/officeDocument/2006/relationships/vmlDrawing" Target="../drawings/vmlDrawing11.vml"/><Relationship Id="rId6" Type="http://schemas.openxmlformats.org/officeDocument/2006/relationships/image" Target="../media/image36.wmf"/><Relationship Id="rId11" Type="http://schemas.openxmlformats.org/officeDocument/2006/relationships/oleObject" Target="../embeddings/oleObject31.bin"/><Relationship Id="rId5" Type="http://schemas.openxmlformats.org/officeDocument/2006/relationships/oleObject" Target="../embeddings/oleObject28.bin"/><Relationship Id="rId15" Type="http://schemas.openxmlformats.org/officeDocument/2006/relationships/oleObject" Target="../embeddings/oleObject33.bin"/><Relationship Id="rId10" Type="http://schemas.openxmlformats.org/officeDocument/2006/relationships/image" Target="../media/image38.wmf"/><Relationship Id="rId4" Type="http://schemas.openxmlformats.org/officeDocument/2006/relationships/image" Target="../media/image42.png"/><Relationship Id="rId9" Type="http://schemas.openxmlformats.org/officeDocument/2006/relationships/oleObject" Target="../embeddings/oleObject30.bin"/><Relationship Id="rId14" Type="http://schemas.openxmlformats.org/officeDocument/2006/relationships/image" Target="../media/image40.wmf"/></Relationships>
</file>

<file path=ppt/slides/_rels/slide16.x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oleObject" Target="../embeddings/oleObject38.bin"/><Relationship Id="rId18" Type="http://schemas.openxmlformats.org/officeDocument/2006/relationships/image" Target="../media/image49.wmf"/><Relationship Id="rId3" Type="http://schemas.openxmlformats.org/officeDocument/2006/relationships/notesSlide" Target="../notesSlides/notesSlide15.xml"/><Relationship Id="rId21" Type="http://schemas.openxmlformats.org/officeDocument/2006/relationships/oleObject" Target="../embeddings/oleObject42.bin"/><Relationship Id="rId7" Type="http://schemas.openxmlformats.org/officeDocument/2006/relationships/oleObject" Target="../embeddings/oleObject35.bin"/><Relationship Id="rId12" Type="http://schemas.openxmlformats.org/officeDocument/2006/relationships/image" Target="../media/image46.wmf"/><Relationship Id="rId17" Type="http://schemas.openxmlformats.org/officeDocument/2006/relationships/oleObject" Target="../embeddings/oleObject40.bin"/><Relationship Id="rId2" Type="http://schemas.openxmlformats.org/officeDocument/2006/relationships/slideLayout" Target="../slideLayouts/slideLayout6.xml"/><Relationship Id="rId16" Type="http://schemas.openxmlformats.org/officeDocument/2006/relationships/image" Target="../media/image48.wmf"/><Relationship Id="rId20" Type="http://schemas.openxmlformats.org/officeDocument/2006/relationships/image" Target="../media/image50.wmf"/><Relationship Id="rId1" Type="http://schemas.openxmlformats.org/officeDocument/2006/relationships/vmlDrawing" Target="../drawings/vmlDrawing12.vml"/><Relationship Id="rId6" Type="http://schemas.openxmlformats.org/officeDocument/2006/relationships/image" Target="../media/image43.wmf"/><Relationship Id="rId11" Type="http://schemas.openxmlformats.org/officeDocument/2006/relationships/oleObject" Target="../embeddings/oleObject37.bin"/><Relationship Id="rId24" Type="http://schemas.openxmlformats.org/officeDocument/2006/relationships/image" Target="../media/image52.wmf"/><Relationship Id="rId5" Type="http://schemas.openxmlformats.org/officeDocument/2006/relationships/oleObject" Target="../embeddings/oleObject34.bin"/><Relationship Id="rId15" Type="http://schemas.openxmlformats.org/officeDocument/2006/relationships/oleObject" Target="../embeddings/oleObject39.bin"/><Relationship Id="rId23" Type="http://schemas.openxmlformats.org/officeDocument/2006/relationships/oleObject" Target="../embeddings/oleObject43.bin"/><Relationship Id="rId10" Type="http://schemas.openxmlformats.org/officeDocument/2006/relationships/image" Target="../media/image45.wmf"/><Relationship Id="rId19" Type="http://schemas.openxmlformats.org/officeDocument/2006/relationships/oleObject" Target="../embeddings/oleObject41.bin"/><Relationship Id="rId4" Type="http://schemas.openxmlformats.org/officeDocument/2006/relationships/image" Target="../media/image53.png"/><Relationship Id="rId9" Type="http://schemas.openxmlformats.org/officeDocument/2006/relationships/oleObject" Target="../embeddings/oleObject36.bin"/><Relationship Id="rId14" Type="http://schemas.openxmlformats.org/officeDocument/2006/relationships/image" Target="../media/image47.wmf"/><Relationship Id="rId22" Type="http://schemas.openxmlformats.org/officeDocument/2006/relationships/image" Target="../media/image51.wmf"/></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image" Target="../media/image57.wmf"/><Relationship Id="rId13" Type="http://schemas.openxmlformats.org/officeDocument/2006/relationships/oleObject" Target="../embeddings/oleObject48.bin"/><Relationship Id="rId3" Type="http://schemas.openxmlformats.org/officeDocument/2006/relationships/notesSlide" Target="../notesSlides/notesSlide18.xml"/><Relationship Id="rId7" Type="http://schemas.openxmlformats.org/officeDocument/2006/relationships/oleObject" Target="../embeddings/oleObject45.bin"/><Relationship Id="rId12" Type="http://schemas.openxmlformats.org/officeDocument/2006/relationships/image" Target="../media/image59.wmf"/><Relationship Id="rId2" Type="http://schemas.openxmlformats.org/officeDocument/2006/relationships/slideLayout" Target="../slideLayouts/slideLayout6.xml"/><Relationship Id="rId16" Type="http://schemas.openxmlformats.org/officeDocument/2006/relationships/image" Target="../media/image61.wmf"/><Relationship Id="rId1" Type="http://schemas.openxmlformats.org/officeDocument/2006/relationships/vmlDrawing" Target="../drawings/vmlDrawing13.vml"/><Relationship Id="rId6" Type="http://schemas.openxmlformats.org/officeDocument/2006/relationships/image" Target="../media/image56.wmf"/><Relationship Id="rId11" Type="http://schemas.openxmlformats.org/officeDocument/2006/relationships/oleObject" Target="../embeddings/oleObject47.bin"/><Relationship Id="rId5" Type="http://schemas.openxmlformats.org/officeDocument/2006/relationships/oleObject" Target="../embeddings/oleObject44.bin"/><Relationship Id="rId15" Type="http://schemas.openxmlformats.org/officeDocument/2006/relationships/oleObject" Target="../embeddings/oleObject49.bin"/><Relationship Id="rId10" Type="http://schemas.openxmlformats.org/officeDocument/2006/relationships/image" Target="../media/image58.wmf"/><Relationship Id="rId4" Type="http://schemas.openxmlformats.org/officeDocument/2006/relationships/image" Target="../media/image62.png"/><Relationship Id="rId9" Type="http://schemas.openxmlformats.org/officeDocument/2006/relationships/oleObject" Target="../embeddings/oleObject46.bin"/><Relationship Id="rId14" Type="http://schemas.openxmlformats.org/officeDocument/2006/relationships/image" Target="../media/image60.w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3.xml"/><Relationship Id="rId7" Type="http://schemas.openxmlformats.org/officeDocument/2006/relationships/image" Target="../media/image3.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 Id="rId9" Type="http://schemas.openxmlformats.org/officeDocument/2006/relationships/image" Target="../media/image4.wm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12.wmf"/><Relationship Id="rId3" Type="http://schemas.openxmlformats.org/officeDocument/2006/relationships/notesSlide" Target="../notesSlides/notesSlide6.xml"/><Relationship Id="rId7" Type="http://schemas.openxmlformats.org/officeDocument/2006/relationships/image" Target="../media/image9.wmf"/><Relationship Id="rId12" Type="http://schemas.openxmlformats.org/officeDocument/2006/relationships/oleObject" Target="../embeddings/oleObject9.bin"/><Relationship Id="rId17" Type="http://schemas.openxmlformats.org/officeDocument/2006/relationships/image" Target="../media/image14.wmf"/><Relationship Id="rId2" Type="http://schemas.openxmlformats.org/officeDocument/2006/relationships/slideLayout" Target="../slideLayouts/slideLayout2.xml"/><Relationship Id="rId16" Type="http://schemas.openxmlformats.org/officeDocument/2006/relationships/oleObject" Target="../embeddings/oleObject11.bin"/><Relationship Id="rId1" Type="http://schemas.openxmlformats.org/officeDocument/2006/relationships/vmlDrawing" Target="../drawings/vmlDrawing3.vml"/><Relationship Id="rId6" Type="http://schemas.openxmlformats.org/officeDocument/2006/relationships/oleObject" Target="../embeddings/oleObject6.bin"/><Relationship Id="rId11" Type="http://schemas.openxmlformats.org/officeDocument/2006/relationships/image" Target="../media/image11.wmf"/><Relationship Id="rId5" Type="http://schemas.openxmlformats.org/officeDocument/2006/relationships/image" Target="../media/image8.wmf"/><Relationship Id="rId15" Type="http://schemas.openxmlformats.org/officeDocument/2006/relationships/image" Target="../media/image13.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0.wmf"/><Relationship Id="rId14" Type="http://schemas.openxmlformats.org/officeDocument/2006/relationships/oleObject" Target="../embeddings/oleObject10.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6.wmf"/><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13.bin"/><Relationship Id="rId5" Type="http://schemas.openxmlformats.org/officeDocument/2006/relationships/image" Target="../media/image15.wmf"/><Relationship Id="rId4" Type="http://schemas.openxmlformats.org/officeDocument/2006/relationships/oleObject" Target="../embeddings/oleObject12.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8.xml"/><Relationship Id="rId7" Type="http://schemas.openxmlformats.org/officeDocument/2006/relationships/image" Target="../media/image18.wmf"/><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15.bin"/><Relationship Id="rId5" Type="http://schemas.openxmlformats.org/officeDocument/2006/relationships/image" Target="../media/image17.wmf"/><Relationship Id="rId4" Type="http://schemas.openxmlformats.org/officeDocument/2006/relationships/oleObject" Target="../embeddings/oleObject14.bin"/><Relationship Id="rId9" Type="http://schemas.openxmlformats.org/officeDocument/2006/relationships/image" Target="../media/image19.wmf"/></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2564904"/>
            <a:ext cx="7772400" cy="1470025"/>
          </a:xfrm>
        </p:spPr>
        <p:txBody>
          <a:bodyPr/>
          <a:lstStyle/>
          <a:p>
            <a:r>
              <a:rPr lang="nb-NO" dirty="0" smtClean="0"/>
              <a:t>Elektrisk potensial</a:t>
            </a:r>
            <a:endParaRPr lang="nb-NO" dirty="0"/>
          </a:p>
        </p:txBody>
      </p:sp>
      <p:sp>
        <p:nvSpPr>
          <p:cNvPr id="3" name="Undertittel 2"/>
          <p:cNvSpPr>
            <a:spLocks noGrp="1"/>
          </p:cNvSpPr>
          <p:nvPr>
            <p:ph type="subTitle" idx="1"/>
          </p:nvPr>
        </p:nvSpPr>
        <p:spPr>
          <a:xfrm>
            <a:off x="1187624" y="620688"/>
            <a:ext cx="6400800" cy="1752600"/>
          </a:xfrm>
        </p:spPr>
        <p:txBody>
          <a:bodyPr/>
          <a:lstStyle/>
          <a:p>
            <a:r>
              <a:rPr lang="nb-NO" dirty="0" smtClean="0"/>
              <a:t>FY6017 Elektromagnetisme</a:t>
            </a:r>
          </a:p>
          <a:p>
            <a:r>
              <a:rPr lang="nb-NO" dirty="0" err="1" smtClean="0"/>
              <a:t>KOMPiS</a:t>
            </a:r>
            <a:r>
              <a:rPr lang="nb-NO" dirty="0" smtClean="0"/>
              <a:t> Fysikk 2</a:t>
            </a:r>
            <a:endParaRPr lang="nb-NO" dirty="0"/>
          </a:p>
        </p:txBody>
      </p:sp>
      <p:sp>
        <p:nvSpPr>
          <p:cNvPr id="4" name="Plassholder for dato 3"/>
          <p:cNvSpPr>
            <a:spLocks noGrp="1"/>
          </p:cNvSpPr>
          <p:nvPr>
            <p:ph type="dt" sz="half" idx="10"/>
          </p:nvPr>
        </p:nvSpPr>
        <p:spPr/>
        <p:txBody>
          <a:bodyPr/>
          <a:lstStyle/>
          <a:p>
            <a:r>
              <a:rPr lang="nb-NO" smtClean="0"/>
              <a:t>06.09.2016</a:t>
            </a:r>
            <a:endParaRPr lang="nb-NO"/>
          </a:p>
        </p:txBody>
      </p:sp>
      <p:sp>
        <p:nvSpPr>
          <p:cNvPr id="5" name="Plassholder for bunntekst 4"/>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20859094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Å beregne elektrisk potensial</a:t>
            </a:r>
            <a:endParaRPr lang="nb-NO" dirty="0"/>
          </a:p>
        </p:txBody>
      </p:sp>
      <p:sp>
        <p:nvSpPr>
          <p:cNvPr id="3" name="TekstSylinder 2"/>
          <p:cNvSpPr txBox="1"/>
          <p:nvPr/>
        </p:nvSpPr>
        <p:spPr>
          <a:xfrm>
            <a:off x="1075821" y="2007294"/>
            <a:ext cx="3096344" cy="461665"/>
          </a:xfrm>
          <a:prstGeom prst="rect">
            <a:avLst/>
          </a:prstGeom>
          <a:noFill/>
        </p:spPr>
        <p:txBody>
          <a:bodyPr wrap="square" rtlCol="0">
            <a:spAutoFit/>
          </a:bodyPr>
          <a:lstStyle/>
          <a:p>
            <a:r>
              <a:rPr lang="nb-NO" sz="2400" dirty="0" smtClean="0"/>
              <a:t>Fra en punktladning:</a:t>
            </a:r>
            <a:endParaRPr lang="nb-NO" sz="2400" dirty="0"/>
          </a:p>
        </p:txBody>
      </p:sp>
      <p:graphicFrame>
        <p:nvGraphicFramePr>
          <p:cNvPr id="5" name="Objekt 4"/>
          <p:cNvGraphicFramePr>
            <a:graphicFrameLocks noChangeAspect="1"/>
          </p:cNvGraphicFramePr>
          <p:nvPr>
            <p:extLst>
              <p:ext uri="{D42A27DB-BD31-4B8C-83A1-F6EECF244321}">
                <p14:modId xmlns:p14="http://schemas.microsoft.com/office/powerpoint/2010/main" val="3268003440"/>
              </p:ext>
            </p:extLst>
          </p:nvPr>
        </p:nvGraphicFramePr>
        <p:xfrm>
          <a:off x="4788024" y="1839312"/>
          <a:ext cx="1944216" cy="797627"/>
        </p:xfrm>
        <a:graphic>
          <a:graphicData uri="http://schemas.openxmlformats.org/presentationml/2006/ole">
            <mc:AlternateContent xmlns:mc="http://schemas.openxmlformats.org/markup-compatibility/2006">
              <mc:Choice xmlns:v="urn:schemas-microsoft-com:vml" Requires="v">
                <p:oleObj spid="_x0000_s21570" name="Equation" r:id="rId4" imgW="990360" imgH="406080" progId="Equation.DSMT4">
                  <p:embed/>
                </p:oleObj>
              </mc:Choice>
              <mc:Fallback>
                <p:oleObj name="Equation" r:id="rId4" imgW="990360" imgH="406080" progId="Equation.DSMT4">
                  <p:embed/>
                  <p:pic>
                    <p:nvPicPr>
                      <p:cNvPr id="0" name=""/>
                      <p:cNvPicPr/>
                      <p:nvPr/>
                    </p:nvPicPr>
                    <p:blipFill>
                      <a:blip r:embed="rId5"/>
                      <a:stretch>
                        <a:fillRect/>
                      </a:stretch>
                    </p:blipFill>
                    <p:spPr>
                      <a:xfrm>
                        <a:off x="4788024" y="1839312"/>
                        <a:ext cx="1944216" cy="797627"/>
                      </a:xfrm>
                      <a:prstGeom prst="rect">
                        <a:avLst/>
                      </a:prstGeom>
                    </p:spPr>
                  </p:pic>
                </p:oleObj>
              </mc:Fallback>
            </mc:AlternateContent>
          </a:graphicData>
        </a:graphic>
      </p:graphicFrame>
      <p:sp>
        <p:nvSpPr>
          <p:cNvPr id="6" name="TekstSylinder 5"/>
          <p:cNvSpPr txBox="1"/>
          <p:nvPr/>
        </p:nvSpPr>
        <p:spPr>
          <a:xfrm>
            <a:off x="1043608" y="3185589"/>
            <a:ext cx="4248472" cy="461665"/>
          </a:xfrm>
          <a:prstGeom prst="rect">
            <a:avLst/>
          </a:prstGeom>
          <a:noFill/>
        </p:spPr>
        <p:txBody>
          <a:bodyPr wrap="square" rtlCol="0">
            <a:spAutoFit/>
          </a:bodyPr>
          <a:lstStyle/>
          <a:p>
            <a:r>
              <a:rPr lang="nb-NO" sz="2400" dirty="0" smtClean="0"/>
              <a:t>Fra flere punktladninger:</a:t>
            </a:r>
            <a:endParaRPr lang="nb-NO" sz="2400" dirty="0"/>
          </a:p>
        </p:txBody>
      </p:sp>
      <p:graphicFrame>
        <p:nvGraphicFramePr>
          <p:cNvPr id="8" name="Objekt 7"/>
          <p:cNvGraphicFramePr>
            <a:graphicFrameLocks noChangeAspect="1"/>
          </p:cNvGraphicFramePr>
          <p:nvPr>
            <p:extLst>
              <p:ext uri="{D42A27DB-BD31-4B8C-83A1-F6EECF244321}">
                <p14:modId xmlns:p14="http://schemas.microsoft.com/office/powerpoint/2010/main" val="1504424652"/>
              </p:ext>
            </p:extLst>
          </p:nvPr>
        </p:nvGraphicFramePr>
        <p:xfrm>
          <a:off x="4716016" y="3103045"/>
          <a:ext cx="2304255" cy="792862"/>
        </p:xfrm>
        <a:graphic>
          <a:graphicData uri="http://schemas.openxmlformats.org/presentationml/2006/ole">
            <mc:AlternateContent xmlns:mc="http://schemas.openxmlformats.org/markup-compatibility/2006">
              <mc:Choice xmlns:v="urn:schemas-microsoft-com:vml" Requires="v">
                <p:oleObj spid="_x0000_s21571" name="Equation" r:id="rId6" imgW="1180800" imgH="406080" progId="Equation.DSMT4">
                  <p:embed/>
                </p:oleObj>
              </mc:Choice>
              <mc:Fallback>
                <p:oleObj name="Equation" r:id="rId6" imgW="1180800" imgH="406080" progId="Equation.DSMT4">
                  <p:embed/>
                  <p:pic>
                    <p:nvPicPr>
                      <p:cNvPr id="0" name=""/>
                      <p:cNvPicPr/>
                      <p:nvPr/>
                    </p:nvPicPr>
                    <p:blipFill>
                      <a:blip r:embed="rId7"/>
                      <a:stretch>
                        <a:fillRect/>
                      </a:stretch>
                    </p:blipFill>
                    <p:spPr>
                      <a:xfrm>
                        <a:off x="4716016" y="3103045"/>
                        <a:ext cx="2304255" cy="792862"/>
                      </a:xfrm>
                      <a:prstGeom prst="rect">
                        <a:avLst/>
                      </a:prstGeom>
                    </p:spPr>
                  </p:pic>
                </p:oleObj>
              </mc:Fallback>
            </mc:AlternateContent>
          </a:graphicData>
        </a:graphic>
      </p:graphicFrame>
      <p:sp>
        <p:nvSpPr>
          <p:cNvPr id="9" name="TekstSylinder 8"/>
          <p:cNvSpPr txBox="1"/>
          <p:nvPr/>
        </p:nvSpPr>
        <p:spPr>
          <a:xfrm>
            <a:off x="1043608" y="4437112"/>
            <a:ext cx="2808312" cy="830997"/>
          </a:xfrm>
          <a:prstGeom prst="rect">
            <a:avLst/>
          </a:prstGeom>
          <a:noFill/>
        </p:spPr>
        <p:txBody>
          <a:bodyPr wrap="square" rtlCol="0">
            <a:spAutoFit/>
          </a:bodyPr>
          <a:lstStyle/>
          <a:p>
            <a:r>
              <a:rPr lang="nb-NO" sz="2400" dirty="0" smtClean="0"/>
              <a:t>Fra kontinuerlig ladningsfordeling:</a:t>
            </a:r>
            <a:endParaRPr lang="nb-NO" sz="2400" dirty="0"/>
          </a:p>
        </p:txBody>
      </p:sp>
      <p:graphicFrame>
        <p:nvGraphicFramePr>
          <p:cNvPr id="11" name="Objekt 10"/>
          <p:cNvGraphicFramePr>
            <a:graphicFrameLocks noChangeAspect="1"/>
          </p:cNvGraphicFramePr>
          <p:nvPr>
            <p:extLst>
              <p:ext uri="{D42A27DB-BD31-4B8C-83A1-F6EECF244321}">
                <p14:modId xmlns:p14="http://schemas.microsoft.com/office/powerpoint/2010/main" val="2576477119"/>
              </p:ext>
            </p:extLst>
          </p:nvPr>
        </p:nvGraphicFramePr>
        <p:xfrm>
          <a:off x="4716016" y="4437112"/>
          <a:ext cx="1782351" cy="851272"/>
        </p:xfrm>
        <a:graphic>
          <a:graphicData uri="http://schemas.openxmlformats.org/presentationml/2006/ole">
            <mc:AlternateContent xmlns:mc="http://schemas.openxmlformats.org/markup-compatibility/2006">
              <mc:Choice xmlns:v="urn:schemas-microsoft-com:vml" Requires="v">
                <p:oleObj spid="_x0000_s21572" name="Equation" r:id="rId8" imgW="850680" imgH="406080" progId="Equation.DSMT4">
                  <p:embed/>
                </p:oleObj>
              </mc:Choice>
              <mc:Fallback>
                <p:oleObj name="Equation" r:id="rId8" imgW="850680" imgH="406080" progId="Equation.DSMT4">
                  <p:embed/>
                  <p:pic>
                    <p:nvPicPr>
                      <p:cNvPr id="0" name=""/>
                      <p:cNvPicPr/>
                      <p:nvPr/>
                    </p:nvPicPr>
                    <p:blipFill>
                      <a:blip r:embed="rId9"/>
                      <a:stretch>
                        <a:fillRect/>
                      </a:stretch>
                    </p:blipFill>
                    <p:spPr>
                      <a:xfrm>
                        <a:off x="4716016" y="4437112"/>
                        <a:ext cx="1782351" cy="851272"/>
                      </a:xfrm>
                      <a:prstGeom prst="rect">
                        <a:avLst/>
                      </a:prstGeom>
                    </p:spPr>
                  </p:pic>
                </p:oleObj>
              </mc:Fallback>
            </mc:AlternateContent>
          </a:graphicData>
        </a:graphic>
      </p:graphicFrame>
      <p:sp>
        <p:nvSpPr>
          <p:cNvPr id="4" name="Plassholder for dato 3"/>
          <p:cNvSpPr>
            <a:spLocks noGrp="1"/>
          </p:cNvSpPr>
          <p:nvPr>
            <p:ph type="dt" sz="half" idx="10"/>
          </p:nvPr>
        </p:nvSpPr>
        <p:spPr/>
        <p:txBody>
          <a:bodyPr/>
          <a:lstStyle/>
          <a:p>
            <a:r>
              <a:rPr lang="nb-NO" smtClean="0"/>
              <a:t>06.09.2016</a:t>
            </a:r>
            <a:endParaRPr lang="nb-NO"/>
          </a:p>
        </p:txBody>
      </p:sp>
      <p:sp>
        <p:nvSpPr>
          <p:cNvPr id="7" name="Plassholder for bunntekst 6"/>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3852870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899592" y="274638"/>
            <a:ext cx="7787208" cy="1143000"/>
          </a:xfrm>
        </p:spPr>
        <p:txBody>
          <a:bodyPr>
            <a:normAutofit/>
          </a:bodyPr>
          <a:lstStyle/>
          <a:p>
            <a:pPr algn="l"/>
            <a:r>
              <a:rPr lang="nb-NO" sz="3200" dirty="0" smtClean="0"/>
              <a:t>Eks.2: 	Potensial fra 2 punktladninger</a:t>
            </a:r>
            <a:endParaRPr lang="nb-NO" sz="3200"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4666" y="1354648"/>
            <a:ext cx="3327813" cy="2968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kstSylinder 2"/>
          <p:cNvSpPr txBox="1"/>
          <p:nvPr/>
        </p:nvSpPr>
        <p:spPr>
          <a:xfrm>
            <a:off x="717104" y="1412776"/>
            <a:ext cx="5511080" cy="1631216"/>
          </a:xfrm>
          <a:prstGeom prst="rect">
            <a:avLst/>
          </a:prstGeom>
          <a:noFill/>
        </p:spPr>
        <p:txBody>
          <a:bodyPr wrap="square" rtlCol="0">
            <a:spAutoFit/>
          </a:bodyPr>
          <a:lstStyle/>
          <a:p>
            <a:r>
              <a:rPr lang="nb-NO" sz="2000" dirty="0" err="1" smtClean="0"/>
              <a:t>Beregn</a:t>
            </a:r>
            <a:r>
              <a:rPr lang="nb-NO" sz="2000" dirty="0" smtClean="0"/>
              <a:t> samlet potensial i punktene </a:t>
            </a:r>
            <a:r>
              <a:rPr lang="nb-NO" sz="2000" dirty="0" smtClean="0"/>
              <a:t>c</a:t>
            </a:r>
            <a:endParaRPr lang="nb-NO" sz="2000" dirty="0" smtClean="0"/>
          </a:p>
          <a:p>
            <a:endParaRPr lang="nb-NO" sz="2000" dirty="0"/>
          </a:p>
          <a:p>
            <a:pPr marL="457200" indent="-457200">
              <a:buFont typeface="+mj-lt"/>
              <a:buAutoNum type="alphaLcParenR"/>
            </a:pPr>
            <a:r>
              <a:rPr lang="nb-NO" sz="2000" dirty="0" smtClean="0"/>
              <a:t>Dersom </a:t>
            </a:r>
            <a:r>
              <a:rPr lang="nb-NO" sz="2000" dirty="0" smtClean="0"/>
              <a:t> begge partiklene </a:t>
            </a:r>
            <a:r>
              <a:rPr lang="nb-NO" sz="2000" dirty="0" smtClean="0"/>
              <a:t>har </a:t>
            </a:r>
            <a:r>
              <a:rPr lang="nb-NO" sz="2000" dirty="0" smtClean="0"/>
              <a:t>positiv ladning</a:t>
            </a:r>
            <a:endParaRPr lang="nb-NO" sz="2000" dirty="0" smtClean="0"/>
          </a:p>
          <a:p>
            <a:pPr marL="457200" indent="-457200">
              <a:buFont typeface="+mj-lt"/>
              <a:buAutoNum type="alphaLcParenR"/>
            </a:pPr>
            <a:endParaRPr lang="nb-NO" sz="2000" dirty="0"/>
          </a:p>
          <a:p>
            <a:pPr marL="457200" indent="-457200">
              <a:buFont typeface="+mj-lt"/>
              <a:buAutoNum type="alphaLcParenR"/>
            </a:pPr>
            <a:r>
              <a:rPr lang="nb-NO" sz="2000" dirty="0" smtClean="0"/>
              <a:t>Dersom </a:t>
            </a:r>
            <a:r>
              <a:rPr lang="nb-NO" sz="2000" i="1" dirty="0" smtClean="0"/>
              <a:t>q</a:t>
            </a:r>
            <a:r>
              <a:rPr lang="nb-NO" sz="2000" baseline="-25000" dirty="0" smtClean="0"/>
              <a:t>1</a:t>
            </a:r>
            <a:r>
              <a:rPr lang="nb-NO" sz="2000" dirty="0" smtClean="0"/>
              <a:t> = +12 </a:t>
            </a:r>
            <a:r>
              <a:rPr lang="nb-NO" sz="2000" dirty="0" err="1" smtClean="0"/>
              <a:t>nC</a:t>
            </a:r>
            <a:r>
              <a:rPr lang="nb-NO" sz="2000" dirty="0" smtClean="0"/>
              <a:t> og </a:t>
            </a:r>
            <a:r>
              <a:rPr lang="nb-NO" sz="2000" i="1" dirty="0" smtClean="0"/>
              <a:t>q</a:t>
            </a:r>
            <a:r>
              <a:rPr lang="nb-NO" sz="2000" baseline="-25000" dirty="0" smtClean="0"/>
              <a:t>2</a:t>
            </a:r>
            <a:r>
              <a:rPr lang="nb-NO" sz="2000" dirty="0" smtClean="0"/>
              <a:t> = -12 </a:t>
            </a:r>
            <a:r>
              <a:rPr lang="nb-NO" sz="2000" dirty="0" err="1" smtClean="0"/>
              <a:t>nC</a:t>
            </a:r>
            <a:endParaRPr lang="nb-NO" sz="2000" dirty="0"/>
          </a:p>
        </p:txBody>
      </p:sp>
      <p:sp>
        <p:nvSpPr>
          <p:cNvPr id="4" name="Plassholder for dato 3"/>
          <p:cNvSpPr>
            <a:spLocks noGrp="1"/>
          </p:cNvSpPr>
          <p:nvPr>
            <p:ph type="dt" sz="half" idx="10"/>
          </p:nvPr>
        </p:nvSpPr>
        <p:spPr/>
        <p:txBody>
          <a:bodyPr/>
          <a:lstStyle/>
          <a:p>
            <a:r>
              <a:rPr lang="nb-NO" smtClean="0"/>
              <a:t>06.09.2016</a:t>
            </a:r>
            <a:endParaRPr lang="nb-NO"/>
          </a:p>
        </p:txBody>
      </p:sp>
      <p:sp>
        <p:nvSpPr>
          <p:cNvPr id="5" name="Plassholder for bunntekst 4"/>
          <p:cNvSpPr>
            <a:spLocks noGrp="1"/>
          </p:cNvSpPr>
          <p:nvPr>
            <p:ph type="ftr" sz="quarter" idx="11"/>
          </p:nvPr>
        </p:nvSpPr>
        <p:spPr/>
        <p:txBody>
          <a:bodyPr/>
          <a:lstStyle/>
          <a:p>
            <a:r>
              <a:rPr lang="nb-NO" smtClean="0"/>
              <a:t>FY6017 / H2016</a:t>
            </a:r>
            <a:endParaRPr lang="nb-NO"/>
          </a:p>
        </p:txBody>
      </p:sp>
      <p:graphicFrame>
        <p:nvGraphicFramePr>
          <p:cNvPr id="6" name="Objekt 5"/>
          <p:cNvGraphicFramePr>
            <a:graphicFrameLocks noChangeAspect="1"/>
          </p:cNvGraphicFramePr>
          <p:nvPr>
            <p:extLst>
              <p:ext uri="{D42A27DB-BD31-4B8C-83A1-F6EECF244321}">
                <p14:modId xmlns:p14="http://schemas.microsoft.com/office/powerpoint/2010/main" val="3940416961"/>
              </p:ext>
            </p:extLst>
          </p:nvPr>
        </p:nvGraphicFramePr>
        <p:xfrm>
          <a:off x="1143782" y="3429000"/>
          <a:ext cx="2328862" cy="792162"/>
        </p:xfrm>
        <a:graphic>
          <a:graphicData uri="http://schemas.openxmlformats.org/presentationml/2006/ole">
            <mc:AlternateContent xmlns:mc="http://schemas.openxmlformats.org/markup-compatibility/2006">
              <mc:Choice xmlns:v="urn:schemas-microsoft-com:vml" Requires="v">
                <p:oleObj spid="_x0000_s25609" name="Equation" r:id="rId5" imgW="1193760" imgH="406080" progId="Equation.DSMT4">
                  <p:embed/>
                </p:oleObj>
              </mc:Choice>
              <mc:Fallback>
                <p:oleObj name="Equation" r:id="rId5" imgW="1193760" imgH="406080" progId="Equation.DSMT4">
                  <p:embed/>
                  <p:pic>
                    <p:nvPicPr>
                      <p:cNvPr id="0" name="Objekt 7"/>
                      <p:cNvPicPr>
                        <a:picLocks noChangeAspect="1" noChangeArrowheads="1"/>
                      </p:cNvPicPr>
                      <p:nvPr/>
                    </p:nvPicPr>
                    <p:blipFill>
                      <a:blip r:embed="rId6"/>
                      <a:srcRect/>
                      <a:stretch>
                        <a:fillRect/>
                      </a:stretch>
                    </p:blipFill>
                    <p:spPr bwMode="auto">
                      <a:xfrm>
                        <a:off x="1143782" y="3429000"/>
                        <a:ext cx="2328862"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kt 6"/>
          <p:cNvGraphicFramePr>
            <a:graphicFrameLocks noChangeAspect="1"/>
          </p:cNvGraphicFramePr>
          <p:nvPr>
            <p:extLst>
              <p:ext uri="{D42A27DB-BD31-4B8C-83A1-F6EECF244321}">
                <p14:modId xmlns:p14="http://schemas.microsoft.com/office/powerpoint/2010/main" val="1180729334"/>
              </p:ext>
            </p:extLst>
          </p:nvPr>
        </p:nvGraphicFramePr>
        <p:xfrm>
          <a:off x="1547664" y="4768552"/>
          <a:ext cx="3055196" cy="792088"/>
        </p:xfrm>
        <a:graphic>
          <a:graphicData uri="http://schemas.openxmlformats.org/presentationml/2006/ole">
            <mc:AlternateContent xmlns:mc="http://schemas.openxmlformats.org/markup-compatibility/2006">
              <mc:Choice xmlns:v="urn:schemas-microsoft-com:vml" Requires="v">
                <p:oleObj spid="_x0000_s25610" name="Equation" r:id="rId7" imgW="1714320" imgH="444240" progId="Equation.DSMT4">
                  <p:embed/>
                </p:oleObj>
              </mc:Choice>
              <mc:Fallback>
                <p:oleObj name="Equation" r:id="rId7" imgW="1714320" imgH="444240" progId="Equation.DSMT4">
                  <p:embed/>
                  <p:pic>
                    <p:nvPicPr>
                      <p:cNvPr id="0" name=""/>
                      <p:cNvPicPr/>
                      <p:nvPr/>
                    </p:nvPicPr>
                    <p:blipFill>
                      <a:blip r:embed="rId8"/>
                      <a:stretch>
                        <a:fillRect/>
                      </a:stretch>
                    </p:blipFill>
                    <p:spPr>
                      <a:xfrm>
                        <a:off x="1547664" y="4768552"/>
                        <a:ext cx="3055196" cy="792088"/>
                      </a:xfrm>
                      <a:prstGeom prst="rect">
                        <a:avLst/>
                      </a:prstGeom>
                    </p:spPr>
                  </p:pic>
                </p:oleObj>
              </mc:Fallback>
            </mc:AlternateContent>
          </a:graphicData>
        </a:graphic>
      </p:graphicFrame>
      <p:sp>
        <p:nvSpPr>
          <p:cNvPr id="8" name="TekstSylinder 7"/>
          <p:cNvSpPr txBox="1"/>
          <p:nvPr/>
        </p:nvSpPr>
        <p:spPr>
          <a:xfrm>
            <a:off x="395536" y="4797152"/>
            <a:ext cx="1152128" cy="369332"/>
          </a:xfrm>
          <a:prstGeom prst="rect">
            <a:avLst/>
          </a:prstGeom>
          <a:noFill/>
        </p:spPr>
        <p:txBody>
          <a:bodyPr wrap="square" rtlCol="0">
            <a:spAutoFit/>
          </a:bodyPr>
          <a:lstStyle/>
          <a:p>
            <a:r>
              <a:rPr lang="nb-NO" dirty="0" smtClean="0"/>
              <a:t>Svar a):</a:t>
            </a:r>
            <a:endParaRPr lang="nb-NO" dirty="0"/>
          </a:p>
        </p:txBody>
      </p:sp>
      <p:sp>
        <p:nvSpPr>
          <p:cNvPr id="9" name="TekstSylinder 8"/>
          <p:cNvSpPr txBox="1"/>
          <p:nvPr/>
        </p:nvSpPr>
        <p:spPr>
          <a:xfrm>
            <a:off x="5564666" y="5085184"/>
            <a:ext cx="2031670" cy="369332"/>
          </a:xfrm>
          <a:prstGeom prst="rect">
            <a:avLst/>
          </a:prstGeom>
          <a:noFill/>
        </p:spPr>
        <p:txBody>
          <a:bodyPr wrap="square" rtlCol="0">
            <a:spAutoFit/>
          </a:bodyPr>
          <a:lstStyle/>
          <a:p>
            <a:r>
              <a:rPr lang="nb-NO" dirty="0" smtClean="0"/>
              <a:t>Svar b):	0</a:t>
            </a:r>
            <a:endParaRPr lang="nb-NO" dirty="0"/>
          </a:p>
        </p:txBody>
      </p:sp>
    </p:spTree>
    <p:extLst>
      <p:ext uri="{BB962C8B-B14F-4D97-AF65-F5344CB8AC3E}">
        <p14:creationId xmlns:p14="http://schemas.microsoft.com/office/powerpoint/2010/main" val="3834098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sz="3600" dirty="0" smtClean="0"/>
              <a:t>Å beregne potensial fra det elektriske feltet</a:t>
            </a:r>
            <a:endParaRPr lang="nb-NO" sz="3600" dirty="0"/>
          </a:p>
        </p:txBody>
      </p:sp>
      <p:sp>
        <p:nvSpPr>
          <p:cNvPr id="3" name="TekstSylinder 2"/>
          <p:cNvSpPr txBox="1"/>
          <p:nvPr/>
        </p:nvSpPr>
        <p:spPr>
          <a:xfrm>
            <a:off x="590569" y="1998342"/>
            <a:ext cx="4752528" cy="400110"/>
          </a:xfrm>
          <a:prstGeom prst="rect">
            <a:avLst/>
          </a:prstGeom>
          <a:noFill/>
        </p:spPr>
        <p:txBody>
          <a:bodyPr wrap="square" rtlCol="0">
            <a:spAutoFit/>
          </a:bodyPr>
          <a:lstStyle/>
          <a:p>
            <a:r>
              <a:rPr lang="nb-NO" sz="2000" dirty="0" smtClean="0"/>
              <a:t>Generell definisjon av  elektrisk arbeid:</a:t>
            </a:r>
            <a:endParaRPr lang="nb-NO" sz="2000" dirty="0"/>
          </a:p>
        </p:txBody>
      </p:sp>
      <p:sp>
        <p:nvSpPr>
          <p:cNvPr id="7" name="TekstSylinder 6"/>
          <p:cNvSpPr txBox="1"/>
          <p:nvPr/>
        </p:nvSpPr>
        <p:spPr>
          <a:xfrm>
            <a:off x="621369" y="2996952"/>
            <a:ext cx="4392488" cy="369332"/>
          </a:xfrm>
          <a:prstGeom prst="rect">
            <a:avLst/>
          </a:prstGeom>
          <a:noFill/>
        </p:spPr>
        <p:txBody>
          <a:bodyPr wrap="square" rtlCol="0">
            <a:spAutoFit/>
          </a:bodyPr>
          <a:lstStyle/>
          <a:p>
            <a:r>
              <a:rPr lang="nb-NO" dirty="0" smtClean="0"/>
              <a:t>Siden potensial er </a:t>
            </a:r>
            <a:r>
              <a:rPr lang="nb-NO" dirty="0" smtClean="0"/>
              <a:t>arbeid/ladning,  </a:t>
            </a:r>
            <a:r>
              <a:rPr lang="nb-NO" i="1" dirty="0" smtClean="0"/>
              <a:t>V </a:t>
            </a:r>
            <a:r>
              <a:rPr lang="nb-NO" dirty="0" smtClean="0"/>
              <a:t>= </a:t>
            </a:r>
            <a:r>
              <a:rPr lang="nb-NO" i="1" dirty="0" smtClean="0"/>
              <a:t>W/q </a:t>
            </a:r>
            <a:r>
              <a:rPr lang="nb-NO" i="1" dirty="0" smtClean="0"/>
              <a:t> </a:t>
            </a:r>
            <a:endParaRPr lang="nb-NO" dirty="0"/>
          </a:p>
        </p:txBody>
      </p:sp>
      <p:graphicFrame>
        <p:nvGraphicFramePr>
          <p:cNvPr id="9" name="Objekt 8"/>
          <p:cNvGraphicFramePr>
            <a:graphicFrameLocks noChangeAspect="1"/>
          </p:cNvGraphicFramePr>
          <p:nvPr>
            <p:extLst>
              <p:ext uri="{D42A27DB-BD31-4B8C-83A1-F6EECF244321}">
                <p14:modId xmlns:p14="http://schemas.microsoft.com/office/powerpoint/2010/main" val="2909734396"/>
              </p:ext>
            </p:extLst>
          </p:nvPr>
        </p:nvGraphicFramePr>
        <p:xfrm>
          <a:off x="2051720" y="3367384"/>
          <a:ext cx="3587820" cy="953015"/>
        </p:xfrm>
        <a:graphic>
          <a:graphicData uri="http://schemas.openxmlformats.org/presentationml/2006/ole">
            <mc:AlternateContent xmlns:mc="http://schemas.openxmlformats.org/markup-compatibility/2006">
              <mc:Choice xmlns:v="urn:schemas-microsoft-com:vml" Requires="v">
                <p:oleObj spid="_x0000_s18497" name="Equation" r:id="rId4" imgW="1625400" imgH="431640" progId="Equation.DSMT4">
                  <p:embed/>
                </p:oleObj>
              </mc:Choice>
              <mc:Fallback>
                <p:oleObj name="Equation" r:id="rId4" imgW="1625400" imgH="431640" progId="Equation.DSMT4">
                  <p:embed/>
                  <p:pic>
                    <p:nvPicPr>
                      <p:cNvPr id="0" name=""/>
                      <p:cNvPicPr/>
                      <p:nvPr/>
                    </p:nvPicPr>
                    <p:blipFill>
                      <a:blip r:embed="rId5"/>
                      <a:stretch>
                        <a:fillRect/>
                      </a:stretch>
                    </p:blipFill>
                    <p:spPr>
                      <a:xfrm>
                        <a:off x="2051720" y="3367384"/>
                        <a:ext cx="3587820" cy="953015"/>
                      </a:xfrm>
                      <a:prstGeom prst="rect">
                        <a:avLst/>
                      </a:prstGeom>
                    </p:spPr>
                  </p:pic>
                </p:oleObj>
              </mc:Fallback>
            </mc:AlternateContent>
          </a:graphicData>
        </a:graphic>
      </p:graphicFrame>
      <p:graphicFrame>
        <p:nvGraphicFramePr>
          <p:cNvPr id="11" name="Objekt 10"/>
          <p:cNvGraphicFramePr>
            <a:graphicFrameLocks noChangeAspect="1"/>
          </p:cNvGraphicFramePr>
          <p:nvPr>
            <p:extLst>
              <p:ext uri="{D42A27DB-BD31-4B8C-83A1-F6EECF244321}">
                <p14:modId xmlns:p14="http://schemas.microsoft.com/office/powerpoint/2010/main" val="1986104424"/>
              </p:ext>
            </p:extLst>
          </p:nvPr>
        </p:nvGraphicFramePr>
        <p:xfrm>
          <a:off x="5148064" y="1776397"/>
          <a:ext cx="2854706" cy="844000"/>
        </p:xfrm>
        <a:graphic>
          <a:graphicData uri="http://schemas.openxmlformats.org/presentationml/2006/ole">
            <mc:AlternateContent xmlns:mc="http://schemas.openxmlformats.org/markup-compatibility/2006">
              <mc:Choice xmlns:v="urn:schemas-microsoft-com:vml" Requires="v">
                <p:oleObj spid="_x0000_s18498" name="Equation" r:id="rId6" imgW="1460160" imgH="431640" progId="Equation.DSMT4">
                  <p:embed/>
                </p:oleObj>
              </mc:Choice>
              <mc:Fallback>
                <p:oleObj name="Equation" r:id="rId6" imgW="1460160" imgH="431640" progId="Equation.DSMT4">
                  <p:embed/>
                  <p:pic>
                    <p:nvPicPr>
                      <p:cNvPr id="0" name=""/>
                      <p:cNvPicPr/>
                      <p:nvPr/>
                    </p:nvPicPr>
                    <p:blipFill>
                      <a:blip r:embed="rId7"/>
                      <a:stretch>
                        <a:fillRect/>
                      </a:stretch>
                    </p:blipFill>
                    <p:spPr>
                      <a:xfrm>
                        <a:off x="5148064" y="1776397"/>
                        <a:ext cx="2854706" cy="844000"/>
                      </a:xfrm>
                      <a:prstGeom prst="rect">
                        <a:avLst/>
                      </a:prstGeom>
                    </p:spPr>
                  </p:pic>
                </p:oleObj>
              </mc:Fallback>
            </mc:AlternateContent>
          </a:graphicData>
        </a:graphic>
      </p:graphicFrame>
      <p:sp>
        <p:nvSpPr>
          <p:cNvPr id="12" name="TekstSylinder 11"/>
          <p:cNvSpPr txBox="1"/>
          <p:nvPr/>
        </p:nvSpPr>
        <p:spPr>
          <a:xfrm>
            <a:off x="590569" y="4426049"/>
            <a:ext cx="7920880" cy="1941557"/>
          </a:xfrm>
          <a:prstGeom prst="rect">
            <a:avLst/>
          </a:prstGeom>
          <a:noFill/>
        </p:spPr>
        <p:txBody>
          <a:bodyPr wrap="square" rtlCol="0">
            <a:spAutoFit/>
          </a:bodyPr>
          <a:lstStyle/>
          <a:p>
            <a:pPr>
              <a:lnSpc>
                <a:spcPct val="115000"/>
              </a:lnSpc>
              <a:spcAft>
                <a:spcPts val="1000"/>
              </a:spcAft>
            </a:pPr>
            <a:r>
              <a:rPr lang="nb-NO" dirty="0">
                <a:ea typeface="Calibri"/>
                <a:cs typeface="Times New Roman"/>
              </a:rPr>
              <a:t>Generelt:</a:t>
            </a:r>
            <a:endParaRPr lang="nb-NO" sz="1600" dirty="0">
              <a:ea typeface="Calibri"/>
              <a:cs typeface="Times New Roman"/>
            </a:endParaRPr>
          </a:p>
          <a:p>
            <a:pPr>
              <a:lnSpc>
                <a:spcPct val="115000"/>
              </a:lnSpc>
              <a:spcAft>
                <a:spcPts val="1000"/>
              </a:spcAft>
            </a:pPr>
            <a:r>
              <a:rPr lang="nb-NO" dirty="0">
                <a:ea typeface="Calibri"/>
                <a:cs typeface="Times New Roman"/>
              </a:rPr>
              <a:t>Forflytning </a:t>
            </a:r>
            <a:r>
              <a:rPr lang="nb-NO" dirty="0" smtClean="0">
                <a:ea typeface="Calibri"/>
                <a:cs typeface="Times New Roman"/>
              </a:rPr>
              <a:t>av positiv ladning </a:t>
            </a:r>
            <a:r>
              <a:rPr lang="nb-NO" i="1" dirty="0" smtClean="0">
                <a:ea typeface="Calibri"/>
                <a:cs typeface="Times New Roman"/>
              </a:rPr>
              <a:t>med</a:t>
            </a:r>
            <a:r>
              <a:rPr lang="nb-NO" dirty="0" smtClean="0">
                <a:ea typeface="Calibri"/>
                <a:cs typeface="Times New Roman"/>
              </a:rPr>
              <a:t> </a:t>
            </a:r>
            <a:r>
              <a:rPr lang="nb-NO" dirty="0">
                <a:ea typeface="Calibri"/>
                <a:cs typeface="Times New Roman"/>
              </a:rPr>
              <a:t>det elektriske feltet vil si forflytning mot lavere elektrisk potensial.</a:t>
            </a:r>
            <a:endParaRPr lang="nb-NO" sz="1600" dirty="0">
              <a:ea typeface="Calibri"/>
              <a:cs typeface="Times New Roman"/>
            </a:endParaRPr>
          </a:p>
          <a:p>
            <a:pPr>
              <a:lnSpc>
                <a:spcPct val="115000"/>
              </a:lnSpc>
              <a:spcAft>
                <a:spcPts val="1000"/>
              </a:spcAft>
            </a:pPr>
            <a:r>
              <a:rPr lang="nb-NO" dirty="0">
                <a:ea typeface="Calibri"/>
                <a:cs typeface="Times New Roman"/>
              </a:rPr>
              <a:t>Forflytning </a:t>
            </a:r>
            <a:r>
              <a:rPr lang="nb-NO" dirty="0" smtClean="0">
                <a:ea typeface="Calibri"/>
                <a:cs typeface="Times New Roman"/>
              </a:rPr>
              <a:t>av positiv ladning </a:t>
            </a:r>
            <a:r>
              <a:rPr lang="nb-NO" i="1" dirty="0" smtClean="0">
                <a:ea typeface="Calibri"/>
                <a:cs typeface="Times New Roman"/>
              </a:rPr>
              <a:t>mot</a:t>
            </a:r>
            <a:r>
              <a:rPr lang="nb-NO" dirty="0" smtClean="0">
                <a:ea typeface="Calibri"/>
                <a:cs typeface="Times New Roman"/>
              </a:rPr>
              <a:t> </a:t>
            </a:r>
            <a:r>
              <a:rPr lang="nb-NO" dirty="0">
                <a:ea typeface="Calibri"/>
                <a:cs typeface="Times New Roman"/>
              </a:rPr>
              <a:t>det elektriske feltet vil si forflytning mot høyere elektrisk </a:t>
            </a:r>
            <a:r>
              <a:rPr lang="nb-NO" dirty="0" smtClean="0">
                <a:ea typeface="Calibri"/>
                <a:cs typeface="Times New Roman"/>
              </a:rPr>
              <a:t>potensial.</a:t>
            </a:r>
            <a:endParaRPr lang="nb-NO" sz="1600" dirty="0">
              <a:ea typeface="Calibri"/>
              <a:cs typeface="Times New Roman"/>
            </a:endParaRPr>
          </a:p>
        </p:txBody>
      </p:sp>
      <p:sp>
        <p:nvSpPr>
          <p:cNvPr id="4" name="Plassholder for dato 3"/>
          <p:cNvSpPr>
            <a:spLocks noGrp="1"/>
          </p:cNvSpPr>
          <p:nvPr>
            <p:ph type="dt" sz="half" idx="10"/>
          </p:nvPr>
        </p:nvSpPr>
        <p:spPr/>
        <p:txBody>
          <a:bodyPr/>
          <a:lstStyle/>
          <a:p>
            <a:r>
              <a:rPr lang="nb-NO" smtClean="0"/>
              <a:t>06.09.2016</a:t>
            </a:r>
            <a:endParaRPr lang="nb-NO"/>
          </a:p>
        </p:txBody>
      </p:sp>
      <p:sp>
        <p:nvSpPr>
          <p:cNvPr id="5" name="Plassholder for bunntekst 4"/>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393462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Valg av nullnivå</a:t>
            </a:r>
            <a:endParaRPr lang="nb-NO" dirty="0"/>
          </a:p>
        </p:txBody>
      </p:sp>
      <mc:AlternateContent xmlns:mc="http://schemas.openxmlformats.org/markup-compatibility/2006">
        <mc:Choice xmlns:a14="http://schemas.microsoft.com/office/drawing/2010/main" Requires="a14">
          <p:sp>
            <p:nvSpPr>
              <p:cNvPr id="3" name="TekstSylinder 2"/>
              <p:cNvSpPr txBox="1"/>
              <p:nvPr/>
            </p:nvSpPr>
            <p:spPr>
              <a:xfrm>
                <a:off x="971600" y="1700808"/>
                <a:ext cx="7056784" cy="2862322"/>
              </a:xfrm>
              <a:prstGeom prst="rect">
                <a:avLst/>
              </a:prstGeom>
              <a:noFill/>
            </p:spPr>
            <p:txBody>
              <a:bodyPr wrap="square" rtlCol="0">
                <a:spAutoFit/>
              </a:bodyPr>
              <a:lstStyle/>
              <a:p>
                <a:r>
                  <a:rPr lang="nb-NO" dirty="0" smtClean="0"/>
                  <a:t>Helt tilsvarende som for potensiell energi i tyngdefeltet, kan vi fritt velge nullnivået for potensiell energi. Siden potensial er potensiell energi per ladning (dvs. bare delt på en konstant), kan også nullnivået for potensial også velges fritt.</a:t>
                </a:r>
              </a:p>
              <a:p>
                <a:endParaRPr lang="nb-NO" dirty="0"/>
              </a:p>
              <a:p>
                <a:r>
                  <a:rPr lang="nb-NO" dirty="0" smtClean="0"/>
                  <a:t>Men noe er standard….</a:t>
                </a:r>
              </a:p>
              <a:p>
                <a:endParaRPr lang="nb-NO" dirty="0"/>
              </a:p>
              <a:p>
                <a:pPr marL="285750" indent="-285750">
                  <a:buFont typeface="Arial" panose="020B0604020202020204" pitchFamily="34" charset="0"/>
                  <a:buChar char="•"/>
                </a:pPr>
                <a:r>
                  <a:rPr lang="nb-NO" dirty="0"/>
                  <a:t>p</a:t>
                </a:r>
                <a:r>
                  <a:rPr lang="nb-NO" dirty="0" smtClean="0"/>
                  <a:t>unktladninger  har </a:t>
                </a:r>
                <a:r>
                  <a:rPr lang="nb-NO" i="1" dirty="0" smtClean="0"/>
                  <a:t>U</a:t>
                </a:r>
                <a:r>
                  <a:rPr lang="nb-NO" dirty="0" smtClean="0"/>
                  <a:t> = 0  når de er uendelig lang unna hverandre, dvs. når </a:t>
                </a:r>
                <a:r>
                  <a:rPr lang="nb-NO" i="1" dirty="0" smtClean="0"/>
                  <a:t>r </a:t>
                </a:r>
                <a:r>
                  <a:rPr lang="nb-NO" dirty="0" smtClean="0">
                    <a:sym typeface="Symbol"/>
                  </a:rPr>
                  <a:t> </a:t>
                </a:r>
                <a14:m>
                  <m:oMath xmlns:m="http://schemas.openxmlformats.org/officeDocument/2006/math">
                    <m:r>
                      <a:rPr lang="nb-NO" i="1" smtClean="0">
                        <a:latin typeface="Cambria Math"/>
                        <a:ea typeface="Cambria Math"/>
                        <a:sym typeface="Symbol"/>
                      </a:rPr>
                      <m:t>∞</m:t>
                    </m:r>
                  </m:oMath>
                </a14:m>
                <a:r>
                  <a:rPr lang="nb-NO" dirty="0" smtClean="0"/>
                  <a:t>, derfor er det naturlig å sette </a:t>
                </a:r>
              </a:p>
              <a:p>
                <a:endParaRPr lang="nb-NO" dirty="0"/>
              </a:p>
            </p:txBody>
          </p:sp>
        </mc:Choice>
        <mc:Fallback>
          <p:sp>
            <p:nvSpPr>
              <p:cNvPr id="3" name="TekstSylinder 2"/>
              <p:cNvSpPr txBox="1">
                <a:spLocks noRot="1" noChangeAspect="1" noMove="1" noResize="1" noEditPoints="1" noAdjustHandles="1" noChangeArrowheads="1" noChangeShapeType="1" noTextEdit="1"/>
              </p:cNvSpPr>
              <p:nvPr/>
            </p:nvSpPr>
            <p:spPr>
              <a:xfrm>
                <a:off x="971600" y="1700808"/>
                <a:ext cx="7056784" cy="2862322"/>
              </a:xfrm>
              <a:prstGeom prst="rect">
                <a:avLst/>
              </a:prstGeom>
              <a:blipFill rotWithShape="1">
                <a:blip r:embed="rId3"/>
                <a:stretch>
                  <a:fillRect l="-691" t="-1064"/>
                </a:stretch>
              </a:blipFill>
            </p:spPr>
            <p:txBody>
              <a:bodyPr/>
              <a:lstStyle/>
              <a:p>
                <a:r>
                  <a:rPr lang="nb-NO">
                    <a:noFill/>
                  </a:rPr>
                  <a:t> </a:t>
                </a:r>
              </a:p>
            </p:txBody>
          </p:sp>
        </mc:Fallback>
      </mc:AlternateContent>
      <p:graphicFrame>
        <p:nvGraphicFramePr>
          <p:cNvPr id="5" name="Objekt 4"/>
          <p:cNvGraphicFramePr>
            <a:graphicFrameLocks noChangeAspect="1"/>
          </p:cNvGraphicFramePr>
          <p:nvPr>
            <p:extLst>
              <p:ext uri="{D42A27DB-BD31-4B8C-83A1-F6EECF244321}">
                <p14:modId xmlns:p14="http://schemas.microsoft.com/office/powerpoint/2010/main" val="4085386014"/>
              </p:ext>
            </p:extLst>
          </p:nvPr>
        </p:nvGraphicFramePr>
        <p:xfrm>
          <a:off x="5652119" y="3933056"/>
          <a:ext cx="822949" cy="288032"/>
        </p:xfrm>
        <a:graphic>
          <a:graphicData uri="http://schemas.openxmlformats.org/presentationml/2006/ole">
            <mc:AlternateContent xmlns:mc="http://schemas.openxmlformats.org/markup-compatibility/2006">
              <mc:Choice xmlns:v="urn:schemas-microsoft-com:vml" Requires="v">
                <p:oleObj spid="_x0000_s24585" name="Equation" r:id="rId4" imgW="507960" imgH="177480" progId="Equation.DSMT4">
                  <p:embed/>
                </p:oleObj>
              </mc:Choice>
              <mc:Fallback>
                <p:oleObj name="Equation" r:id="rId4" imgW="507960" imgH="177480" progId="Equation.DSMT4">
                  <p:embed/>
                  <p:pic>
                    <p:nvPicPr>
                      <p:cNvPr id="0" name=""/>
                      <p:cNvPicPr/>
                      <p:nvPr/>
                    </p:nvPicPr>
                    <p:blipFill>
                      <a:blip r:embed="rId5"/>
                      <a:stretch>
                        <a:fillRect/>
                      </a:stretch>
                    </p:blipFill>
                    <p:spPr>
                      <a:xfrm>
                        <a:off x="5652119" y="3933056"/>
                        <a:ext cx="822949" cy="288032"/>
                      </a:xfrm>
                      <a:prstGeom prst="rect">
                        <a:avLst/>
                      </a:prstGeom>
                    </p:spPr>
                  </p:pic>
                </p:oleObj>
              </mc:Fallback>
            </mc:AlternateContent>
          </a:graphicData>
        </a:graphic>
      </p:graphicFrame>
      <p:sp>
        <p:nvSpPr>
          <p:cNvPr id="4" name="Plassholder for dato 3"/>
          <p:cNvSpPr>
            <a:spLocks noGrp="1"/>
          </p:cNvSpPr>
          <p:nvPr>
            <p:ph type="dt" sz="half" idx="10"/>
          </p:nvPr>
        </p:nvSpPr>
        <p:spPr/>
        <p:txBody>
          <a:bodyPr/>
          <a:lstStyle/>
          <a:p>
            <a:r>
              <a:rPr lang="nb-NO" smtClean="0"/>
              <a:t>06.09.2016</a:t>
            </a:r>
            <a:endParaRPr lang="nb-NO"/>
          </a:p>
        </p:txBody>
      </p:sp>
      <p:sp>
        <p:nvSpPr>
          <p:cNvPr id="6" name="Plassholder for bunntekst 5"/>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52993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sz="3200" dirty="0" smtClean="0"/>
              <a:t>Eks. 3:	Potensial inni og utenfor en ladd kule</a:t>
            </a:r>
            <a:endParaRPr lang="nb-NO" sz="3200" dirty="0"/>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309" y="1636357"/>
            <a:ext cx="2450579" cy="2450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kstSylinder 2"/>
          <p:cNvSpPr txBox="1"/>
          <p:nvPr/>
        </p:nvSpPr>
        <p:spPr>
          <a:xfrm>
            <a:off x="3832595" y="1599904"/>
            <a:ext cx="2736304" cy="400110"/>
          </a:xfrm>
          <a:prstGeom prst="rect">
            <a:avLst/>
          </a:prstGeom>
          <a:noFill/>
        </p:spPr>
        <p:txBody>
          <a:bodyPr wrap="square" rtlCol="0">
            <a:spAutoFit/>
          </a:bodyPr>
          <a:lstStyle/>
          <a:p>
            <a:r>
              <a:rPr lang="nb-NO" sz="2000" dirty="0" smtClean="0"/>
              <a:t>Potensiale </a:t>
            </a:r>
            <a:r>
              <a:rPr lang="nb-NO" sz="2000" i="1" dirty="0" smtClean="0"/>
              <a:t>utenfor </a:t>
            </a:r>
            <a:r>
              <a:rPr lang="nb-NO" sz="2000" dirty="0" smtClean="0"/>
              <a:t> kula:</a:t>
            </a:r>
          </a:p>
        </p:txBody>
      </p:sp>
      <p:graphicFrame>
        <p:nvGraphicFramePr>
          <p:cNvPr id="5" name="Objekt 4"/>
          <p:cNvGraphicFramePr>
            <a:graphicFrameLocks noChangeAspect="1"/>
          </p:cNvGraphicFramePr>
          <p:nvPr>
            <p:extLst>
              <p:ext uri="{D42A27DB-BD31-4B8C-83A1-F6EECF244321}">
                <p14:modId xmlns:p14="http://schemas.microsoft.com/office/powerpoint/2010/main" val="72437183"/>
              </p:ext>
            </p:extLst>
          </p:nvPr>
        </p:nvGraphicFramePr>
        <p:xfrm>
          <a:off x="6732240" y="1379912"/>
          <a:ext cx="1417657" cy="840093"/>
        </p:xfrm>
        <a:graphic>
          <a:graphicData uri="http://schemas.openxmlformats.org/presentationml/2006/ole">
            <mc:AlternateContent xmlns:mc="http://schemas.openxmlformats.org/markup-compatibility/2006">
              <mc:Choice xmlns:v="urn:schemas-microsoft-com:vml" Requires="v">
                <p:oleObj spid="_x0000_s16472" name="Equation" r:id="rId5" imgW="685800" imgH="406080" progId="Equation.DSMT4">
                  <p:embed/>
                </p:oleObj>
              </mc:Choice>
              <mc:Fallback>
                <p:oleObj name="Equation" r:id="rId5" imgW="685800" imgH="406080" progId="Equation.DSMT4">
                  <p:embed/>
                  <p:pic>
                    <p:nvPicPr>
                      <p:cNvPr id="0" name=""/>
                      <p:cNvPicPr/>
                      <p:nvPr/>
                    </p:nvPicPr>
                    <p:blipFill>
                      <a:blip r:embed="rId6"/>
                      <a:stretch>
                        <a:fillRect/>
                      </a:stretch>
                    </p:blipFill>
                    <p:spPr>
                      <a:xfrm>
                        <a:off x="6732240" y="1379912"/>
                        <a:ext cx="1417657" cy="840093"/>
                      </a:xfrm>
                      <a:prstGeom prst="rect">
                        <a:avLst/>
                      </a:prstGeom>
                    </p:spPr>
                  </p:pic>
                </p:oleObj>
              </mc:Fallback>
            </mc:AlternateContent>
          </a:graphicData>
        </a:graphic>
      </p:graphicFrame>
      <p:sp>
        <p:nvSpPr>
          <p:cNvPr id="6" name="TekstSylinder 5"/>
          <p:cNvSpPr txBox="1"/>
          <p:nvPr/>
        </p:nvSpPr>
        <p:spPr>
          <a:xfrm>
            <a:off x="3851920" y="2276872"/>
            <a:ext cx="4968552" cy="584775"/>
          </a:xfrm>
          <a:prstGeom prst="rect">
            <a:avLst/>
          </a:prstGeom>
          <a:noFill/>
        </p:spPr>
        <p:txBody>
          <a:bodyPr wrap="square" rtlCol="0">
            <a:spAutoFit/>
          </a:bodyPr>
          <a:lstStyle/>
          <a:p>
            <a:r>
              <a:rPr lang="nb-NO" sz="1600" dirty="0" smtClean="0"/>
              <a:t>(samme som om kula ble erstattet med en punktladning, se ex. 22.5 i Y&amp;F)</a:t>
            </a:r>
            <a:endParaRPr lang="nb-NO" sz="1600" dirty="0"/>
          </a:p>
        </p:txBody>
      </p:sp>
      <p:sp>
        <p:nvSpPr>
          <p:cNvPr id="7" name="TekstSylinder 6"/>
          <p:cNvSpPr txBox="1"/>
          <p:nvPr/>
        </p:nvSpPr>
        <p:spPr>
          <a:xfrm>
            <a:off x="3851919" y="3388350"/>
            <a:ext cx="2716979" cy="400110"/>
          </a:xfrm>
          <a:prstGeom prst="rect">
            <a:avLst/>
          </a:prstGeom>
          <a:noFill/>
        </p:spPr>
        <p:txBody>
          <a:bodyPr wrap="square" rtlCol="0">
            <a:spAutoFit/>
          </a:bodyPr>
          <a:lstStyle/>
          <a:p>
            <a:r>
              <a:rPr lang="nb-NO" sz="2000" dirty="0" smtClean="0"/>
              <a:t>Potensiale på overflata:</a:t>
            </a:r>
            <a:endParaRPr lang="nb-NO" sz="2000" dirty="0"/>
          </a:p>
        </p:txBody>
      </p:sp>
      <p:graphicFrame>
        <p:nvGraphicFramePr>
          <p:cNvPr id="9" name="Objekt 8"/>
          <p:cNvGraphicFramePr>
            <a:graphicFrameLocks noChangeAspect="1"/>
          </p:cNvGraphicFramePr>
          <p:nvPr>
            <p:extLst>
              <p:ext uri="{D42A27DB-BD31-4B8C-83A1-F6EECF244321}">
                <p14:modId xmlns:p14="http://schemas.microsoft.com/office/powerpoint/2010/main" val="831859752"/>
              </p:ext>
            </p:extLst>
          </p:nvPr>
        </p:nvGraphicFramePr>
        <p:xfrm>
          <a:off x="6804248" y="3225879"/>
          <a:ext cx="1425112" cy="829156"/>
        </p:xfrm>
        <a:graphic>
          <a:graphicData uri="http://schemas.openxmlformats.org/presentationml/2006/ole">
            <mc:AlternateContent xmlns:mc="http://schemas.openxmlformats.org/markup-compatibility/2006">
              <mc:Choice xmlns:v="urn:schemas-microsoft-com:vml" Requires="v">
                <p:oleObj spid="_x0000_s16473" name="Equation" r:id="rId7" imgW="698400" imgH="406080" progId="Equation.DSMT4">
                  <p:embed/>
                </p:oleObj>
              </mc:Choice>
              <mc:Fallback>
                <p:oleObj name="Equation" r:id="rId7" imgW="698400" imgH="406080" progId="Equation.DSMT4">
                  <p:embed/>
                  <p:pic>
                    <p:nvPicPr>
                      <p:cNvPr id="0" name=""/>
                      <p:cNvPicPr/>
                      <p:nvPr/>
                    </p:nvPicPr>
                    <p:blipFill>
                      <a:blip r:embed="rId8"/>
                      <a:stretch>
                        <a:fillRect/>
                      </a:stretch>
                    </p:blipFill>
                    <p:spPr>
                      <a:xfrm>
                        <a:off x="6804248" y="3225879"/>
                        <a:ext cx="1425112" cy="829156"/>
                      </a:xfrm>
                      <a:prstGeom prst="rect">
                        <a:avLst/>
                      </a:prstGeom>
                    </p:spPr>
                  </p:pic>
                </p:oleObj>
              </mc:Fallback>
            </mc:AlternateContent>
          </a:graphicData>
        </a:graphic>
      </p:graphicFrame>
      <p:sp>
        <p:nvSpPr>
          <p:cNvPr id="10" name="TekstSylinder 9"/>
          <p:cNvSpPr txBox="1"/>
          <p:nvPr/>
        </p:nvSpPr>
        <p:spPr>
          <a:xfrm>
            <a:off x="755576" y="4221088"/>
            <a:ext cx="7848872" cy="1631216"/>
          </a:xfrm>
          <a:prstGeom prst="rect">
            <a:avLst/>
          </a:prstGeom>
          <a:noFill/>
        </p:spPr>
        <p:txBody>
          <a:bodyPr wrap="square" rtlCol="0">
            <a:spAutoFit/>
          </a:bodyPr>
          <a:lstStyle/>
          <a:p>
            <a:r>
              <a:rPr lang="nb-NO" sz="2000" dirty="0" smtClean="0"/>
              <a:t>Inni kula:</a:t>
            </a:r>
          </a:p>
          <a:p>
            <a:r>
              <a:rPr lang="nb-NO" sz="2000" dirty="0" smtClean="0"/>
              <a:t>Siden det elektriske feltet inni kula er null, virker det ingen elektrisk kraft på ladninger der og det blir ikke gjort arbeid på ladninger som beveger seg. Dvs. at potensialet må være det samme overalt inne i kula, og det samme som på overflata</a:t>
            </a:r>
            <a:endParaRPr lang="nb-NO" sz="2000" dirty="0"/>
          </a:p>
        </p:txBody>
      </p:sp>
      <p:graphicFrame>
        <p:nvGraphicFramePr>
          <p:cNvPr id="11" name="Objekt 10"/>
          <p:cNvGraphicFramePr>
            <a:graphicFrameLocks noChangeAspect="1"/>
          </p:cNvGraphicFramePr>
          <p:nvPr>
            <p:extLst>
              <p:ext uri="{D42A27DB-BD31-4B8C-83A1-F6EECF244321}">
                <p14:modId xmlns:p14="http://schemas.microsoft.com/office/powerpoint/2010/main" val="95949870"/>
              </p:ext>
            </p:extLst>
          </p:nvPr>
        </p:nvGraphicFramePr>
        <p:xfrm>
          <a:off x="3855546" y="5661248"/>
          <a:ext cx="1425575" cy="828675"/>
        </p:xfrm>
        <a:graphic>
          <a:graphicData uri="http://schemas.openxmlformats.org/presentationml/2006/ole">
            <mc:AlternateContent xmlns:mc="http://schemas.openxmlformats.org/markup-compatibility/2006">
              <mc:Choice xmlns:v="urn:schemas-microsoft-com:vml" Requires="v">
                <p:oleObj spid="_x0000_s16474" name="Equation" r:id="rId9" imgW="698400" imgH="406080" progId="Equation.DSMT4">
                  <p:embed/>
                </p:oleObj>
              </mc:Choice>
              <mc:Fallback>
                <p:oleObj name="Equation" r:id="rId9" imgW="698400" imgH="406080" progId="Equation.DSMT4">
                  <p:embed/>
                  <p:pic>
                    <p:nvPicPr>
                      <p:cNvPr id="0" name="Objek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55546" y="5661248"/>
                        <a:ext cx="142557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Plassholder for dato 3"/>
          <p:cNvSpPr>
            <a:spLocks noGrp="1"/>
          </p:cNvSpPr>
          <p:nvPr>
            <p:ph type="dt" sz="half" idx="10"/>
          </p:nvPr>
        </p:nvSpPr>
        <p:spPr/>
        <p:txBody>
          <a:bodyPr/>
          <a:lstStyle/>
          <a:p>
            <a:r>
              <a:rPr lang="nb-NO" smtClean="0"/>
              <a:t>06.09.2016</a:t>
            </a:r>
            <a:endParaRPr lang="nb-NO"/>
          </a:p>
        </p:txBody>
      </p:sp>
      <p:sp>
        <p:nvSpPr>
          <p:cNvPr id="8" name="Plassholder for bunntekst 7"/>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858204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sz="3200" dirty="0" smtClean="0"/>
              <a:t>Eks. 4: Elektrisk potensial fra en ledende ring</a:t>
            </a:r>
            <a:endParaRPr lang="nb-NO" sz="3200" dirty="0"/>
          </a:p>
        </p:txBody>
      </p:sp>
      <p:pic>
        <p:nvPicPr>
          <p:cNvPr id="1945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1556792"/>
            <a:ext cx="2492672" cy="1917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kstSylinder 2"/>
          <p:cNvSpPr txBox="1"/>
          <p:nvPr/>
        </p:nvSpPr>
        <p:spPr>
          <a:xfrm>
            <a:off x="3419872" y="1556792"/>
            <a:ext cx="5184576" cy="707886"/>
          </a:xfrm>
          <a:prstGeom prst="rect">
            <a:avLst/>
          </a:prstGeom>
          <a:noFill/>
        </p:spPr>
        <p:txBody>
          <a:bodyPr wrap="square" rtlCol="0">
            <a:spAutoFit/>
          </a:bodyPr>
          <a:lstStyle/>
          <a:p>
            <a:r>
              <a:rPr lang="nb-NO" sz="2000" dirty="0" smtClean="0"/>
              <a:t>Elektrisk ladning </a:t>
            </a:r>
            <a:r>
              <a:rPr lang="nb-NO" sz="2000" i="1" dirty="0" smtClean="0"/>
              <a:t>Q</a:t>
            </a:r>
            <a:r>
              <a:rPr lang="nb-NO" sz="2000" dirty="0" smtClean="0"/>
              <a:t> er fordelt jevnt langs ringen i figuren. Hva er potensialet i punktet P?</a:t>
            </a:r>
            <a:endParaRPr lang="nb-NO" sz="2000" dirty="0"/>
          </a:p>
        </p:txBody>
      </p:sp>
      <p:sp>
        <p:nvSpPr>
          <p:cNvPr id="4" name="TekstSylinder 3"/>
          <p:cNvSpPr txBox="1"/>
          <p:nvPr/>
        </p:nvSpPr>
        <p:spPr>
          <a:xfrm>
            <a:off x="3419872" y="2636912"/>
            <a:ext cx="1080120" cy="369332"/>
          </a:xfrm>
          <a:prstGeom prst="rect">
            <a:avLst/>
          </a:prstGeom>
          <a:noFill/>
        </p:spPr>
        <p:txBody>
          <a:bodyPr wrap="square" rtlCol="0">
            <a:spAutoFit/>
          </a:bodyPr>
          <a:lstStyle/>
          <a:p>
            <a:r>
              <a:rPr lang="nb-NO" dirty="0" smtClean="0"/>
              <a:t>Har at </a:t>
            </a:r>
            <a:endParaRPr lang="nb-NO" dirty="0"/>
          </a:p>
        </p:txBody>
      </p:sp>
      <p:graphicFrame>
        <p:nvGraphicFramePr>
          <p:cNvPr id="6" name="Objekt 5"/>
          <p:cNvGraphicFramePr>
            <a:graphicFrameLocks noChangeAspect="1"/>
          </p:cNvGraphicFramePr>
          <p:nvPr>
            <p:extLst>
              <p:ext uri="{D42A27DB-BD31-4B8C-83A1-F6EECF244321}">
                <p14:modId xmlns:p14="http://schemas.microsoft.com/office/powerpoint/2010/main" val="305834935"/>
              </p:ext>
            </p:extLst>
          </p:nvPr>
        </p:nvGraphicFramePr>
        <p:xfrm>
          <a:off x="4859338" y="2616200"/>
          <a:ext cx="1631950" cy="779463"/>
        </p:xfrm>
        <a:graphic>
          <a:graphicData uri="http://schemas.openxmlformats.org/presentationml/2006/ole">
            <mc:AlternateContent xmlns:mc="http://schemas.openxmlformats.org/markup-compatibility/2006">
              <mc:Choice xmlns:v="urn:schemas-microsoft-com:vml" Requires="v">
                <p:oleObj spid="_x0000_s19591" name="Equation" r:id="rId5" imgW="850680" imgH="406080" progId="Equation.DSMT4">
                  <p:embed/>
                </p:oleObj>
              </mc:Choice>
              <mc:Fallback>
                <p:oleObj name="Equation" r:id="rId5" imgW="850680" imgH="406080" progId="Equation.DSMT4">
                  <p:embed/>
                  <p:pic>
                    <p:nvPicPr>
                      <p:cNvPr id="0" name=""/>
                      <p:cNvPicPr/>
                      <p:nvPr/>
                    </p:nvPicPr>
                    <p:blipFill>
                      <a:blip r:embed="rId6"/>
                      <a:stretch>
                        <a:fillRect/>
                      </a:stretch>
                    </p:blipFill>
                    <p:spPr>
                      <a:xfrm>
                        <a:off x="4859338" y="2616200"/>
                        <a:ext cx="1631950" cy="779463"/>
                      </a:xfrm>
                      <a:prstGeom prst="rect">
                        <a:avLst/>
                      </a:prstGeom>
                    </p:spPr>
                  </p:pic>
                </p:oleObj>
              </mc:Fallback>
            </mc:AlternateContent>
          </a:graphicData>
        </a:graphic>
      </p:graphicFrame>
      <p:sp>
        <p:nvSpPr>
          <p:cNvPr id="7" name="TekstSylinder 6"/>
          <p:cNvSpPr txBox="1"/>
          <p:nvPr/>
        </p:nvSpPr>
        <p:spPr>
          <a:xfrm>
            <a:off x="611560" y="3789040"/>
            <a:ext cx="5544616" cy="400110"/>
          </a:xfrm>
          <a:prstGeom prst="rect">
            <a:avLst/>
          </a:prstGeom>
          <a:noFill/>
        </p:spPr>
        <p:txBody>
          <a:bodyPr wrap="square" rtlCol="0">
            <a:spAutoFit/>
          </a:bodyPr>
          <a:lstStyle/>
          <a:p>
            <a:r>
              <a:rPr lang="nb-NO" sz="2000" dirty="0" smtClean="0"/>
              <a:t>Her har alle punkt på ringen samme avstand fra P:</a:t>
            </a:r>
            <a:endParaRPr lang="nb-NO" sz="2000" dirty="0"/>
          </a:p>
        </p:txBody>
      </p:sp>
      <p:graphicFrame>
        <p:nvGraphicFramePr>
          <p:cNvPr id="9" name="Objekt 8"/>
          <p:cNvGraphicFramePr>
            <a:graphicFrameLocks noChangeAspect="1"/>
          </p:cNvGraphicFramePr>
          <p:nvPr>
            <p:extLst>
              <p:ext uri="{D42A27DB-BD31-4B8C-83A1-F6EECF244321}">
                <p14:modId xmlns:p14="http://schemas.microsoft.com/office/powerpoint/2010/main" val="1019966853"/>
              </p:ext>
            </p:extLst>
          </p:nvPr>
        </p:nvGraphicFramePr>
        <p:xfrm>
          <a:off x="6435340" y="3590396"/>
          <a:ext cx="1521523" cy="489982"/>
        </p:xfrm>
        <a:graphic>
          <a:graphicData uri="http://schemas.openxmlformats.org/presentationml/2006/ole">
            <mc:AlternateContent xmlns:mc="http://schemas.openxmlformats.org/markup-compatibility/2006">
              <mc:Choice xmlns:v="urn:schemas-microsoft-com:vml" Requires="v">
                <p:oleObj spid="_x0000_s19592" name="Equation" r:id="rId7" imgW="749160" imgH="241200" progId="Equation.DSMT4">
                  <p:embed/>
                </p:oleObj>
              </mc:Choice>
              <mc:Fallback>
                <p:oleObj name="Equation" r:id="rId7" imgW="749160" imgH="241200" progId="Equation.DSMT4">
                  <p:embed/>
                  <p:pic>
                    <p:nvPicPr>
                      <p:cNvPr id="0" name=""/>
                      <p:cNvPicPr/>
                      <p:nvPr/>
                    </p:nvPicPr>
                    <p:blipFill>
                      <a:blip r:embed="rId8"/>
                      <a:stretch>
                        <a:fillRect/>
                      </a:stretch>
                    </p:blipFill>
                    <p:spPr>
                      <a:xfrm>
                        <a:off x="6435340" y="3590396"/>
                        <a:ext cx="1521523" cy="489982"/>
                      </a:xfrm>
                      <a:prstGeom prst="rect">
                        <a:avLst/>
                      </a:prstGeom>
                    </p:spPr>
                  </p:pic>
                </p:oleObj>
              </mc:Fallback>
            </mc:AlternateContent>
          </a:graphicData>
        </a:graphic>
      </p:graphicFrame>
      <p:sp>
        <p:nvSpPr>
          <p:cNvPr id="11" name="TekstSylinder 10"/>
          <p:cNvSpPr txBox="1"/>
          <p:nvPr/>
        </p:nvSpPr>
        <p:spPr>
          <a:xfrm>
            <a:off x="827584" y="5769712"/>
            <a:ext cx="1872208" cy="400110"/>
          </a:xfrm>
          <a:prstGeom prst="rect">
            <a:avLst/>
          </a:prstGeom>
          <a:noFill/>
        </p:spPr>
        <p:txBody>
          <a:bodyPr wrap="square" rtlCol="0">
            <a:spAutoFit/>
          </a:bodyPr>
          <a:lstStyle/>
          <a:p>
            <a:r>
              <a:rPr lang="nb-NO" sz="2000" dirty="0" smtClean="0"/>
              <a:t>Dersom </a:t>
            </a:r>
            <a:r>
              <a:rPr lang="nb-NO" sz="2000" i="1" dirty="0" smtClean="0"/>
              <a:t>x </a:t>
            </a:r>
            <a:r>
              <a:rPr lang="nb-NO" sz="2000" dirty="0" smtClean="0"/>
              <a:t>&gt;&gt; </a:t>
            </a:r>
            <a:r>
              <a:rPr lang="nb-NO" sz="2000" i="1" dirty="0" smtClean="0"/>
              <a:t>a</a:t>
            </a:r>
            <a:r>
              <a:rPr lang="nb-NO" sz="2000" dirty="0" smtClean="0"/>
              <a:t> :</a:t>
            </a:r>
            <a:endParaRPr lang="nb-NO" sz="2000" dirty="0"/>
          </a:p>
        </p:txBody>
      </p:sp>
      <p:graphicFrame>
        <p:nvGraphicFramePr>
          <p:cNvPr id="13" name="Objekt 12"/>
          <p:cNvGraphicFramePr>
            <a:graphicFrameLocks noChangeAspect="1"/>
          </p:cNvGraphicFramePr>
          <p:nvPr>
            <p:extLst>
              <p:ext uri="{D42A27DB-BD31-4B8C-83A1-F6EECF244321}">
                <p14:modId xmlns:p14="http://schemas.microsoft.com/office/powerpoint/2010/main" val="3787384337"/>
              </p:ext>
            </p:extLst>
          </p:nvPr>
        </p:nvGraphicFramePr>
        <p:xfrm>
          <a:off x="2735982" y="5596601"/>
          <a:ext cx="1331962" cy="835740"/>
        </p:xfrm>
        <a:graphic>
          <a:graphicData uri="http://schemas.openxmlformats.org/presentationml/2006/ole">
            <mc:AlternateContent xmlns:mc="http://schemas.openxmlformats.org/markup-compatibility/2006">
              <mc:Choice xmlns:v="urn:schemas-microsoft-com:vml" Requires="v">
                <p:oleObj spid="_x0000_s19593" name="Equation" r:id="rId9" imgW="647640" imgH="406080" progId="Equation.DSMT4">
                  <p:embed/>
                </p:oleObj>
              </mc:Choice>
              <mc:Fallback>
                <p:oleObj name="Equation" r:id="rId9" imgW="647640" imgH="406080" progId="Equation.DSMT4">
                  <p:embed/>
                  <p:pic>
                    <p:nvPicPr>
                      <p:cNvPr id="0" name=""/>
                      <p:cNvPicPr/>
                      <p:nvPr/>
                    </p:nvPicPr>
                    <p:blipFill>
                      <a:blip r:embed="rId10"/>
                      <a:stretch>
                        <a:fillRect/>
                      </a:stretch>
                    </p:blipFill>
                    <p:spPr>
                      <a:xfrm>
                        <a:off x="2735982" y="5596601"/>
                        <a:ext cx="1331962" cy="835740"/>
                      </a:xfrm>
                      <a:prstGeom prst="rect">
                        <a:avLst/>
                      </a:prstGeom>
                    </p:spPr>
                  </p:pic>
                </p:oleObj>
              </mc:Fallback>
            </mc:AlternateContent>
          </a:graphicData>
        </a:graphic>
      </p:graphicFrame>
      <p:sp>
        <p:nvSpPr>
          <p:cNvPr id="14" name="TekstSylinder 13"/>
          <p:cNvSpPr txBox="1"/>
          <p:nvPr/>
        </p:nvSpPr>
        <p:spPr>
          <a:xfrm>
            <a:off x="4499992" y="5917922"/>
            <a:ext cx="3816424" cy="400110"/>
          </a:xfrm>
          <a:prstGeom prst="rect">
            <a:avLst/>
          </a:prstGeom>
          <a:noFill/>
        </p:spPr>
        <p:txBody>
          <a:bodyPr wrap="square" rtlCol="0">
            <a:spAutoFit/>
          </a:bodyPr>
          <a:lstStyle/>
          <a:p>
            <a:r>
              <a:rPr lang="nb-NO" sz="2000" dirty="0" smtClean="0"/>
              <a:t>Samme som for en punktladning!</a:t>
            </a:r>
            <a:endParaRPr lang="nb-NO" sz="2000" dirty="0"/>
          </a:p>
        </p:txBody>
      </p:sp>
      <p:graphicFrame>
        <p:nvGraphicFramePr>
          <p:cNvPr id="16" name="Objekt 15"/>
          <p:cNvGraphicFramePr>
            <a:graphicFrameLocks noChangeAspect="1"/>
          </p:cNvGraphicFramePr>
          <p:nvPr>
            <p:extLst>
              <p:ext uri="{D42A27DB-BD31-4B8C-83A1-F6EECF244321}">
                <p14:modId xmlns:p14="http://schemas.microsoft.com/office/powerpoint/2010/main" val="359221334"/>
              </p:ext>
            </p:extLst>
          </p:nvPr>
        </p:nvGraphicFramePr>
        <p:xfrm>
          <a:off x="622857" y="4365104"/>
          <a:ext cx="1703388" cy="812800"/>
        </p:xfrm>
        <a:graphic>
          <a:graphicData uri="http://schemas.openxmlformats.org/presentationml/2006/ole">
            <mc:AlternateContent xmlns:mc="http://schemas.openxmlformats.org/markup-compatibility/2006">
              <mc:Choice xmlns:v="urn:schemas-microsoft-com:vml" Requires="v">
                <p:oleObj spid="_x0000_s19594" name="Equation" r:id="rId11" imgW="850680" imgH="406080" progId="Equation.DSMT4">
                  <p:embed/>
                </p:oleObj>
              </mc:Choice>
              <mc:Fallback>
                <p:oleObj name="Equation" r:id="rId11" imgW="850680" imgH="406080" progId="Equation.DSMT4">
                  <p:embed/>
                  <p:pic>
                    <p:nvPicPr>
                      <p:cNvPr id="0" name=""/>
                      <p:cNvPicPr/>
                      <p:nvPr/>
                    </p:nvPicPr>
                    <p:blipFill>
                      <a:blip r:embed="rId12"/>
                      <a:stretch>
                        <a:fillRect/>
                      </a:stretch>
                    </p:blipFill>
                    <p:spPr>
                      <a:xfrm>
                        <a:off x="622857" y="4365104"/>
                        <a:ext cx="1703388" cy="812800"/>
                      </a:xfrm>
                      <a:prstGeom prst="rect">
                        <a:avLst/>
                      </a:prstGeom>
                    </p:spPr>
                  </p:pic>
                </p:oleObj>
              </mc:Fallback>
            </mc:AlternateContent>
          </a:graphicData>
        </a:graphic>
      </p:graphicFrame>
      <p:graphicFrame>
        <p:nvGraphicFramePr>
          <p:cNvPr id="8" name="Objekt 7"/>
          <p:cNvGraphicFramePr>
            <a:graphicFrameLocks noChangeAspect="1"/>
          </p:cNvGraphicFramePr>
          <p:nvPr>
            <p:extLst>
              <p:ext uri="{D42A27DB-BD31-4B8C-83A1-F6EECF244321}">
                <p14:modId xmlns:p14="http://schemas.microsoft.com/office/powerpoint/2010/main" val="1019640966"/>
              </p:ext>
            </p:extLst>
          </p:nvPr>
        </p:nvGraphicFramePr>
        <p:xfrm>
          <a:off x="2411760" y="4365104"/>
          <a:ext cx="2462212" cy="795337"/>
        </p:xfrm>
        <a:graphic>
          <a:graphicData uri="http://schemas.openxmlformats.org/presentationml/2006/ole">
            <mc:AlternateContent xmlns:mc="http://schemas.openxmlformats.org/markup-compatibility/2006">
              <mc:Choice xmlns:v="urn:schemas-microsoft-com:vml" Requires="v">
                <p:oleObj spid="_x0000_s19595" name="Equation" r:id="rId13" imgW="1257120" imgH="406080" progId="Equation.DSMT4">
                  <p:embed/>
                </p:oleObj>
              </mc:Choice>
              <mc:Fallback>
                <p:oleObj name="Equation" r:id="rId13" imgW="1257120" imgH="406080" progId="Equation.DSMT4">
                  <p:embed/>
                  <p:pic>
                    <p:nvPicPr>
                      <p:cNvPr id="0" name=""/>
                      <p:cNvPicPr/>
                      <p:nvPr/>
                    </p:nvPicPr>
                    <p:blipFill>
                      <a:blip r:embed="rId14"/>
                      <a:stretch>
                        <a:fillRect/>
                      </a:stretch>
                    </p:blipFill>
                    <p:spPr>
                      <a:xfrm>
                        <a:off x="2411760" y="4365104"/>
                        <a:ext cx="2462212" cy="795337"/>
                      </a:xfrm>
                      <a:prstGeom prst="rect">
                        <a:avLst/>
                      </a:prstGeom>
                    </p:spPr>
                  </p:pic>
                </p:oleObj>
              </mc:Fallback>
            </mc:AlternateContent>
          </a:graphicData>
        </a:graphic>
      </p:graphicFrame>
      <p:graphicFrame>
        <p:nvGraphicFramePr>
          <p:cNvPr id="12" name="Objekt 11"/>
          <p:cNvGraphicFramePr>
            <a:graphicFrameLocks noChangeAspect="1"/>
          </p:cNvGraphicFramePr>
          <p:nvPr>
            <p:extLst>
              <p:ext uri="{D42A27DB-BD31-4B8C-83A1-F6EECF244321}">
                <p14:modId xmlns:p14="http://schemas.microsoft.com/office/powerpoint/2010/main" val="3045424584"/>
              </p:ext>
            </p:extLst>
          </p:nvPr>
        </p:nvGraphicFramePr>
        <p:xfrm>
          <a:off x="5004048" y="4365104"/>
          <a:ext cx="1882795" cy="831364"/>
        </p:xfrm>
        <a:graphic>
          <a:graphicData uri="http://schemas.openxmlformats.org/presentationml/2006/ole">
            <mc:AlternateContent xmlns:mc="http://schemas.openxmlformats.org/markup-compatibility/2006">
              <mc:Choice xmlns:v="urn:schemas-microsoft-com:vml" Requires="v">
                <p:oleObj spid="_x0000_s19596" name="Equation" r:id="rId15" imgW="977760" imgH="431640" progId="Equation.DSMT4">
                  <p:embed/>
                </p:oleObj>
              </mc:Choice>
              <mc:Fallback>
                <p:oleObj name="Equation" r:id="rId15" imgW="977760" imgH="431640" progId="Equation.DSMT4">
                  <p:embed/>
                  <p:pic>
                    <p:nvPicPr>
                      <p:cNvPr id="0" name=""/>
                      <p:cNvPicPr/>
                      <p:nvPr/>
                    </p:nvPicPr>
                    <p:blipFill>
                      <a:blip r:embed="rId16"/>
                      <a:stretch>
                        <a:fillRect/>
                      </a:stretch>
                    </p:blipFill>
                    <p:spPr>
                      <a:xfrm>
                        <a:off x="5004048" y="4365104"/>
                        <a:ext cx="1882795" cy="831364"/>
                      </a:xfrm>
                      <a:prstGeom prst="rect">
                        <a:avLst/>
                      </a:prstGeom>
                    </p:spPr>
                  </p:pic>
                </p:oleObj>
              </mc:Fallback>
            </mc:AlternateContent>
          </a:graphicData>
        </a:graphic>
      </p:graphicFrame>
      <p:sp>
        <p:nvSpPr>
          <p:cNvPr id="5" name="Plassholder for dato 4"/>
          <p:cNvSpPr>
            <a:spLocks noGrp="1"/>
          </p:cNvSpPr>
          <p:nvPr>
            <p:ph type="dt" sz="half" idx="10"/>
          </p:nvPr>
        </p:nvSpPr>
        <p:spPr/>
        <p:txBody>
          <a:bodyPr/>
          <a:lstStyle/>
          <a:p>
            <a:r>
              <a:rPr lang="nb-NO" smtClean="0"/>
              <a:t>06.09.2016</a:t>
            </a:r>
            <a:endParaRPr lang="nb-NO"/>
          </a:p>
        </p:txBody>
      </p:sp>
      <p:sp>
        <p:nvSpPr>
          <p:cNvPr id="10" name="Plassholder for bunntekst 9"/>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301775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1"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sz="3200" dirty="0" smtClean="0"/>
              <a:t>Eks. 4:	Potensial fra en uendelig linjeladning </a:t>
            </a:r>
            <a:endParaRPr lang="nb-NO" sz="3200" dirty="0"/>
          </a:p>
        </p:txBody>
      </p:sp>
      <p:sp>
        <p:nvSpPr>
          <p:cNvPr id="3" name="TekstSylinder 2"/>
          <p:cNvSpPr txBox="1"/>
          <p:nvPr/>
        </p:nvSpPr>
        <p:spPr>
          <a:xfrm>
            <a:off x="624524" y="1472904"/>
            <a:ext cx="5113892" cy="707886"/>
          </a:xfrm>
          <a:prstGeom prst="rect">
            <a:avLst/>
          </a:prstGeom>
          <a:noFill/>
        </p:spPr>
        <p:txBody>
          <a:bodyPr wrap="square" rtlCol="0">
            <a:spAutoFit/>
          </a:bodyPr>
          <a:lstStyle/>
          <a:p>
            <a:r>
              <a:rPr lang="nb-NO" sz="2000" dirty="0" smtClean="0"/>
              <a:t>Finn potensialet i avstand </a:t>
            </a:r>
            <a:r>
              <a:rPr lang="nb-NO" sz="2000" i="1" dirty="0" smtClean="0"/>
              <a:t>r</a:t>
            </a:r>
            <a:r>
              <a:rPr lang="nb-NO" sz="2000" dirty="0" smtClean="0"/>
              <a:t> fra en veldig lang linjeladning med ladningstetthet  </a:t>
            </a:r>
            <a:r>
              <a:rPr lang="el-GR" sz="2000" dirty="0" smtClean="0"/>
              <a:t>λ</a:t>
            </a:r>
            <a:r>
              <a:rPr lang="nb-NO" sz="2000" dirty="0" smtClean="0"/>
              <a:t>.</a:t>
            </a:r>
            <a:endParaRPr lang="nb-NO" sz="2000" dirty="0"/>
          </a:p>
        </p:txBody>
      </p:sp>
      <p:pic>
        <p:nvPicPr>
          <p:cNvPr id="174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1173754"/>
            <a:ext cx="1944216" cy="1872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Sylinder 3"/>
          <p:cNvSpPr txBox="1"/>
          <p:nvPr/>
        </p:nvSpPr>
        <p:spPr>
          <a:xfrm>
            <a:off x="624524" y="2210790"/>
            <a:ext cx="5560251" cy="646331"/>
          </a:xfrm>
          <a:prstGeom prst="rect">
            <a:avLst/>
          </a:prstGeom>
          <a:noFill/>
        </p:spPr>
        <p:txBody>
          <a:bodyPr wrap="square" rtlCol="0">
            <a:spAutoFit/>
          </a:bodyPr>
          <a:lstStyle/>
          <a:p>
            <a:r>
              <a:rPr lang="nb-NO" dirty="0" smtClean="0"/>
              <a:t>Fra tidligere (ex. 21.10/ ex. 22.6 i Y&amp;F):</a:t>
            </a:r>
          </a:p>
          <a:p>
            <a:r>
              <a:rPr lang="nb-NO" dirty="0" smtClean="0"/>
              <a:t>det elektriske feltet bare virker i </a:t>
            </a:r>
            <a:r>
              <a:rPr lang="nb-NO" i="1" dirty="0" smtClean="0"/>
              <a:t>r</a:t>
            </a:r>
            <a:r>
              <a:rPr lang="nb-NO" dirty="0" smtClean="0"/>
              <a:t>-retning og er gitt ved</a:t>
            </a:r>
            <a:endParaRPr lang="nb-NO" dirty="0"/>
          </a:p>
        </p:txBody>
      </p:sp>
      <p:graphicFrame>
        <p:nvGraphicFramePr>
          <p:cNvPr id="6" name="Objekt 5"/>
          <p:cNvGraphicFramePr>
            <a:graphicFrameLocks noChangeAspect="1"/>
          </p:cNvGraphicFramePr>
          <p:nvPr>
            <p:extLst>
              <p:ext uri="{D42A27DB-BD31-4B8C-83A1-F6EECF244321}">
                <p14:modId xmlns:p14="http://schemas.microsoft.com/office/powerpoint/2010/main" val="3957824652"/>
              </p:ext>
            </p:extLst>
          </p:nvPr>
        </p:nvGraphicFramePr>
        <p:xfrm>
          <a:off x="1439652" y="2829569"/>
          <a:ext cx="1080120" cy="664690"/>
        </p:xfrm>
        <a:graphic>
          <a:graphicData uri="http://schemas.openxmlformats.org/presentationml/2006/ole">
            <mc:AlternateContent xmlns:mc="http://schemas.openxmlformats.org/markup-compatibility/2006">
              <mc:Choice xmlns:v="urn:schemas-microsoft-com:vml" Requires="v">
                <p:oleObj spid="_x0000_s17629" name="Equation" r:id="rId5" imgW="660240" imgH="406080" progId="Equation.DSMT4">
                  <p:embed/>
                </p:oleObj>
              </mc:Choice>
              <mc:Fallback>
                <p:oleObj name="Equation" r:id="rId5" imgW="660240" imgH="406080" progId="Equation.DSMT4">
                  <p:embed/>
                  <p:pic>
                    <p:nvPicPr>
                      <p:cNvPr id="0" name=""/>
                      <p:cNvPicPr/>
                      <p:nvPr/>
                    </p:nvPicPr>
                    <p:blipFill>
                      <a:blip r:embed="rId6"/>
                      <a:stretch>
                        <a:fillRect/>
                      </a:stretch>
                    </p:blipFill>
                    <p:spPr>
                      <a:xfrm>
                        <a:off x="1439652" y="2829569"/>
                        <a:ext cx="1080120" cy="664690"/>
                      </a:xfrm>
                      <a:prstGeom prst="rect">
                        <a:avLst/>
                      </a:prstGeom>
                    </p:spPr>
                  </p:pic>
                </p:oleObj>
              </mc:Fallback>
            </mc:AlternateContent>
          </a:graphicData>
        </a:graphic>
      </p:graphicFrame>
      <p:sp>
        <p:nvSpPr>
          <p:cNvPr id="7" name="TekstSylinder 6"/>
          <p:cNvSpPr txBox="1"/>
          <p:nvPr/>
        </p:nvSpPr>
        <p:spPr>
          <a:xfrm>
            <a:off x="624524" y="3662751"/>
            <a:ext cx="1656184" cy="369332"/>
          </a:xfrm>
          <a:prstGeom prst="rect">
            <a:avLst/>
          </a:prstGeom>
          <a:noFill/>
        </p:spPr>
        <p:txBody>
          <a:bodyPr wrap="square" rtlCol="0">
            <a:spAutoFit/>
          </a:bodyPr>
          <a:lstStyle/>
          <a:p>
            <a:r>
              <a:rPr lang="nb-NO" dirty="0" smtClean="0"/>
              <a:t>Dermed får vi</a:t>
            </a:r>
            <a:endParaRPr lang="nb-NO" dirty="0"/>
          </a:p>
        </p:txBody>
      </p:sp>
      <p:graphicFrame>
        <p:nvGraphicFramePr>
          <p:cNvPr id="9" name="Objekt 8"/>
          <p:cNvGraphicFramePr>
            <a:graphicFrameLocks noChangeAspect="1"/>
          </p:cNvGraphicFramePr>
          <p:nvPr>
            <p:extLst>
              <p:ext uri="{D42A27DB-BD31-4B8C-83A1-F6EECF244321}">
                <p14:modId xmlns:p14="http://schemas.microsoft.com/office/powerpoint/2010/main" val="1406505384"/>
              </p:ext>
            </p:extLst>
          </p:nvPr>
        </p:nvGraphicFramePr>
        <p:xfrm>
          <a:off x="2252158" y="3462796"/>
          <a:ext cx="1627569" cy="769242"/>
        </p:xfrm>
        <a:graphic>
          <a:graphicData uri="http://schemas.openxmlformats.org/presentationml/2006/ole">
            <mc:AlternateContent xmlns:mc="http://schemas.openxmlformats.org/markup-compatibility/2006">
              <mc:Choice xmlns:v="urn:schemas-microsoft-com:vml" Requires="v">
                <p:oleObj spid="_x0000_s17630" name="Equation" r:id="rId7" imgW="914400" imgH="431640" progId="Equation.DSMT4">
                  <p:embed/>
                </p:oleObj>
              </mc:Choice>
              <mc:Fallback>
                <p:oleObj name="Equation" r:id="rId7" imgW="914400" imgH="431640" progId="Equation.DSMT4">
                  <p:embed/>
                  <p:pic>
                    <p:nvPicPr>
                      <p:cNvPr id="0" name=""/>
                      <p:cNvPicPr/>
                      <p:nvPr/>
                    </p:nvPicPr>
                    <p:blipFill>
                      <a:blip r:embed="rId8"/>
                      <a:stretch>
                        <a:fillRect/>
                      </a:stretch>
                    </p:blipFill>
                    <p:spPr>
                      <a:xfrm>
                        <a:off x="2252158" y="3462796"/>
                        <a:ext cx="1627569" cy="769242"/>
                      </a:xfrm>
                      <a:prstGeom prst="rect">
                        <a:avLst/>
                      </a:prstGeom>
                    </p:spPr>
                  </p:pic>
                </p:oleObj>
              </mc:Fallback>
            </mc:AlternateContent>
          </a:graphicData>
        </a:graphic>
      </p:graphicFrame>
      <p:sp>
        <p:nvSpPr>
          <p:cNvPr id="11" name="TekstSylinder 10"/>
          <p:cNvSpPr txBox="1"/>
          <p:nvPr/>
        </p:nvSpPr>
        <p:spPr>
          <a:xfrm>
            <a:off x="624524" y="4437112"/>
            <a:ext cx="5856998" cy="1477328"/>
          </a:xfrm>
          <a:prstGeom prst="rect">
            <a:avLst/>
          </a:prstGeom>
          <a:noFill/>
        </p:spPr>
        <p:txBody>
          <a:bodyPr wrap="square" rtlCol="0">
            <a:spAutoFit/>
          </a:bodyPr>
          <a:lstStyle/>
          <a:p>
            <a:r>
              <a:rPr lang="nb-NO" dirty="0" smtClean="0"/>
              <a:t>Her er ser vi at dersom 	         vil   </a:t>
            </a:r>
          </a:p>
          <a:p>
            <a:endParaRPr lang="nb-NO" dirty="0"/>
          </a:p>
          <a:p>
            <a:r>
              <a:rPr lang="nb-NO" dirty="0" smtClean="0"/>
              <a:t>Da er det uhensiktsmessig å sette </a:t>
            </a:r>
            <a:r>
              <a:rPr lang="nb-NO" i="1" dirty="0" err="1" smtClean="0"/>
              <a:t>V</a:t>
            </a:r>
            <a:r>
              <a:rPr lang="nb-NO" i="1" baseline="-25000" dirty="0" err="1" smtClean="0"/>
              <a:t>b</a:t>
            </a:r>
            <a:r>
              <a:rPr lang="nb-NO" dirty="0" smtClean="0"/>
              <a:t> = 0 </a:t>
            </a:r>
            <a:r>
              <a:rPr lang="nb-NO" dirty="0"/>
              <a:t> </a:t>
            </a:r>
            <a:r>
              <a:rPr lang="nb-NO" dirty="0" smtClean="0"/>
              <a:t>siden det vil gi </a:t>
            </a:r>
          </a:p>
          <a:p>
            <a:endParaRPr lang="nb-NO" dirty="0"/>
          </a:p>
          <a:p>
            <a:r>
              <a:rPr lang="nb-NO" dirty="0" smtClean="0"/>
              <a:t>Setter heller </a:t>
            </a:r>
            <a:r>
              <a:rPr lang="nb-NO" b="1" i="1" dirty="0" err="1"/>
              <a:t>V</a:t>
            </a:r>
            <a:r>
              <a:rPr lang="nb-NO" b="1" i="1" baseline="-25000" dirty="0" err="1"/>
              <a:t>b</a:t>
            </a:r>
            <a:r>
              <a:rPr lang="nb-NO" b="1" dirty="0"/>
              <a:t> = 0 </a:t>
            </a:r>
            <a:r>
              <a:rPr lang="nb-NO" b="1" dirty="0" smtClean="0"/>
              <a:t> for </a:t>
            </a:r>
            <a:r>
              <a:rPr lang="nb-NO" b="1" i="1" dirty="0" smtClean="0"/>
              <a:t>r </a:t>
            </a:r>
            <a:r>
              <a:rPr lang="nb-NO" b="1" dirty="0" smtClean="0"/>
              <a:t>= </a:t>
            </a:r>
            <a:r>
              <a:rPr lang="nb-NO" b="1" i="1" dirty="0" smtClean="0"/>
              <a:t>r</a:t>
            </a:r>
            <a:r>
              <a:rPr lang="nb-NO" b="1" i="1" baseline="-25000" dirty="0" smtClean="0"/>
              <a:t>0</a:t>
            </a:r>
            <a:r>
              <a:rPr lang="nb-NO" i="1" dirty="0" smtClean="0"/>
              <a:t>. </a:t>
            </a:r>
            <a:r>
              <a:rPr lang="nb-NO" dirty="0" smtClean="0"/>
              <a:t>Det gir</a:t>
            </a:r>
            <a:endParaRPr lang="nb-NO" dirty="0"/>
          </a:p>
        </p:txBody>
      </p:sp>
      <p:graphicFrame>
        <p:nvGraphicFramePr>
          <p:cNvPr id="13" name="Objekt 12"/>
          <p:cNvGraphicFramePr>
            <a:graphicFrameLocks noChangeAspect="1"/>
          </p:cNvGraphicFramePr>
          <p:nvPr>
            <p:extLst>
              <p:ext uri="{D42A27DB-BD31-4B8C-83A1-F6EECF244321}">
                <p14:modId xmlns:p14="http://schemas.microsoft.com/office/powerpoint/2010/main" val="2331118138"/>
              </p:ext>
            </p:extLst>
          </p:nvPr>
        </p:nvGraphicFramePr>
        <p:xfrm>
          <a:off x="2280708" y="5938401"/>
          <a:ext cx="1656184" cy="630927"/>
        </p:xfrm>
        <a:graphic>
          <a:graphicData uri="http://schemas.openxmlformats.org/presentationml/2006/ole">
            <mc:AlternateContent xmlns:mc="http://schemas.openxmlformats.org/markup-compatibility/2006">
              <mc:Choice xmlns:v="urn:schemas-microsoft-com:vml" Requires="v">
                <p:oleObj spid="_x0000_s17631" name="Equation" r:id="rId9" imgW="1066680" imgH="406080" progId="Equation.DSMT4">
                  <p:embed/>
                </p:oleObj>
              </mc:Choice>
              <mc:Fallback>
                <p:oleObj name="Equation" r:id="rId9" imgW="1066680" imgH="406080" progId="Equation.DSMT4">
                  <p:embed/>
                  <p:pic>
                    <p:nvPicPr>
                      <p:cNvPr id="0" name=""/>
                      <p:cNvPicPr/>
                      <p:nvPr/>
                    </p:nvPicPr>
                    <p:blipFill>
                      <a:blip r:embed="rId10"/>
                      <a:stretch>
                        <a:fillRect/>
                      </a:stretch>
                    </p:blipFill>
                    <p:spPr>
                      <a:xfrm>
                        <a:off x="2280708" y="5938401"/>
                        <a:ext cx="1656184" cy="630927"/>
                      </a:xfrm>
                      <a:prstGeom prst="rect">
                        <a:avLst/>
                      </a:prstGeom>
                    </p:spPr>
                  </p:pic>
                </p:oleObj>
              </mc:Fallback>
            </mc:AlternateContent>
          </a:graphicData>
        </a:graphic>
      </p:graphicFrame>
      <p:sp>
        <p:nvSpPr>
          <p:cNvPr id="14" name="TekstSylinder 13"/>
          <p:cNvSpPr txBox="1"/>
          <p:nvPr/>
        </p:nvSpPr>
        <p:spPr>
          <a:xfrm>
            <a:off x="4499992" y="6021288"/>
            <a:ext cx="2664296" cy="369332"/>
          </a:xfrm>
          <a:prstGeom prst="rect">
            <a:avLst/>
          </a:prstGeom>
          <a:noFill/>
        </p:spPr>
        <p:txBody>
          <a:bodyPr wrap="square" rtlCol="0">
            <a:spAutoFit/>
          </a:bodyPr>
          <a:lstStyle/>
          <a:p>
            <a:r>
              <a:rPr lang="nb-NO" dirty="0" smtClean="0"/>
              <a:t>Dersom </a:t>
            </a:r>
            <a:r>
              <a:rPr lang="nb-NO" i="1" dirty="0"/>
              <a:t>V</a:t>
            </a:r>
            <a:r>
              <a:rPr lang="nb-NO" i="1" baseline="-25000" dirty="0"/>
              <a:t>a</a:t>
            </a:r>
            <a:r>
              <a:rPr lang="nb-NO" i="1" dirty="0"/>
              <a:t> </a:t>
            </a:r>
            <a:r>
              <a:rPr lang="nb-NO" dirty="0" smtClean="0"/>
              <a:t>= V  og </a:t>
            </a:r>
            <a:r>
              <a:rPr lang="nb-NO" i="1" dirty="0" smtClean="0"/>
              <a:t>r</a:t>
            </a:r>
            <a:r>
              <a:rPr lang="nb-NO" i="1" baseline="-25000" dirty="0" smtClean="0"/>
              <a:t>a </a:t>
            </a:r>
            <a:r>
              <a:rPr lang="nb-NO" dirty="0" smtClean="0"/>
              <a:t>= </a:t>
            </a:r>
            <a:r>
              <a:rPr lang="nb-NO" i="1" dirty="0" smtClean="0"/>
              <a:t>r </a:t>
            </a:r>
            <a:r>
              <a:rPr lang="nb-NO" dirty="0" smtClean="0"/>
              <a:t>:  </a:t>
            </a:r>
            <a:endParaRPr lang="nb-NO" dirty="0"/>
          </a:p>
        </p:txBody>
      </p:sp>
      <p:graphicFrame>
        <p:nvGraphicFramePr>
          <p:cNvPr id="16" name="Objekt 15"/>
          <p:cNvGraphicFramePr>
            <a:graphicFrameLocks noChangeAspect="1"/>
          </p:cNvGraphicFramePr>
          <p:nvPr>
            <p:extLst>
              <p:ext uri="{D42A27DB-BD31-4B8C-83A1-F6EECF244321}">
                <p14:modId xmlns:p14="http://schemas.microsoft.com/office/powerpoint/2010/main" val="3013172512"/>
              </p:ext>
            </p:extLst>
          </p:nvPr>
        </p:nvGraphicFramePr>
        <p:xfrm>
          <a:off x="7257020" y="5805264"/>
          <a:ext cx="1728192" cy="850802"/>
        </p:xfrm>
        <a:graphic>
          <a:graphicData uri="http://schemas.openxmlformats.org/presentationml/2006/ole">
            <mc:AlternateContent xmlns:mc="http://schemas.openxmlformats.org/markup-compatibility/2006">
              <mc:Choice xmlns:v="urn:schemas-microsoft-com:vml" Requires="v">
                <p:oleObj spid="_x0000_s17632" name="Equation" r:id="rId11" imgW="825480" imgH="406080" progId="Equation.DSMT4">
                  <p:embed/>
                </p:oleObj>
              </mc:Choice>
              <mc:Fallback>
                <p:oleObj name="Equation" r:id="rId11" imgW="825480" imgH="406080" progId="Equation.DSMT4">
                  <p:embed/>
                  <p:pic>
                    <p:nvPicPr>
                      <p:cNvPr id="0" name=""/>
                      <p:cNvPicPr/>
                      <p:nvPr/>
                    </p:nvPicPr>
                    <p:blipFill>
                      <a:blip r:embed="rId12"/>
                      <a:stretch>
                        <a:fillRect/>
                      </a:stretch>
                    </p:blipFill>
                    <p:spPr>
                      <a:xfrm>
                        <a:off x="7257020" y="5805264"/>
                        <a:ext cx="1728192" cy="850802"/>
                      </a:xfrm>
                      <a:prstGeom prst="rect">
                        <a:avLst/>
                      </a:prstGeom>
                      <a:solidFill>
                        <a:schemeClr val="accent4">
                          <a:lumMod val="20000"/>
                          <a:lumOff val="80000"/>
                        </a:schemeClr>
                      </a:solidFill>
                      <a:ln>
                        <a:solidFill>
                          <a:schemeClr val="accent4">
                            <a:lumMod val="75000"/>
                          </a:schemeClr>
                        </a:solidFill>
                      </a:ln>
                    </p:spPr>
                  </p:pic>
                </p:oleObj>
              </mc:Fallback>
            </mc:AlternateContent>
          </a:graphicData>
        </a:graphic>
      </p:graphicFrame>
      <p:graphicFrame>
        <p:nvGraphicFramePr>
          <p:cNvPr id="5" name="Objekt 4"/>
          <p:cNvGraphicFramePr>
            <a:graphicFrameLocks noChangeAspect="1"/>
          </p:cNvGraphicFramePr>
          <p:nvPr>
            <p:extLst>
              <p:ext uri="{D42A27DB-BD31-4B8C-83A1-F6EECF244321}">
                <p14:modId xmlns:p14="http://schemas.microsoft.com/office/powerpoint/2010/main" val="2008940135"/>
              </p:ext>
            </p:extLst>
          </p:nvPr>
        </p:nvGraphicFramePr>
        <p:xfrm>
          <a:off x="3923928" y="3450542"/>
          <a:ext cx="887412" cy="793750"/>
        </p:xfrm>
        <a:graphic>
          <a:graphicData uri="http://schemas.openxmlformats.org/presentationml/2006/ole">
            <mc:AlternateContent xmlns:mc="http://schemas.openxmlformats.org/markup-compatibility/2006">
              <mc:Choice xmlns:v="urn:schemas-microsoft-com:vml" Requires="v">
                <p:oleObj spid="_x0000_s17633" name="Equation" r:id="rId13" imgW="482400" imgH="431640" progId="Equation.DSMT4">
                  <p:embed/>
                </p:oleObj>
              </mc:Choice>
              <mc:Fallback>
                <p:oleObj name="Equation" r:id="rId13" imgW="482400" imgH="431640" progId="Equation.DSMT4">
                  <p:embed/>
                  <p:pic>
                    <p:nvPicPr>
                      <p:cNvPr id="0" name=""/>
                      <p:cNvPicPr/>
                      <p:nvPr/>
                    </p:nvPicPr>
                    <p:blipFill>
                      <a:blip r:embed="rId14"/>
                      <a:stretch>
                        <a:fillRect/>
                      </a:stretch>
                    </p:blipFill>
                    <p:spPr>
                      <a:xfrm>
                        <a:off x="3923928" y="3450542"/>
                        <a:ext cx="887412" cy="793750"/>
                      </a:xfrm>
                      <a:prstGeom prst="rect">
                        <a:avLst/>
                      </a:prstGeom>
                    </p:spPr>
                  </p:pic>
                </p:oleObj>
              </mc:Fallback>
            </mc:AlternateContent>
          </a:graphicData>
        </a:graphic>
      </p:graphicFrame>
      <p:graphicFrame>
        <p:nvGraphicFramePr>
          <p:cNvPr id="8" name="Objekt 7"/>
          <p:cNvGraphicFramePr>
            <a:graphicFrameLocks noChangeAspect="1"/>
          </p:cNvGraphicFramePr>
          <p:nvPr>
            <p:extLst>
              <p:ext uri="{D42A27DB-BD31-4B8C-83A1-F6EECF244321}">
                <p14:modId xmlns:p14="http://schemas.microsoft.com/office/powerpoint/2010/main" val="719244004"/>
              </p:ext>
            </p:extLst>
          </p:nvPr>
        </p:nvGraphicFramePr>
        <p:xfrm>
          <a:off x="4788024" y="3433079"/>
          <a:ext cx="1255713" cy="828675"/>
        </p:xfrm>
        <a:graphic>
          <a:graphicData uri="http://schemas.openxmlformats.org/presentationml/2006/ole">
            <mc:AlternateContent xmlns:mc="http://schemas.openxmlformats.org/markup-compatibility/2006">
              <mc:Choice xmlns:v="urn:schemas-microsoft-com:vml" Requires="v">
                <p:oleObj spid="_x0000_s17634" name="Equation" r:id="rId15" imgW="711000" imgH="469800" progId="Equation.DSMT4">
                  <p:embed/>
                </p:oleObj>
              </mc:Choice>
              <mc:Fallback>
                <p:oleObj name="Equation" r:id="rId15" imgW="711000" imgH="469800" progId="Equation.DSMT4">
                  <p:embed/>
                  <p:pic>
                    <p:nvPicPr>
                      <p:cNvPr id="0" name=""/>
                      <p:cNvPicPr/>
                      <p:nvPr/>
                    </p:nvPicPr>
                    <p:blipFill>
                      <a:blip r:embed="rId16"/>
                      <a:stretch>
                        <a:fillRect/>
                      </a:stretch>
                    </p:blipFill>
                    <p:spPr>
                      <a:xfrm>
                        <a:off x="4788024" y="3433079"/>
                        <a:ext cx="1255713" cy="828675"/>
                      </a:xfrm>
                      <a:prstGeom prst="rect">
                        <a:avLst/>
                      </a:prstGeom>
                    </p:spPr>
                  </p:pic>
                </p:oleObj>
              </mc:Fallback>
            </mc:AlternateContent>
          </a:graphicData>
        </a:graphic>
      </p:graphicFrame>
      <p:graphicFrame>
        <p:nvGraphicFramePr>
          <p:cNvPr id="10" name="Objekt 9"/>
          <p:cNvGraphicFramePr>
            <a:graphicFrameLocks noChangeAspect="1"/>
          </p:cNvGraphicFramePr>
          <p:nvPr>
            <p:extLst>
              <p:ext uri="{D42A27DB-BD31-4B8C-83A1-F6EECF244321}">
                <p14:modId xmlns:p14="http://schemas.microsoft.com/office/powerpoint/2010/main" val="278207272"/>
              </p:ext>
            </p:extLst>
          </p:nvPr>
        </p:nvGraphicFramePr>
        <p:xfrm>
          <a:off x="6184775" y="3453297"/>
          <a:ext cx="1267545" cy="724311"/>
        </p:xfrm>
        <a:graphic>
          <a:graphicData uri="http://schemas.openxmlformats.org/presentationml/2006/ole">
            <mc:AlternateContent xmlns:mc="http://schemas.openxmlformats.org/markup-compatibility/2006">
              <mc:Choice xmlns:v="urn:schemas-microsoft-com:vml" Requires="v">
                <p:oleObj spid="_x0000_s17635" name="Equation" r:id="rId17" imgW="711000" imgH="406080" progId="Equation.DSMT4">
                  <p:embed/>
                </p:oleObj>
              </mc:Choice>
              <mc:Fallback>
                <p:oleObj name="Equation" r:id="rId17" imgW="711000" imgH="406080" progId="Equation.DSMT4">
                  <p:embed/>
                  <p:pic>
                    <p:nvPicPr>
                      <p:cNvPr id="0" name=""/>
                      <p:cNvPicPr/>
                      <p:nvPr/>
                    </p:nvPicPr>
                    <p:blipFill>
                      <a:blip r:embed="rId18"/>
                      <a:stretch>
                        <a:fillRect/>
                      </a:stretch>
                    </p:blipFill>
                    <p:spPr>
                      <a:xfrm>
                        <a:off x="6184775" y="3453297"/>
                        <a:ext cx="1267545" cy="724311"/>
                      </a:xfrm>
                      <a:prstGeom prst="rect">
                        <a:avLst/>
                      </a:prstGeom>
                    </p:spPr>
                  </p:pic>
                </p:oleObj>
              </mc:Fallback>
            </mc:AlternateContent>
          </a:graphicData>
        </a:graphic>
      </p:graphicFrame>
      <p:graphicFrame>
        <p:nvGraphicFramePr>
          <p:cNvPr id="12" name="Objekt 11"/>
          <p:cNvGraphicFramePr>
            <a:graphicFrameLocks noChangeAspect="1"/>
          </p:cNvGraphicFramePr>
          <p:nvPr>
            <p:extLst>
              <p:ext uri="{D42A27DB-BD31-4B8C-83A1-F6EECF244321}">
                <p14:modId xmlns:p14="http://schemas.microsoft.com/office/powerpoint/2010/main" val="4278237895"/>
              </p:ext>
            </p:extLst>
          </p:nvPr>
        </p:nvGraphicFramePr>
        <p:xfrm>
          <a:off x="2915816" y="4437112"/>
          <a:ext cx="765084" cy="360040"/>
        </p:xfrm>
        <a:graphic>
          <a:graphicData uri="http://schemas.openxmlformats.org/presentationml/2006/ole">
            <mc:AlternateContent xmlns:mc="http://schemas.openxmlformats.org/markup-compatibility/2006">
              <mc:Choice xmlns:v="urn:schemas-microsoft-com:vml" Requires="v">
                <p:oleObj spid="_x0000_s17636" name="Equation" r:id="rId19" imgW="431640" imgH="203040" progId="Equation.DSMT4">
                  <p:embed/>
                </p:oleObj>
              </mc:Choice>
              <mc:Fallback>
                <p:oleObj name="Equation" r:id="rId19" imgW="431640" imgH="203040" progId="Equation.DSMT4">
                  <p:embed/>
                  <p:pic>
                    <p:nvPicPr>
                      <p:cNvPr id="0" name=""/>
                      <p:cNvPicPr/>
                      <p:nvPr/>
                    </p:nvPicPr>
                    <p:blipFill>
                      <a:blip r:embed="rId20"/>
                      <a:stretch>
                        <a:fillRect/>
                      </a:stretch>
                    </p:blipFill>
                    <p:spPr>
                      <a:xfrm>
                        <a:off x="2915816" y="4437112"/>
                        <a:ext cx="765084" cy="360040"/>
                      </a:xfrm>
                      <a:prstGeom prst="rect">
                        <a:avLst/>
                      </a:prstGeom>
                    </p:spPr>
                  </p:pic>
                </p:oleObj>
              </mc:Fallback>
            </mc:AlternateContent>
          </a:graphicData>
        </a:graphic>
      </p:graphicFrame>
      <p:graphicFrame>
        <p:nvGraphicFramePr>
          <p:cNvPr id="15" name="Objekt 14"/>
          <p:cNvGraphicFramePr>
            <a:graphicFrameLocks noChangeAspect="1"/>
          </p:cNvGraphicFramePr>
          <p:nvPr>
            <p:extLst>
              <p:ext uri="{D42A27DB-BD31-4B8C-83A1-F6EECF244321}">
                <p14:modId xmlns:p14="http://schemas.microsoft.com/office/powerpoint/2010/main" val="1874960043"/>
              </p:ext>
            </p:extLst>
          </p:nvPr>
        </p:nvGraphicFramePr>
        <p:xfrm>
          <a:off x="4353670" y="4365104"/>
          <a:ext cx="1414462" cy="588962"/>
        </p:xfrm>
        <a:graphic>
          <a:graphicData uri="http://schemas.openxmlformats.org/presentationml/2006/ole">
            <mc:AlternateContent xmlns:mc="http://schemas.openxmlformats.org/markup-compatibility/2006">
              <mc:Choice xmlns:v="urn:schemas-microsoft-com:vml" Requires="v">
                <p:oleObj spid="_x0000_s17637" name="Equation" r:id="rId21" imgW="977760" imgH="406080" progId="Equation.DSMT4">
                  <p:embed/>
                </p:oleObj>
              </mc:Choice>
              <mc:Fallback>
                <p:oleObj name="Equation" r:id="rId21" imgW="977760" imgH="406080" progId="Equation.DSMT4">
                  <p:embed/>
                  <p:pic>
                    <p:nvPicPr>
                      <p:cNvPr id="0" name=""/>
                      <p:cNvPicPr/>
                      <p:nvPr/>
                    </p:nvPicPr>
                    <p:blipFill>
                      <a:blip r:embed="rId22"/>
                      <a:stretch>
                        <a:fillRect/>
                      </a:stretch>
                    </p:blipFill>
                    <p:spPr>
                      <a:xfrm>
                        <a:off x="4353670" y="4365104"/>
                        <a:ext cx="1414462" cy="588962"/>
                      </a:xfrm>
                      <a:prstGeom prst="rect">
                        <a:avLst/>
                      </a:prstGeom>
                    </p:spPr>
                  </p:pic>
                </p:oleObj>
              </mc:Fallback>
            </mc:AlternateContent>
          </a:graphicData>
        </a:graphic>
      </p:graphicFrame>
      <p:graphicFrame>
        <p:nvGraphicFramePr>
          <p:cNvPr id="17" name="Objekt 16"/>
          <p:cNvGraphicFramePr>
            <a:graphicFrameLocks noChangeAspect="1"/>
          </p:cNvGraphicFramePr>
          <p:nvPr>
            <p:extLst>
              <p:ext uri="{D42A27DB-BD31-4B8C-83A1-F6EECF244321}">
                <p14:modId xmlns:p14="http://schemas.microsoft.com/office/powerpoint/2010/main" val="1807255888"/>
              </p:ext>
            </p:extLst>
          </p:nvPr>
        </p:nvGraphicFramePr>
        <p:xfrm>
          <a:off x="6084168" y="5011560"/>
          <a:ext cx="1039760" cy="361656"/>
        </p:xfrm>
        <a:graphic>
          <a:graphicData uri="http://schemas.openxmlformats.org/presentationml/2006/ole">
            <mc:AlternateContent xmlns:mc="http://schemas.openxmlformats.org/markup-compatibility/2006">
              <mc:Choice xmlns:v="urn:schemas-microsoft-com:vml" Requires="v">
                <p:oleObj spid="_x0000_s17638" name="Equation" r:id="rId23" imgW="583920" imgH="203040" progId="Equation.DSMT4">
                  <p:embed/>
                </p:oleObj>
              </mc:Choice>
              <mc:Fallback>
                <p:oleObj name="Equation" r:id="rId23" imgW="583920" imgH="203040" progId="Equation.DSMT4">
                  <p:embed/>
                  <p:pic>
                    <p:nvPicPr>
                      <p:cNvPr id="0" name=""/>
                      <p:cNvPicPr/>
                      <p:nvPr/>
                    </p:nvPicPr>
                    <p:blipFill>
                      <a:blip r:embed="rId24"/>
                      <a:stretch>
                        <a:fillRect/>
                      </a:stretch>
                    </p:blipFill>
                    <p:spPr>
                      <a:xfrm>
                        <a:off x="6084168" y="5011560"/>
                        <a:ext cx="1039760" cy="361656"/>
                      </a:xfrm>
                      <a:prstGeom prst="rect">
                        <a:avLst/>
                      </a:prstGeom>
                    </p:spPr>
                  </p:pic>
                </p:oleObj>
              </mc:Fallback>
            </mc:AlternateContent>
          </a:graphicData>
        </a:graphic>
      </p:graphicFrame>
      <p:sp>
        <p:nvSpPr>
          <p:cNvPr id="18" name="Plassholder for dato 17"/>
          <p:cNvSpPr>
            <a:spLocks noGrp="1"/>
          </p:cNvSpPr>
          <p:nvPr>
            <p:ph type="dt" sz="half" idx="10"/>
          </p:nvPr>
        </p:nvSpPr>
        <p:spPr/>
        <p:txBody>
          <a:bodyPr/>
          <a:lstStyle/>
          <a:p>
            <a:r>
              <a:rPr lang="nb-NO" smtClean="0"/>
              <a:t>06.09.2016</a:t>
            </a:r>
            <a:endParaRPr lang="nb-NO"/>
          </a:p>
        </p:txBody>
      </p:sp>
      <p:sp>
        <p:nvSpPr>
          <p:cNvPr id="19" name="Plassholder for bunntekst 18"/>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345549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1">
                                            <p:txEl>
                                              <p:pRg st="2" end="2"/>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1"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154" y="1340768"/>
            <a:ext cx="8584984" cy="3278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kstSylinder 2"/>
          <p:cNvSpPr txBox="1"/>
          <p:nvPr/>
        </p:nvSpPr>
        <p:spPr>
          <a:xfrm>
            <a:off x="1691680" y="5301208"/>
            <a:ext cx="6912768" cy="707886"/>
          </a:xfrm>
          <a:prstGeom prst="rect">
            <a:avLst/>
          </a:prstGeom>
          <a:noFill/>
        </p:spPr>
        <p:txBody>
          <a:bodyPr wrap="square" rtlCol="0">
            <a:spAutoFit/>
          </a:bodyPr>
          <a:lstStyle/>
          <a:p>
            <a:r>
              <a:rPr lang="nb-NO" sz="2000" dirty="0" smtClean="0"/>
              <a:t>Vi kan selv definere nullnivået for potensialet. </a:t>
            </a:r>
          </a:p>
          <a:p>
            <a:r>
              <a:rPr lang="nb-NO" sz="2000" dirty="0" smtClean="0"/>
              <a:t>Her er potensialet satt lik null når r = r</a:t>
            </a:r>
            <a:r>
              <a:rPr lang="nb-NO" sz="2000" baseline="-25000" dirty="0" smtClean="0"/>
              <a:t>0</a:t>
            </a:r>
            <a:endParaRPr lang="nb-NO" sz="2000" dirty="0"/>
          </a:p>
        </p:txBody>
      </p:sp>
      <p:sp>
        <p:nvSpPr>
          <p:cNvPr id="2" name="Plassholder for dato 1"/>
          <p:cNvSpPr>
            <a:spLocks noGrp="1"/>
          </p:cNvSpPr>
          <p:nvPr>
            <p:ph type="dt" sz="half" idx="10"/>
          </p:nvPr>
        </p:nvSpPr>
        <p:spPr/>
        <p:txBody>
          <a:bodyPr/>
          <a:lstStyle/>
          <a:p>
            <a:r>
              <a:rPr lang="nb-NO" smtClean="0"/>
              <a:t>06.09.2016</a:t>
            </a:r>
            <a:endParaRPr lang="nb-NO"/>
          </a:p>
        </p:txBody>
      </p:sp>
      <p:sp>
        <p:nvSpPr>
          <p:cNvPr id="4" name="Plassholder for bunntekst 3"/>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41058148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467544" y="476672"/>
            <a:ext cx="8229600" cy="1143000"/>
          </a:xfrm>
        </p:spPr>
        <p:txBody>
          <a:bodyPr>
            <a:normAutofit/>
          </a:bodyPr>
          <a:lstStyle/>
          <a:p>
            <a:pPr algn="l"/>
            <a:r>
              <a:rPr lang="nb-NO" sz="3200" dirty="0" smtClean="0"/>
              <a:t>Hva om det hadde vært en ladet sylinder i stedet for en linje?</a:t>
            </a:r>
            <a:endParaRPr lang="nb-NO" sz="3200" dirty="0"/>
          </a:p>
        </p:txBody>
      </p:sp>
      <p:sp>
        <p:nvSpPr>
          <p:cNvPr id="3" name="TekstSylinder 2"/>
          <p:cNvSpPr txBox="1"/>
          <p:nvPr/>
        </p:nvSpPr>
        <p:spPr>
          <a:xfrm>
            <a:off x="3972985" y="1757882"/>
            <a:ext cx="4536504" cy="3170099"/>
          </a:xfrm>
          <a:prstGeom prst="rect">
            <a:avLst/>
          </a:prstGeom>
          <a:noFill/>
        </p:spPr>
        <p:txBody>
          <a:bodyPr wrap="square" rtlCol="0">
            <a:spAutoFit/>
          </a:bodyPr>
          <a:lstStyle/>
          <a:p>
            <a:r>
              <a:rPr lang="nb-NO" sz="2000" dirty="0" smtClean="0"/>
              <a:t>Vi kan legge en sylindrisk </a:t>
            </a:r>
            <a:r>
              <a:rPr lang="nb-NO" sz="2000" dirty="0" err="1" smtClean="0"/>
              <a:t>gauss</a:t>
            </a:r>
            <a:r>
              <a:rPr lang="nb-NO" sz="2000" dirty="0" smtClean="0"/>
              <a:t>-flate rundt sylinderen, og feltet vil være gitt av den samlete ladningen innenfor flata. </a:t>
            </a:r>
          </a:p>
          <a:p>
            <a:endParaRPr lang="nb-NO" sz="2000" dirty="0"/>
          </a:p>
          <a:p>
            <a:r>
              <a:rPr lang="nb-NO" sz="2000" dirty="0" smtClean="0"/>
              <a:t>Det spiller ingen rolle hvordan ladningene er fordelt på innsida</a:t>
            </a:r>
          </a:p>
          <a:p>
            <a:endParaRPr lang="nb-NO" sz="2000" dirty="0"/>
          </a:p>
          <a:p>
            <a:r>
              <a:rPr lang="nb-NO" sz="2000" dirty="0" smtClean="0"/>
              <a:t>Dvs. vi får akkurat samme potensiale utenfor sylinderen som utenfor en linjeladning (forutsatt like mye ladning)</a:t>
            </a:r>
            <a:endParaRPr lang="nb-NO" sz="2000" dirty="0"/>
          </a:p>
        </p:txBody>
      </p:sp>
      <p:sp>
        <p:nvSpPr>
          <p:cNvPr id="4" name="TekstSylinder 3"/>
          <p:cNvSpPr txBox="1"/>
          <p:nvPr/>
        </p:nvSpPr>
        <p:spPr>
          <a:xfrm>
            <a:off x="1099380" y="5250039"/>
            <a:ext cx="6696744" cy="400110"/>
          </a:xfrm>
          <a:prstGeom prst="rect">
            <a:avLst/>
          </a:prstGeom>
          <a:noFill/>
        </p:spPr>
        <p:txBody>
          <a:bodyPr wrap="square" rtlCol="0">
            <a:spAutoFit/>
          </a:bodyPr>
          <a:lstStyle/>
          <a:p>
            <a:r>
              <a:rPr lang="nb-NO" sz="2000" dirty="0" smtClean="0"/>
              <a:t>Hva med potensialet </a:t>
            </a:r>
            <a:r>
              <a:rPr lang="nb-NO" sz="2000" i="1" dirty="0" smtClean="0"/>
              <a:t>inni </a:t>
            </a:r>
            <a:r>
              <a:rPr lang="nb-NO" sz="2000" dirty="0" smtClean="0"/>
              <a:t>sylinderen?</a:t>
            </a:r>
            <a:endParaRPr lang="nb-NO" sz="2000" dirty="0"/>
          </a:p>
        </p:txBody>
      </p:sp>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916833"/>
            <a:ext cx="3064901" cy="2760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Plassholder for dato 4"/>
          <p:cNvSpPr>
            <a:spLocks noGrp="1"/>
          </p:cNvSpPr>
          <p:nvPr>
            <p:ph type="dt" sz="half" idx="10"/>
          </p:nvPr>
        </p:nvSpPr>
        <p:spPr/>
        <p:txBody>
          <a:bodyPr/>
          <a:lstStyle/>
          <a:p>
            <a:r>
              <a:rPr lang="nb-NO" smtClean="0"/>
              <a:t>06.09.2016</a:t>
            </a:r>
            <a:endParaRPr lang="nb-NO"/>
          </a:p>
        </p:txBody>
      </p:sp>
      <p:sp>
        <p:nvSpPr>
          <p:cNvPr id="6" name="Plassholder for bunntekst 5"/>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3836669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pPr algn="l"/>
            <a:r>
              <a:rPr lang="nb-NO" sz="3200" dirty="0" smtClean="0"/>
              <a:t>Eks. 5 	Potensial fra et ladet linjestykke</a:t>
            </a:r>
            <a:endParaRPr lang="nb-NO" sz="3200" dirty="0"/>
          </a:p>
        </p:txBody>
      </p:sp>
      <p:pic>
        <p:nvPicPr>
          <p:cNvPr id="2355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556792"/>
            <a:ext cx="2441122"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kstSylinder 2"/>
          <p:cNvSpPr txBox="1"/>
          <p:nvPr/>
        </p:nvSpPr>
        <p:spPr>
          <a:xfrm>
            <a:off x="3635896" y="1340768"/>
            <a:ext cx="4752528" cy="1323439"/>
          </a:xfrm>
          <a:prstGeom prst="rect">
            <a:avLst/>
          </a:prstGeom>
          <a:noFill/>
        </p:spPr>
        <p:txBody>
          <a:bodyPr wrap="square" rtlCol="0">
            <a:spAutoFit/>
          </a:bodyPr>
          <a:lstStyle/>
          <a:p>
            <a:r>
              <a:rPr lang="nb-NO" sz="2000" dirty="0" smtClean="0"/>
              <a:t>En samlet positiv ladning </a:t>
            </a:r>
            <a:r>
              <a:rPr lang="nb-NO" sz="2000" i="1" dirty="0" smtClean="0"/>
              <a:t>Q </a:t>
            </a:r>
            <a:r>
              <a:rPr lang="nb-NO" sz="2000" dirty="0" smtClean="0"/>
              <a:t>er fordelt jevnt på et linjestykke med lengde 2a.</a:t>
            </a:r>
          </a:p>
          <a:p>
            <a:endParaRPr lang="nb-NO" sz="2000" dirty="0"/>
          </a:p>
          <a:p>
            <a:r>
              <a:rPr lang="nb-NO" sz="2000" dirty="0" smtClean="0"/>
              <a:t>Hva er det elektriske potensialet i P? </a:t>
            </a:r>
            <a:endParaRPr lang="nb-NO" sz="2000" dirty="0"/>
          </a:p>
        </p:txBody>
      </p:sp>
      <p:graphicFrame>
        <p:nvGraphicFramePr>
          <p:cNvPr id="4" name="Objekt 3"/>
          <p:cNvGraphicFramePr>
            <a:graphicFrameLocks noChangeAspect="1"/>
          </p:cNvGraphicFramePr>
          <p:nvPr>
            <p:extLst>
              <p:ext uri="{D42A27DB-BD31-4B8C-83A1-F6EECF244321}">
                <p14:modId xmlns:p14="http://schemas.microsoft.com/office/powerpoint/2010/main" val="434564495"/>
              </p:ext>
            </p:extLst>
          </p:nvPr>
        </p:nvGraphicFramePr>
        <p:xfrm>
          <a:off x="3995936" y="3112159"/>
          <a:ext cx="1268298" cy="624393"/>
        </p:xfrm>
        <a:graphic>
          <a:graphicData uri="http://schemas.openxmlformats.org/presentationml/2006/ole">
            <mc:AlternateContent xmlns:mc="http://schemas.openxmlformats.org/markup-compatibility/2006">
              <mc:Choice xmlns:v="urn:schemas-microsoft-com:vml" Requires="v">
                <p:oleObj spid="_x0000_s23649" name="Equation" r:id="rId5" imgW="825480" imgH="406080" progId="Equation.DSMT4">
                  <p:embed/>
                </p:oleObj>
              </mc:Choice>
              <mc:Fallback>
                <p:oleObj name="Equation" r:id="rId5" imgW="825480" imgH="406080" progId="Equation.DSMT4">
                  <p:embed/>
                  <p:pic>
                    <p:nvPicPr>
                      <p:cNvPr id="0" name=""/>
                      <p:cNvPicPr/>
                      <p:nvPr/>
                    </p:nvPicPr>
                    <p:blipFill>
                      <a:blip r:embed="rId6"/>
                      <a:stretch>
                        <a:fillRect/>
                      </a:stretch>
                    </p:blipFill>
                    <p:spPr>
                      <a:xfrm>
                        <a:off x="3995936" y="3112159"/>
                        <a:ext cx="1268298" cy="624393"/>
                      </a:xfrm>
                      <a:prstGeom prst="rect">
                        <a:avLst/>
                      </a:prstGeom>
                    </p:spPr>
                  </p:pic>
                </p:oleObj>
              </mc:Fallback>
            </mc:AlternateContent>
          </a:graphicData>
        </a:graphic>
      </p:graphicFrame>
      <p:graphicFrame>
        <p:nvGraphicFramePr>
          <p:cNvPr id="5" name="Objekt 4"/>
          <p:cNvGraphicFramePr>
            <a:graphicFrameLocks noChangeAspect="1"/>
          </p:cNvGraphicFramePr>
          <p:nvPr>
            <p:extLst>
              <p:ext uri="{D42A27DB-BD31-4B8C-83A1-F6EECF244321}">
                <p14:modId xmlns:p14="http://schemas.microsoft.com/office/powerpoint/2010/main" val="2808224545"/>
              </p:ext>
            </p:extLst>
          </p:nvPr>
        </p:nvGraphicFramePr>
        <p:xfrm>
          <a:off x="5724128" y="3112159"/>
          <a:ext cx="1062739" cy="604302"/>
        </p:xfrm>
        <a:graphic>
          <a:graphicData uri="http://schemas.openxmlformats.org/presentationml/2006/ole">
            <mc:AlternateContent xmlns:mc="http://schemas.openxmlformats.org/markup-compatibility/2006">
              <mc:Choice xmlns:v="urn:schemas-microsoft-com:vml" Requires="v">
                <p:oleObj spid="_x0000_s23650" name="Equation" r:id="rId7" imgW="647640" imgH="368280" progId="Equation.DSMT4">
                  <p:embed/>
                </p:oleObj>
              </mc:Choice>
              <mc:Fallback>
                <p:oleObj name="Equation" r:id="rId7" imgW="647640" imgH="368280" progId="Equation.DSMT4">
                  <p:embed/>
                  <p:pic>
                    <p:nvPicPr>
                      <p:cNvPr id="0" name=""/>
                      <p:cNvPicPr/>
                      <p:nvPr/>
                    </p:nvPicPr>
                    <p:blipFill>
                      <a:blip r:embed="rId8"/>
                      <a:stretch>
                        <a:fillRect/>
                      </a:stretch>
                    </p:blipFill>
                    <p:spPr>
                      <a:xfrm>
                        <a:off x="5724128" y="3112159"/>
                        <a:ext cx="1062739" cy="604302"/>
                      </a:xfrm>
                      <a:prstGeom prst="rect">
                        <a:avLst/>
                      </a:prstGeom>
                    </p:spPr>
                  </p:pic>
                </p:oleObj>
              </mc:Fallback>
            </mc:AlternateContent>
          </a:graphicData>
        </a:graphic>
      </p:graphicFrame>
      <p:graphicFrame>
        <p:nvGraphicFramePr>
          <p:cNvPr id="6" name="Objekt 5"/>
          <p:cNvGraphicFramePr>
            <a:graphicFrameLocks noChangeAspect="1"/>
          </p:cNvGraphicFramePr>
          <p:nvPr>
            <p:extLst>
              <p:ext uri="{D42A27DB-BD31-4B8C-83A1-F6EECF244321}">
                <p14:modId xmlns:p14="http://schemas.microsoft.com/office/powerpoint/2010/main" val="3314943274"/>
              </p:ext>
            </p:extLst>
          </p:nvPr>
        </p:nvGraphicFramePr>
        <p:xfrm>
          <a:off x="7312744" y="3212976"/>
          <a:ext cx="1075680" cy="384171"/>
        </p:xfrm>
        <a:graphic>
          <a:graphicData uri="http://schemas.openxmlformats.org/presentationml/2006/ole">
            <mc:AlternateContent xmlns:mc="http://schemas.openxmlformats.org/markup-compatibility/2006">
              <mc:Choice xmlns:v="urn:schemas-microsoft-com:vml" Requires="v">
                <p:oleObj spid="_x0000_s23651" name="Equation" r:id="rId9" imgW="711000" imgH="253800" progId="Equation.DSMT4">
                  <p:embed/>
                </p:oleObj>
              </mc:Choice>
              <mc:Fallback>
                <p:oleObj name="Equation" r:id="rId9" imgW="711000" imgH="253800" progId="Equation.DSMT4">
                  <p:embed/>
                  <p:pic>
                    <p:nvPicPr>
                      <p:cNvPr id="0" name=""/>
                      <p:cNvPicPr/>
                      <p:nvPr/>
                    </p:nvPicPr>
                    <p:blipFill>
                      <a:blip r:embed="rId10"/>
                      <a:stretch>
                        <a:fillRect/>
                      </a:stretch>
                    </p:blipFill>
                    <p:spPr>
                      <a:xfrm>
                        <a:off x="7312744" y="3212976"/>
                        <a:ext cx="1075680" cy="384171"/>
                      </a:xfrm>
                      <a:prstGeom prst="rect">
                        <a:avLst/>
                      </a:prstGeom>
                    </p:spPr>
                  </p:pic>
                </p:oleObj>
              </mc:Fallback>
            </mc:AlternateContent>
          </a:graphicData>
        </a:graphic>
      </p:graphicFrame>
      <p:sp>
        <p:nvSpPr>
          <p:cNvPr id="7" name="TekstSylinder 6"/>
          <p:cNvSpPr txBox="1"/>
          <p:nvPr/>
        </p:nvSpPr>
        <p:spPr>
          <a:xfrm>
            <a:off x="3635896" y="2742827"/>
            <a:ext cx="1368152" cy="369332"/>
          </a:xfrm>
          <a:prstGeom prst="rect">
            <a:avLst/>
          </a:prstGeom>
          <a:noFill/>
        </p:spPr>
        <p:txBody>
          <a:bodyPr wrap="square" rtlCol="0">
            <a:spAutoFit/>
          </a:bodyPr>
          <a:lstStyle/>
          <a:p>
            <a:r>
              <a:rPr lang="nb-NO" dirty="0" smtClean="0"/>
              <a:t>Vet at</a:t>
            </a:r>
            <a:endParaRPr lang="nb-NO" dirty="0"/>
          </a:p>
        </p:txBody>
      </p:sp>
      <p:sp>
        <p:nvSpPr>
          <p:cNvPr id="8" name="TekstSylinder 7"/>
          <p:cNvSpPr txBox="1"/>
          <p:nvPr/>
        </p:nvSpPr>
        <p:spPr>
          <a:xfrm>
            <a:off x="755576" y="4695111"/>
            <a:ext cx="4104456" cy="369332"/>
          </a:xfrm>
          <a:prstGeom prst="rect">
            <a:avLst/>
          </a:prstGeom>
          <a:noFill/>
        </p:spPr>
        <p:txBody>
          <a:bodyPr wrap="square" rtlCol="0">
            <a:spAutoFit/>
          </a:bodyPr>
          <a:lstStyle/>
          <a:p>
            <a:r>
              <a:rPr lang="nb-NO" dirty="0" smtClean="0"/>
              <a:t>Innsatt får vi</a:t>
            </a:r>
            <a:endParaRPr lang="nb-NO" dirty="0"/>
          </a:p>
        </p:txBody>
      </p:sp>
      <p:graphicFrame>
        <p:nvGraphicFramePr>
          <p:cNvPr id="9" name="Objekt 8"/>
          <p:cNvGraphicFramePr>
            <a:graphicFrameLocks noChangeAspect="1"/>
          </p:cNvGraphicFramePr>
          <p:nvPr>
            <p:extLst>
              <p:ext uri="{D42A27DB-BD31-4B8C-83A1-F6EECF244321}">
                <p14:modId xmlns:p14="http://schemas.microsoft.com/office/powerpoint/2010/main" val="1798735251"/>
              </p:ext>
            </p:extLst>
          </p:nvPr>
        </p:nvGraphicFramePr>
        <p:xfrm>
          <a:off x="755576" y="5229200"/>
          <a:ext cx="2448272" cy="800397"/>
        </p:xfrm>
        <a:graphic>
          <a:graphicData uri="http://schemas.openxmlformats.org/presentationml/2006/ole">
            <mc:AlternateContent xmlns:mc="http://schemas.openxmlformats.org/markup-compatibility/2006">
              <mc:Choice xmlns:v="urn:schemas-microsoft-com:vml" Requires="v">
                <p:oleObj spid="_x0000_s23652" name="Equation" r:id="rId11" imgW="1320480" imgH="431640" progId="Equation.DSMT4">
                  <p:embed/>
                </p:oleObj>
              </mc:Choice>
              <mc:Fallback>
                <p:oleObj name="Equation" r:id="rId11" imgW="1320480" imgH="431640" progId="Equation.DSMT4">
                  <p:embed/>
                  <p:pic>
                    <p:nvPicPr>
                      <p:cNvPr id="0" name=""/>
                      <p:cNvPicPr/>
                      <p:nvPr/>
                    </p:nvPicPr>
                    <p:blipFill>
                      <a:blip r:embed="rId12"/>
                      <a:stretch>
                        <a:fillRect/>
                      </a:stretch>
                    </p:blipFill>
                    <p:spPr>
                      <a:xfrm>
                        <a:off x="755576" y="5229200"/>
                        <a:ext cx="2448272" cy="800397"/>
                      </a:xfrm>
                      <a:prstGeom prst="rect">
                        <a:avLst/>
                      </a:prstGeom>
                    </p:spPr>
                  </p:pic>
                </p:oleObj>
              </mc:Fallback>
            </mc:AlternateContent>
          </a:graphicData>
        </a:graphic>
      </p:graphicFrame>
      <p:sp>
        <p:nvSpPr>
          <p:cNvPr id="10" name="TekstSylinder 9"/>
          <p:cNvSpPr txBox="1"/>
          <p:nvPr/>
        </p:nvSpPr>
        <p:spPr>
          <a:xfrm>
            <a:off x="4145689" y="4725888"/>
            <a:ext cx="1008112" cy="307777"/>
          </a:xfrm>
          <a:prstGeom prst="rect">
            <a:avLst/>
          </a:prstGeom>
          <a:noFill/>
        </p:spPr>
        <p:txBody>
          <a:bodyPr wrap="square" rtlCol="0">
            <a:spAutoFit/>
          </a:bodyPr>
          <a:lstStyle/>
          <a:p>
            <a:r>
              <a:rPr lang="nb-NO" sz="1400" dirty="0" smtClean="0"/>
              <a:t>Fra tabell:</a:t>
            </a:r>
            <a:endParaRPr lang="nb-NO" sz="1400" dirty="0"/>
          </a:p>
        </p:txBody>
      </p:sp>
      <p:graphicFrame>
        <p:nvGraphicFramePr>
          <p:cNvPr id="11" name="Objekt 10"/>
          <p:cNvGraphicFramePr>
            <a:graphicFrameLocks noChangeAspect="1"/>
          </p:cNvGraphicFramePr>
          <p:nvPr>
            <p:extLst>
              <p:ext uri="{D42A27DB-BD31-4B8C-83A1-F6EECF244321}">
                <p14:modId xmlns:p14="http://schemas.microsoft.com/office/powerpoint/2010/main" val="1802618581"/>
              </p:ext>
            </p:extLst>
          </p:nvPr>
        </p:nvGraphicFramePr>
        <p:xfrm>
          <a:off x="5220072" y="4616587"/>
          <a:ext cx="2244855" cy="526379"/>
        </p:xfrm>
        <a:graphic>
          <a:graphicData uri="http://schemas.openxmlformats.org/presentationml/2006/ole">
            <mc:AlternateContent xmlns:mc="http://schemas.openxmlformats.org/markup-compatibility/2006">
              <mc:Choice xmlns:v="urn:schemas-microsoft-com:vml" Requires="v">
                <p:oleObj spid="_x0000_s23653" name="Equation" r:id="rId13" imgW="1841400" imgH="431640" progId="Equation.DSMT4">
                  <p:embed/>
                </p:oleObj>
              </mc:Choice>
              <mc:Fallback>
                <p:oleObj name="Equation" r:id="rId13" imgW="1841400" imgH="431640" progId="Equation.DSMT4">
                  <p:embed/>
                  <p:pic>
                    <p:nvPicPr>
                      <p:cNvPr id="0" name=""/>
                      <p:cNvPicPr/>
                      <p:nvPr/>
                    </p:nvPicPr>
                    <p:blipFill>
                      <a:blip r:embed="rId14"/>
                      <a:stretch>
                        <a:fillRect/>
                      </a:stretch>
                    </p:blipFill>
                    <p:spPr>
                      <a:xfrm>
                        <a:off x="5220072" y="4616587"/>
                        <a:ext cx="2244855" cy="526379"/>
                      </a:xfrm>
                      <a:prstGeom prst="rect">
                        <a:avLst/>
                      </a:prstGeom>
                    </p:spPr>
                  </p:pic>
                </p:oleObj>
              </mc:Fallback>
            </mc:AlternateContent>
          </a:graphicData>
        </a:graphic>
      </p:graphicFrame>
      <p:graphicFrame>
        <p:nvGraphicFramePr>
          <p:cNvPr id="12" name="Objekt 11"/>
          <p:cNvGraphicFramePr>
            <a:graphicFrameLocks noChangeAspect="1"/>
          </p:cNvGraphicFramePr>
          <p:nvPr>
            <p:extLst>
              <p:ext uri="{D42A27DB-BD31-4B8C-83A1-F6EECF244321}">
                <p14:modId xmlns:p14="http://schemas.microsoft.com/office/powerpoint/2010/main" val="3082768298"/>
              </p:ext>
            </p:extLst>
          </p:nvPr>
        </p:nvGraphicFramePr>
        <p:xfrm>
          <a:off x="4178869" y="5373216"/>
          <a:ext cx="3276899" cy="968176"/>
        </p:xfrm>
        <a:graphic>
          <a:graphicData uri="http://schemas.openxmlformats.org/presentationml/2006/ole">
            <mc:AlternateContent xmlns:mc="http://schemas.openxmlformats.org/markup-compatibility/2006">
              <mc:Choice xmlns:v="urn:schemas-microsoft-com:vml" Requires="v">
                <p:oleObj spid="_x0000_s23654" name="Equation" r:id="rId15" imgW="1676160" imgH="495000" progId="Equation.DSMT4">
                  <p:embed/>
                </p:oleObj>
              </mc:Choice>
              <mc:Fallback>
                <p:oleObj name="Equation" r:id="rId15" imgW="1676160" imgH="495000" progId="Equation.DSMT4">
                  <p:embed/>
                  <p:pic>
                    <p:nvPicPr>
                      <p:cNvPr id="0" name=""/>
                      <p:cNvPicPr/>
                      <p:nvPr/>
                    </p:nvPicPr>
                    <p:blipFill>
                      <a:blip r:embed="rId16"/>
                      <a:stretch>
                        <a:fillRect/>
                      </a:stretch>
                    </p:blipFill>
                    <p:spPr>
                      <a:xfrm>
                        <a:off x="4178869" y="5373216"/>
                        <a:ext cx="3276899" cy="968176"/>
                      </a:xfrm>
                      <a:prstGeom prst="rect">
                        <a:avLst/>
                      </a:prstGeom>
                      <a:solidFill>
                        <a:schemeClr val="accent4">
                          <a:lumMod val="20000"/>
                          <a:lumOff val="80000"/>
                        </a:schemeClr>
                      </a:solidFill>
                      <a:ln>
                        <a:solidFill>
                          <a:schemeClr val="accent4">
                            <a:lumMod val="75000"/>
                          </a:schemeClr>
                        </a:solidFill>
                      </a:ln>
                    </p:spPr>
                  </p:pic>
                </p:oleObj>
              </mc:Fallback>
            </mc:AlternateContent>
          </a:graphicData>
        </a:graphic>
      </p:graphicFrame>
      <p:sp>
        <p:nvSpPr>
          <p:cNvPr id="13" name="Plassholder for dato 12"/>
          <p:cNvSpPr>
            <a:spLocks noGrp="1"/>
          </p:cNvSpPr>
          <p:nvPr>
            <p:ph type="dt" sz="half" idx="10"/>
          </p:nvPr>
        </p:nvSpPr>
        <p:spPr/>
        <p:txBody>
          <a:bodyPr/>
          <a:lstStyle/>
          <a:p>
            <a:r>
              <a:rPr lang="nb-NO" smtClean="0"/>
              <a:t>06.09.2016</a:t>
            </a:r>
            <a:endParaRPr lang="nb-NO"/>
          </a:p>
        </p:txBody>
      </p:sp>
      <p:sp>
        <p:nvSpPr>
          <p:cNvPr id="14" name="Plassholder for bunntekst 13"/>
          <p:cNvSpPr>
            <a:spLocks noGrp="1"/>
          </p:cNvSpPr>
          <p:nvPr>
            <p:ph type="ftr" sz="quarter" idx="11"/>
          </p:nvPr>
        </p:nvSpPr>
        <p:spPr/>
        <p:txBody>
          <a:bodyPr/>
          <a:lstStyle/>
          <a:p>
            <a:r>
              <a:rPr lang="nb-NO" smtClean="0"/>
              <a:t>FY6017 / H2016</a:t>
            </a:r>
            <a:endParaRPr lang="nb-NO"/>
          </a:p>
        </p:txBody>
      </p:sp>
      <p:sp>
        <p:nvSpPr>
          <p:cNvPr id="15" name="TekstSylinder 14"/>
          <p:cNvSpPr txBox="1"/>
          <p:nvPr/>
        </p:nvSpPr>
        <p:spPr>
          <a:xfrm>
            <a:off x="7629053" y="5445224"/>
            <a:ext cx="1440160" cy="830997"/>
          </a:xfrm>
          <a:prstGeom prst="rect">
            <a:avLst/>
          </a:prstGeom>
          <a:noFill/>
        </p:spPr>
        <p:txBody>
          <a:bodyPr wrap="square" rtlCol="0">
            <a:spAutoFit/>
          </a:bodyPr>
          <a:lstStyle/>
          <a:p>
            <a:r>
              <a:rPr lang="nb-NO" sz="1600" dirty="0" smtClean="0"/>
              <a:t>Kunne vi ha funnet dette  fra </a:t>
            </a:r>
            <a:r>
              <a:rPr lang="nb-NO" sz="1600" i="1" dirty="0" smtClean="0"/>
              <a:t>E-</a:t>
            </a:r>
            <a:r>
              <a:rPr lang="nb-NO" sz="1600" dirty="0" smtClean="0"/>
              <a:t>feltet?</a:t>
            </a:r>
            <a:endParaRPr lang="nb-NO" sz="1600" dirty="0"/>
          </a:p>
        </p:txBody>
      </p:sp>
    </p:spTree>
    <p:extLst>
      <p:ext uri="{BB962C8B-B14F-4D97-AF65-F5344CB8AC3E}">
        <p14:creationId xmlns:p14="http://schemas.microsoft.com/office/powerpoint/2010/main" val="129936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sz="3600" dirty="0" smtClean="0"/>
              <a:t>Potensial, </a:t>
            </a:r>
            <a:r>
              <a:rPr lang="nb-NO" sz="3600" i="1" dirty="0" smtClean="0"/>
              <a:t>V</a:t>
            </a:r>
            <a:r>
              <a:rPr lang="nb-NO" sz="3600" dirty="0" smtClean="0"/>
              <a:t> = potensiell energi pr ladning</a:t>
            </a:r>
            <a:endParaRPr lang="nb-NO" sz="3600" dirty="0"/>
          </a:p>
        </p:txBody>
      </p:sp>
      <p:sp>
        <p:nvSpPr>
          <p:cNvPr id="5" name="TekstSylinder 4"/>
          <p:cNvSpPr txBox="1"/>
          <p:nvPr/>
        </p:nvSpPr>
        <p:spPr>
          <a:xfrm>
            <a:off x="971600" y="1772816"/>
            <a:ext cx="7272808" cy="3046988"/>
          </a:xfrm>
          <a:prstGeom prst="rect">
            <a:avLst/>
          </a:prstGeom>
          <a:noFill/>
        </p:spPr>
        <p:txBody>
          <a:bodyPr wrap="square" rtlCol="0">
            <a:spAutoFit/>
          </a:bodyPr>
          <a:lstStyle/>
          <a:p>
            <a:r>
              <a:rPr lang="nb-NO" sz="2400" dirty="0" smtClean="0"/>
              <a:t>Det viser seg at dette begrepet er </a:t>
            </a:r>
            <a:r>
              <a:rPr lang="nb-NO" sz="2400" i="1" dirty="0" smtClean="0"/>
              <a:t>svært</a:t>
            </a:r>
            <a:r>
              <a:rPr lang="nb-NO" sz="2400" dirty="0" smtClean="0"/>
              <a:t> hensiktsmessig å bruke.</a:t>
            </a:r>
          </a:p>
          <a:p>
            <a:endParaRPr lang="nb-NO" sz="2400" dirty="0"/>
          </a:p>
          <a:p>
            <a:r>
              <a:rPr lang="nb-NO" sz="2400" dirty="0" smtClean="0"/>
              <a:t>Definisjon:</a:t>
            </a:r>
          </a:p>
          <a:p>
            <a:endParaRPr lang="nb-NO" sz="2400" dirty="0"/>
          </a:p>
          <a:p>
            <a:endParaRPr lang="nb-NO" sz="2400" dirty="0" smtClean="0"/>
          </a:p>
          <a:p>
            <a:endParaRPr lang="nb-NO" sz="2400" dirty="0"/>
          </a:p>
          <a:p>
            <a:r>
              <a:rPr lang="nb-NO" sz="2400" dirty="0" smtClean="0"/>
              <a:t>Enhet:		1 V = 1 volt = 1 J/C</a:t>
            </a:r>
            <a:endParaRPr lang="nb-NO" sz="2400" dirty="0"/>
          </a:p>
        </p:txBody>
      </p:sp>
      <p:graphicFrame>
        <p:nvGraphicFramePr>
          <p:cNvPr id="6" name="Objekt 5"/>
          <p:cNvGraphicFramePr>
            <a:graphicFrameLocks noChangeAspect="1"/>
          </p:cNvGraphicFramePr>
          <p:nvPr>
            <p:extLst>
              <p:ext uri="{D42A27DB-BD31-4B8C-83A1-F6EECF244321}">
                <p14:modId xmlns:p14="http://schemas.microsoft.com/office/powerpoint/2010/main" val="390096683"/>
              </p:ext>
            </p:extLst>
          </p:nvPr>
        </p:nvGraphicFramePr>
        <p:xfrm>
          <a:off x="2915816" y="2708920"/>
          <a:ext cx="1019362" cy="988472"/>
        </p:xfrm>
        <a:graphic>
          <a:graphicData uri="http://schemas.openxmlformats.org/presentationml/2006/ole">
            <mc:AlternateContent xmlns:mc="http://schemas.openxmlformats.org/markup-compatibility/2006">
              <mc:Choice xmlns:v="urn:schemas-microsoft-com:vml" Requires="v">
                <p:oleObj spid="_x0000_s10271" name="Equation" r:id="rId4" imgW="419040" imgH="406080" progId="Equation.DSMT4">
                  <p:embed/>
                </p:oleObj>
              </mc:Choice>
              <mc:Fallback>
                <p:oleObj name="Equation" r:id="rId4" imgW="419040" imgH="406080" progId="Equation.DSMT4">
                  <p:embed/>
                  <p:pic>
                    <p:nvPicPr>
                      <p:cNvPr id="0" name=""/>
                      <p:cNvPicPr/>
                      <p:nvPr/>
                    </p:nvPicPr>
                    <p:blipFill>
                      <a:blip r:embed="rId5"/>
                      <a:stretch>
                        <a:fillRect/>
                      </a:stretch>
                    </p:blipFill>
                    <p:spPr>
                      <a:xfrm>
                        <a:off x="2915816" y="2708920"/>
                        <a:ext cx="1019362" cy="988472"/>
                      </a:xfrm>
                      <a:prstGeom prst="rect">
                        <a:avLst/>
                      </a:prstGeom>
                      <a:solidFill>
                        <a:schemeClr val="accent4">
                          <a:lumMod val="20000"/>
                          <a:lumOff val="80000"/>
                        </a:schemeClr>
                      </a:solidFill>
                      <a:ln>
                        <a:solidFill>
                          <a:schemeClr val="accent4">
                            <a:lumMod val="75000"/>
                          </a:schemeClr>
                        </a:solidFill>
                      </a:ln>
                    </p:spPr>
                  </p:pic>
                </p:oleObj>
              </mc:Fallback>
            </mc:AlternateContent>
          </a:graphicData>
        </a:graphic>
      </p:graphicFrame>
      <p:sp>
        <p:nvSpPr>
          <p:cNvPr id="7" name="TekstSylinder 6"/>
          <p:cNvSpPr txBox="1"/>
          <p:nvPr/>
        </p:nvSpPr>
        <p:spPr>
          <a:xfrm>
            <a:off x="971600" y="5517232"/>
            <a:ext cx="7776864" cy="461665"/>
          </a:xfrm>
          <a:prstGeom prst="rect">
            <a:avLst/>
          </a:prstGeom>
          <a:noFill/>
        </p:spPr>
        <p:txBody>
          <a:bodyPr wrap="square" rtlCol="0">
            <a:spAutoFit/>
          </a:bodyPr>
          <a:lstStyle/>
          <a:p>
            <a:r>
              <a:rPr lang="nb-NO" sz="2400" b="1" dirty="0" smtClean="0">
                <a:solidFill>
                  <a:srgbClr val="FF0000"/>
                </a:solidFill>
              </a:rPr>
              <a:t>NB! Her må du være obs på symbolene!</a:t>
            </a:r>
            <a:endParaRPr lang="nb-NO" sz="2400" b="1" dirty="0">
              <a:solidFill>
                <a:srgbClr val="FF0000"/>
              </a:solidFill>
            </a:endParaRPr>
          </a:p>
        </p:txBody>
      </p:sp>
      <p:sp>
        <p:nvSpPr>
          <p:cNvPr id="3" name="Plassholder for dato 2"/>
          <p:cNvSpPr>
            <a:spLocks noGrp="1"/>
          </p:cNvSpPr>
          <p:nvPr>
            <p:ph type="dt" sz="half" idx="10"/>
          </p:nvPr>
        </p:nvSpPr>
        <p:spPr/>
        <p:txBody>
          <a:bodyPr/>
          <a:lstStyle/>
          <a:p>
            <a:r>
              <a:rPr lang="nb-NO" smtClean="0"/>
              <a:t>06.09.2016</a:t>
            </a:r>
            <a:endParaRPr lang="nb-NO"/>
          </a:p>
        </p:txBody>
      </p:sp>
      <p:sp>
        <p:nvSpPr>
          <p:cNvPr id="4" name="Plassholder for bunntekst 3"/>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261656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Sammenheng med arbeid</a:t>
            </a:r>
            <a:endParaRPr lang="nb-NO" dirty="0"/>
          </a:p>
        </p:txBody>
      </p:sp>
      <p:sp>
        <p:nvSpPr>
          <p:cNvPr id="3" name="TekstSylinder 2"/>
          <p:cNvSpPr txBox="1"/>
          <p:nvPr/>
        </p:nvSpPr>
        <p:spPr>
          <a:xfrm>
            <a:off x="945291" y="1628800"/>
            <a:ext cx="7416824" cy="1723549"/>
          </a:xfrm>
          <a:prstGeom prst="rect">
            <a:avLst/>
          </a:prstGeom>
          <a:noFill/>
        </p:spPr>
        <p:txBody>
          <a:bodyPr wrap="square" rtlCol="0">
            <a:spAutoFit/>
          </a:bodyPr>
          <a:lstStyle/>
          <a:p>
            <a:r>
              <a:rPr lang="nb-NO" sz="2400" dirty="0"/>
              <a:t>Har at </a:t>
            </a:r>
            <a:r>
              <a:rPr lang="nb-NO" sz="2400" dirty="0" smtClean="0"/>
              <a:t>   </a:t>
            </a:r>
          </a:p>
          <a:p>
            <a:endParaRPr lang="nb-NO" sz="2400" dirty="0"/>
          </a:p>
          <a:p>
            <a:endParaRPr lang="nb-NO" sz="1400" dirty="0" smtClean="0"/>
          </a:p>
          <a:p>
            <a:r>
              <a:rPr lang="nb-NO" sz="2400" dirty="0" smtClean="0"/>
              <a:t>Dermed </a:t>
            </a:r>
            <a:r>
              <a:rPr lang="nb-NO" sz="2400" dirty="0"/>
              <a:t>ser vi at</a:t>
            </a:r>
          </a:p>
          <a:p>
            <a:endParaRPr lang="nb-NO" sz="2000" dirty="0"/>
          </a:p>
        </p:txBody>
      </p:sp>
      <p:graphicFrame>
        <p:nvGraphicFramePr>
          <p:cNvPr id="4" name="Objekt 3"/>
          <p:cNvGraphicFramePr>
            <a:graphicFrameLocks noChangeAspect="1"/>
          </p:cNvGraphicFramePr>
          <p:nvPr>
            <p:extLst>
              <p:ext uri="{D42A27DB-BD31-4B8C-83A1-F6EECF244321}">
                <p14:modId xmlns:p14="http://schemas.microsoft.com/office/powerpoint/2010/main" val="1625994334"/>
              </p:ext>
            </p:extLst>
          </p:nvPr>
        </p:nvGraphicFramePr>
        <p:xfrm>
          <a:off x="2267744" y="1661757"/>
          <a:ext cx="3252787" cy="465137"/>
        </p:xfrm>
        <a:graphic>
          <a:graphicData uri="http://schemas.openxmlformats.org/presentationml/2006/ole">
            <mc:AlternateContent xmlns:mc="http://schemas.openxmlformats.org/markup-compatibility/2006">
              <mc:Choice xmlns:v="urn:schemas-microsoft-com:vml" Requires="v">
                <p:oleObj spid="_x0000_s11346" name="Equation" r:id="rId4" imgW="1422360" imgH="203040" progId="Equation.DSMT4">
                  <p:embed/>
                </p:oleObj>
              </mc:Choice>
              <mc:Fallback>
                <p:oleObj name="Equation" r:id="rId4" imgW="1422360" imgH="203040" progId="Equation.DSMT4">
                  <p:embed/>
                  <p:pic>
                    <p:nvPicPr>
                      <p:cNvPr id="0" name=""/>
                      <p:cNvPicPr/>
                      <p:nvPr/>
                    </p:nvPicPr>
                    <p:blipFill>
                      <a:blip r:embed="rId5"/>
                      <a:stretch>
                        <a:fillRect/>
                      </a:stretch>
                    </p:blipFill>
                    <p:spPr>
                      <a:xfrm>
                        <a:off x="2267744" y="1661757"/>
                        <a:ext cx="3252787" cy="465137"/>
                      </a:xfrm>
                      <a:prstGeom prst="rect">
                        <a:avLst/>
                      </a:prstGeom>
                    </p:spPr>
                  </p:pic>
                </p:oleObj>
              </mc:Fallback>
            </mc:AlternateContent>
          </a:graphicData>
        </a:graphic>
      </p:graphicFrame>
      <p:graphicFrame>
        <p:nvGraphicFramePr>
          <p:cNvPr id="6" name="Objekt 5"/>
          <p:cNvGraphicFramePr>
            <a:graphicFrameLocks noChangeAspect="1"/>
          </p:cNvGraphicFramePr>
          <p:nvPr>
            <p:extLst>
              <p:ext uri="{D42A27DB-BD31-4B8C-83A1-F6EECF244321}">
                <p14:modId xmlns:p14="http://schemas.microsoft.com/office/powerpoint/2010/main" val="1714637540"/>
              </p:ext>
            </p:extLst>
          </p:nvPr>
        </p:nvGraphicFramePr>
        <p:xfrm>
          <a:off x="1619672" y="3343965"/>
          <a:ext cx="1641475" cy="862012"/>
        </p:xfrm>
        <a:graphic>
          <a:graphicData uri="http://schemas.openxmlformats.org/presentationml/2006/ole">
            <mc:AlternateContent xmlns:mc="http://schemas.openxmlformats.org/markup-compatibility/2006">
              <mc:Choice xmlns:v="urn:schemas-microsoft-com:vml" Requires="v">
                <p:oleObj spid="_x0000_s11347" name="Equation" r:id="rId6" imgW="774360" imgH="406080" progId="Equation.DSMT4">
                  <p:embed/>
                </p:oleObj>
              </mc:Choice>
              <mc:Fallback>
                <p:oleObj name="Equation" r:id="rId6" imgW="774360" imgH="406080" progId="Equation.DSMT4">
                  <p:embed/>
                  <p:pic>
                    <p:nvPicPr>
                      <p:cNvPr id="0" name=""/>
                      <p:cNvPicPr/>
                      <p:nvPr/>
                    </p:nvPicPr>
                    <p:blipFill>
                      <a:blip r:embed="rId7"/>
                      <a:stretch>
                        <a:fillRect/>
                      </a:stretch>
                    </p:blipFill>
                    <p:spPr>
                      <a:xfrm>
                        <a:off x="1619672" y="3343965"/>
                        <a:ext cx="1641475" cy="862012"/>
                      </a:xfrm>
                      <a:prstGeom prst="rect">
                        <a:avLst/>
                      </a:prstGeom>
                    </p:spPr>
                  </p:pic>
                </p:oleObj>
              </mc:Fallback>
            </mc:AlternateContent>
          </a:graphicData>
        </a:graphic>
      </p:graphicFrame>
      <p:graphicFrame>
        <p:nvGraphicFramePr>
          <p:cNvPr id="5" name="Objekt 4"/>
          <p:cNvGraphicFramePr>
            <a:graphicFrameLocks noChangeAspect="1"/>
          </p:cNvGraphicFramePr>
          <p:nvPr>
            <p:extLst>
              <p:ext uri="{D42A27DB-BD31-4B8C-83A1-F6EECF244321}">
                <p14:modId xmlns:p14="http://schemas.microsoft.com/office/powerpoint/2010/main" val="3146169496"/>
              </p:ext>
            </p:extLst>
          </p:nvPr>
        </p:nvGraphicFramePr>
        <p:xfrm>
          <a:off x="3275856" y="3362613"/>
          <a:ext cx="4493299" cy="864096"/>
        </p:xfrm>
        <a:graphic>
          <a:graphicData uri="http://schemas.openxmlformats.org/presentationml/2006/ole">
            <mc:AlternateContent xmlns:mc="http://schemas.openxmlformats.org/markup-compatibility/2006">
              <mc:Choice xmlns:v="urn:schemas-microsoft-com:vml" Requires="v">
                <p:oleObj spid="_x0000_s11348" name="Equation" r:id="rId8" imgW="2311200" imgH="444240" progId="Equation.DSMT4">
                  <p:embed/>
                </p:oleObj>
              </mc:Choice>
              <mc:Fallback>
                <p:oleObj name="Equation" r:id="rId8" imgW="2311200" imgH="444240" progId="Equation.DSMT4">
                  <p:embed/>
                  <p:pic>
                    <p:nvPicPr>
                      <p:cNvPr id="0" name=""/>
                      <p:cNvPicPr/>
                      <p:nvPr/>
                    </p:nvPicPr>
                    <p:blipFill>
                      <a:blip r:embed="rId9"/>
                      <a:stretch>
                        <a:fillRect/>
                      </a:stretch>
                    </p:blipFill>
                    <p:spPr>
                      <a:xfrm>
                        <a:off x="3275856" y="3362613"/>
                        <a:ext cx="4493299" cy="864096"/>
                      </a:xfrm>
                      <a:prstGeom prst="rect">
                        <a:avLst/>
                      </a:prstGeom>
                    </p:spPr>
                  </p:pic>
                </p:oleObj>
              </mc:Fallback>
            </mc:AlternateContent>
          </a:graphicData>
        </a:graphic>
      </p:graphicFrame>
      <p:sp>
        <p:nvSpPr>
          <p:cNvPr id="7" name="TekstSylinder 6"/>
          <p:cNvSpPr txBox="1"/>
          <p:nvPr/>
        </p:nvSpPr>
        <p:spPr>
          <a:xfrm rot="20980309">
            <a:off x="5970890" y="1666343"/>
            <a:ext cx="2376264" cy="646331"/>
          </a:xfrm>
          <a:prstGeom prst="rect">
            <a:avLst/>
          </a:prstGeom>
          <a:noFill/>
        </p:spPr>
        <p:txBody>
          <a:bodyPr wrap="square" rtlCol="0">
            <a:spAutoFit/>
          </a:bodyPr>
          <a:lstStyle/>
          <a:p>
            <a:r>
              <a:rPr lang="nb-NO" b="1" dirty="0" smtClean="0">
                <a:solidFill>
                  <a:srgbClr val="FF0000"/>
                </a:solidFill>
              </a:rPr>
              <a:t>Husk at U er potensiell energi!</a:t>
            </a:r>
            <a:endParaRPr lang="nb-NO" b="1" dirty="0">
              <a:solidFill>
                <a:srgbClr val="FF0000"/>
              </a:solidFill>
            </a:endParaRPr>
          </a:p>
        </p:txBody>
      </p:sp>
      <p:sp>
        <p:nvSpPr>
          <p:cNvPr id="8" name="Plassholder for dato 7"/>
          <p:cNvSpPr>
            <a:spLocks noGrp="1"/>
          </p:cNvSpPr>
          <p:nvPr>
            <p:ph type="dt" sz="half" idx="10"/>
          </p:nvPr>
        </p:nvSpPr>
        <p:spPr/>
        <p:txBody>
          <a:bodyPr/>
          <a:lstStyle/>
          <a:p>
            <a:r>
              <a:rPr lang="nb-NO" smtClean="0"/>
              <a:t>06.09.2016</a:t>
            </a:r>
            <a:endParaRPr lang="nb-NO"/>
          </a:p>
        </p:txBody>
      </p:sp>
      <p:sp>
        <p:nvSpPr>
          <p:cNvPr id="9" name="Plassholder for bunntekst 8"/>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3084816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Sylinder 2"/>
          <p:cNvSpPr txBox="1"/>
          <p:nvPr/>
        </p:nvSpPr>
        <p:spPr>
          <a:xfrm>
            <a:off x="568332" y="1052736"/>
            <a:ext cx="5024388" cy="1862048"/>
          </a:xfrm>
          <a:prstGeom prst="rect">
            <a:avLst/>
          </a:prstGeom>
          <a:noFill/>
        </p:spPr>
        <p:txBody>
          <a:bodyPr wrap="square" rtlCol="0">
            <a:spAutoFit/>
          </a:bodyPr>
          <a:lstStyle/>
          <a:p>
            <a:pPr>
              <a:lnSpc>
                <a:spcPct val="115000"/>
              </a:lnSpc>
              <a:spcAft>
                <a:spcPts val="1000"/>
              </a:spcAft>
            </a:pPr>
            <a:r>
              <a:rPr lang="nb-NO" sz="2000" dirty="0">
                <a:ea typeface="Calibri"/>
                <a:cs typeface="Times New Roman"/>
              </a:rPr>
              <a:t>Dvs. potensialforskjellen mellom </a:t>
            </a:r>
            <a:r>
              <a:rPr lang="nb-NO" sz="2000" i="1" dirty="0" smtClean="0">
                <a:ea typeface="Calibri"/>
                <a:cs typeface="Times New Roman"/>
              </a:rPr>
              <a:t>A</a:t>
            </a:r>
            <a:r>
              <a:rPr lang="nb-NO" sz="2000" dirty="0" smtClean="0">
                <a:ea typeface="Calibri"/>
                <a:cs typeface="Times New Roman"/>
              </a:rPr>
              <a:t> </a:t>
            </a:r>
            <a:r>
              <a:rPr lang="nb-NO" sz="2000" dirty="0">
                <a:ea typeface="Calibri"/>
                <a:cs typeface="Times New Roman"/>
              </a:rPr>
              <a:t>og </a:t>
            </a:r>
            <a:r>
              <a:rPr lang="nb-NO" sz="2000" i="1" dirty="0" smtClean="0">
                <a:ea typeface="Calibri"/>
                <a:cs typeface="Times New Roman"/>
              </a:rPr>
              <a:t>B, V</a:t>
            </a:r>
            <a:r>
              <a:rPr lang="nb-NO" sz="2000" i="1" baseline="-25000" dirty="0" smtClean="0">
                <a:ea typeface="Calibri"/>
                <a:cs typeface="Times New Roman"/>
              </a:rPr>
              <a:t>AB </a:t>
            </a:r>
            <a:r>
              <a:rPr lang="nb-NO" sz="2000" i="1" dirty="0" smtClean="0">
                <a:ea typeface="Calibri"/>
                <a:cs typeface="Times New Roman"/>
              </a:rPr>
              <a:t>,</a:t>
            </a:r>
            <a:r>
              <a:rPr lang="nb-NO" sz="2000" dirty="0" smtClean="0">
                <a:ea typeface="Calibri"/>
                <a:cs typeface="Times New Roman"/>
              </a:rPr>
              <a:t> </a:t>
            </a:r>
            <a:r>
              <a:rPr lang="nb-NO" sz="2000" dirty="0">
                <a:ea typeface="Calibri"/>
                <a:cs typeface="Times New Roman"/>
              </a:rPr>
              <a:t>tilsvarer arbeidet den </a:t>
            </a:r>
            <a:r>
              <a:rPr lang="nb-NO" sz="2000" b="1" dirty="0">
                <a:ea typeface="Calibri"/>
                <a:cs typeface="Times New Roman"/>
              </a:rPr>
              <a:t>elektriske kraften </a:t>
            </a:r>
            <a:r>
              <a:rPr lang="nb-NO" sz="2000" i="1" dirty="0" smtClean="0">
                <a:ea typeface="Calibri"/>
                <a:cs typeface="Times New Roman"/>
              </a:rPr>
              <a:t>F</a:t>
            </a:r>
            <a:r>
              <a:rPr lang="nb-NO" sz="2000" i="1" baseline="-25000" dirty="0" smtClean="0">
                <a:ea typeface="Calibri"/>
                <a:cs typeface="Times New Roman"/>
              </a:rPr>
              <a:t>e </a:t>
            </a:r>
            <a:r>
              <a:rPr lang="nb-NO" sz="2000" i="1" dirty="0" smtClean="0">
                <a:ea typeface="Calibri"/>
                <a:cs typeface="Times New Roman"/>
              </a:rPr>
              <a:t> </a:t>
            </a:r>
            <a:r>
              <a:rPr lang="nb-NO" sz="2000" dirty="0" smtClean="0">
                <a:ea typeface="Calibri"/>
                <a:cs typeface="Times New Roman"/>
              </a:rPr>
              <a:t>gjør </a:t>
            </a:r>
            <a:r>
              <a:rPr lang="nb-NO" sz="2000" dirty="0">
                <a:ea typeface="Calibri"/>
                <a:cs typeface="Times New Roman"/>
              </a:rPr>
              <a:t>for å flytte </a:t>
            </a:r>
            <a:r>
              <a:rPr lang="nb-NO" sz="2000" b="1" dirty="0">
                <a:ea typeface="Calibri"/>
                <a:cs typeface="Times New Roman"/>
              </a:rPr>
              <a:t>en </a:t>
            </a:r>
            <a:r>
              <a:rPr lang="nb-NO" sz="2000" b="1" dirty="0" smtClean="0">
                <a:ea typeface="Calibri"/>
                <a:cs typeface="Times New Roman"/>
              </a:rPr>
              <a:t>enhetsladning </a:t>
            </a:r>
            <a:r>
              <a:rPr lang="nb-NO" sz="2000" dirty="0">
                <a:ea typeface="Calibri"/>
                <a:cs typeface="Times New Roman"/>
              </a:rPr>
              <a:t>fra </a:t>
            </a:r>
            <a:r>
              <a:rPr lang="nb-NO" sz="2000" b="1" i="1" dirty="0" smtClean="0">
                <a:ea typeface="Calibri"/>
                <a:cs typeface="Times New Roman"/>
              </a:rPr>
              <a:t>A</a:t>
            </a:r>
            <a:r>
              <a:rPr lang="nb-NO" sz="2000" dirty="0" smtClean="0">
                <a:ea typeface="Calibri"/>
                <a:cs typeface="Times New Roman"/>
              </a:rPr>
              <a:t> </a:t>
            </a:r>
            <a:r>
              <a:rPr lang="nb-NO" sz="2000" dirty="0">
                <a:ea typeface="Calibri"/>
                <a:cs typeface="Times New Roman"/>
              </a:rPr>
              <a:t>til </a:t>
            </a:r>
            <a:r>
              <a:rPr lang="nb-NO" sz="2000" b="1" i="1" dirty="0" smtClean="0">
                <a:ea typeface="Calibri"/>
                <a:cs typeface="Times New Roman"/>
              </a:rPr>
              <a:t>B</a:t>
            </a:r>
            <a:r>
              <a:rPr lang="nb-NO" sz="2000" dirty="0" smtClean="0">
                <a:ea typeface="Calibri"/>
                <a:cs typeface="Times New Roman"/>
              </a:rPr>
              <a:t>. </a:t>
            </a:r>
            <a:r>
              <a:rPr lang="nb-NO" sz="2000" dirty="0">
                <a:ea typeface="Calibri"/>
                <a:cs typeface="Times New Roman"/>
              </a:rPr>
              <a:t>Denne potensialforskjellen er </a:t>
            </a:r>
            <a:r>
              <a:rPr lang="nb-NO" sz="2000" b="1" i="1" dirty="0">
                <a:ea typeface="Calibri"/>
                <a:cs typeface="Times New Roman"/>
              </a:rPr>
              <a:t>spenningen</a:t>
            </a:r>
            <a:r>
              <a:rPr lang="nb-NO" sz="2000" dirty="0">
                <a:ea typeface="Calibri"/>
                <a:cs typeface="Times New Roman"/>
              </a:rPr>
              <a:t> mellom </a:t>
            </a:r>
            <a:r>
              <a:rPr lang="nb-NO" sz="2000" i="1" dirty="0" smtClean="0">
                <a:ea typeface="Calibri"/>
                <a:cs typeface="Times New Roman"/>
              </a:rPr>
              <a:t>A</a:t>
            </a:r>
            <a:r>
              <a:rPr lang="nb-NO" sz="2000" dirty="0" smtClean="0">
                <a:ea typeface="Calibri"/>
                <a:cs typeface="Times New Roman"/>
              </a:rPr>
              <a:t> </a:t>
            </a:r>
            <a:r>
              <a:rPr lang="nb-NO" sz="2000" dirty="0">
                <a:ea typeface="Calibri"/>
                <a:cs typeface="Times New Roman"/>
              </a:rPr>
              <a:t>og </a:t>
            </a:r>
            <a:r>
              <a:rPr lang="nb-NO" sz="2000" i="1" dirty="0" smtClean="0">
                <a:ea typeface="Calibri"/>
                <a:cs typeface="Times New Roman"/>
              </a:rPr>
              <a:t>B.</a:t>
            </a:r>
            <a:endParaRPr lang="nb-NO" sz="2000" dirty="0">
              <a:ea typeface="Calibri"/>
              <a:cs typeface="Times New Roman"/>
            </a:endParaRPr>
          </a:p>
        </p:txBody>
      </p:sp>
      <p:sp>
        <p:nvSpPr>
          <p:cNvPr id="4" name="TekstSylinder 3"/>
          <p:cNvSpPr txBox="1"/>
          <p:nvPr/>
        </p:nvSpPr>
        <p:spPr>
          <a:xfrm>
            <a:off x="600263" y="4005065"/>
            <a:ext cx="4992456" cy="1600438"/>
          </a:xfrm>
          <a:prstGeom prst="rect">
            <a:avLst/>
          </a:prstGeom>
          <a:noFill/>
        </p:spPr>
        <p:txBody>
          <a:bodyPr wrap="square" rtlCol="0">
            <a:spAutoFit/>
          </a:bodyPr>
          <a:lstStyle/>
          <a:p>
            <a:r>
              <a:rPr lang="nb-NO" sz="2000" dirty="0" smtClean="0"/>
              <a:t>Eller</a:t>
            </a:r>
          </a:p>
          <a:p>
            <a:r>
              <a:rPr lang="nb-NO" sz="2000" dirty="0" smtClean="0"/>
              <a:t>Potensialforskjellen mellom </a:t>
            </a:r>
            <a:r>
              <a:rPr lang="nb-NO" sz="2000" i="1" dirty="0" smtClean="0">
                <a:ea typeface="Calibri"/>
                <a:cs typeface="Times New Roman"/>
              </a:rPr>
              <a:t>A</a:t>
            </a:r>
            <a:r>
              <a:rPr lang="nb-NO" sz="2000" dirty="0" smtClean="0">
                <a:ea typeface="Calibri"/>
                <a:cs typeface="Times New Roman"/>
              </a:rPr>
              <a:t> </a:t>
            </a:r>
            <a:r>
              <a:rPr lang="nb-NO" sz="2000" dirty="0">
                <a:ea typeface="Calibri"/>
                <a:cs typeface="Times New Roman"/>
              </a:rPr>
              <a:t>og </a:t>
            </a:r>
            <a:r>
              <a:rPr lang="nb-NO" sz="2000" i="1" dirty="0">
                <a:ea typeface="Calibri"/>
                <a:cs typeface="Times New Roman"/>
              </a:rPr>
              <a:t>B, , V</a:t>
            </a:r>
            <a:r>
              <a:rPr lang="nb-NO" sz="2000" i="1" baseline="-25000" dirty="0">
                <a:ea typeface="Calibri"/>
                <a:cs typeface="Times New Roman"/>
              </a:rPr>
              <a:t>AB</a:t>
            </a:r>
            <a:r>
              <a:rPr lang="nb-NO" sz="2000" dirty="0" smtClean="0">
                <a:ea typeface="Calibri"/>
                <a:cs typeface="Times New Roman"/>
              </a:rPr>
              <a:t> , tilsvarer </a:t>
            </a:r>
            <a:r>
              <a:rPr lang="nb-NO" sz="2000" dirty="0">
                <a:ea typeface="Calibri"/>
                <a:cs typeface="Times New Roman"/>
              </a:rPr>
              <a:t>arbeidet </a:t>
            </a:r>
            <a:r>
              <a:rPr lang="nb-NO" sz="2000" dirty="0" smtClean="0">
                <a:ea typeface="Calibri"/>
                <a:cs typeface="Times New Roman"/>
              </a:rPr>
              <a:t>en </a:t>
            </a:r>
            <a:r>
              <a:rPr lang="nb-NO" sz="2000" b="1" dirty="0" smtClean="0">
                <a:ea typeface="Calibri"/>
                <a:cs typeface="Times New Roman"/>
              </a:rPr>
              <a:t>ytre kraft</a:t>
            </a:r>
            <a:r>
              <a:rPr lang="nb-NO" sz="2000" dirty="0" smtClean="0">
                <a:ea typeface="Calibri"/>
                <a:cs typeface="Times New Roman"/>
              </a:rPr>
              <a:t> </a:t>
            </a:r>
            <a:r>
              <a:rPr lang="nb-NO" sz="2000" i="1" dirty="0" smtClean="0">
                <a:ea typeface="Calibri"/>
                <a:cs typeface="Times New Roman"/>
              </a:rPr>
              <a:t>F</a:t>
            </a:r>
            <a:r>
              <a:rPr lang="nb-NO" sz="2000" i="1" baseline="-25000" dirty="0" smtClean="0">
                <a:ea typeface="Calibri"/>
                <a:cs typeface="Times New Roman"/>
              </a:rPr>
              <a:t>y</a:t>
            </a:r>
            <a:r>
              <a:rPr lang="nb-NO" sz="2000" i="1" dirty="0" smtClean="0">
                <a:ea typeface="Calibri"/>
                <a:cs typeface="Times New Roman"/>
              </a:rPr>
              <a:t> </a:t>
            </a:r>
            <a:r>
              <a:rPr lang="nb-NO" sz="2000" dirty="0" smtClean="0">
                <a:ea typeface="Calibri"/>
                <a:cs typeface="Times New Roman"/>
              </a:rPr>
              <a:t>må gjøre for å flytte </a:t>
            </a:r>
            <a:r>
              <a:rPr lang="nb-NO" sz="2000" b="1" dirty="0" smtClean="0">
                <a:ea typeface="Calibri"/>
                <a:cs typeface="Times New Roman"/>
              </a:rPr>
              <a:t>en enhetsladning </a:t>
            </a:r>
            <a:r>
              <a:rPr lang="nb-NO" sz="2000" dirty="0" smtClean="0">
                <a:ea typeface="Calibri"/>
                <a:cs typeface="Times New Roman"/>
              </a:rPr>
              <a:t>sakte fra </a:t>
            </a:r>
            <a:r>
              <a:rPr lang="nb-NO" sz="2000" b="1" i="1" dirty="0" smtClean="0">
                <a:ea typeface="Calibri"/>
                <a:cs typeface="Times New Roman"/>
              </a:rPr>
              <a:t>B</a:t>
            </a:r>
            <a:r>
              <a:rPr lang="nb-NO" sz="2000" dirty="0" smtClean="0">
                <a:ea typeface="Calibri"/>
                <a:cs typeface="Times New Roman"/>
              </a:rPr>
              <a:t> til </a:t>
            </a:r>
            <a:r>
              <a:rPr lang="nb-NO" sz="2000" b="1" i="1" dirty="0" smtClean="0">
                <a:ea typeface="Calibri"/>
                <a:cs typeface="Times New Roman"/>
              </a:rPr>
              <a:t>A</a:t>
            </a:r>
            <a:endParaRPr lang="nb-NO" sz="2000" dirty="0" smtClean="0"/>
          </a:p>
          <a:p>
            <a:endParaRPr lang="nb-NO" dirty="0"/>
          </a:p>
        </p:txBody>
      </p:sp>
      <p:pic>
        <p:nvPicPr>
          <p:cNvPr id="2048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1" y="838525"/>
            <a:ext cx="2592288" cy="2279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1817" y="4005065"/>
            <a:ext cx="2687629"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Plassholder for dato 1"/>
          <p:cNvSpPr>
            <a:spLocks noGrp="1"/>
          </p:cNvSpPr>
          <p:nvPr>
            <p:ph type="dt" sz="half" idx="10"/>
          </p:nvPr>
        </p:nvSpPr>
        <p:spPr/>
        <p:txBody>
          <a:bodyPr/>
          <a:lstStyle/>
          <a:p>
            <a:r>
              <a:rPr lang="nb-NO" smtClean="0"/>
              <a:t>06.09.2016</a:t>
            </a:r>
            <a:endParaRPr lang="nb-NO"/>
          </a:p>
        </p:txBody>
      </p:sp>
      <p:sp>
        <p:nvSpPr>
          <p:cNvPr id="5" name="Plassholder for bunntekst 4"/>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2364526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4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Elektrisk potensial i homogent felt</a:t>
            </a:r>
            <a:endParaRPr lang="nb-NO" dirty="0"/>
          </a:p>
        </p:txBody>
      </p:sp>
      <p:sp>
        <p:nvSpPr>
          <p:cNvPr id="4" name="TekstSylinder 3"/>
          <p:cNvSpPr txBox="1"/>
          <p:nvPr/>
        </p:nvSpPr>
        <p:spPr>
          <a:xfrm>
            <a:off x="477456" y="4293096"/>
            <a:ext cx="7982976" cy="2215991"/>
          </a:xfrm>
          <a:prstGeom prst="rect">
            <a:avLst/>
          </a:prstGeom>
          <a:noFill/>
        </p:spPr>
        <p:txBody>
          <a:bodyPr wrap="square" rtlCol="0">
            <a:spAutoFit/>
          </a:bodyPr>
          <a:lstStyle/>
          <a:p>
            <a:pPr lvl="0"/>
            <a:r>
              <a:rPr lang="nb-NO" sz="2000" dirty="0">
                <a:solidFill>
                  <a:prstClr val="black"/>
                </a:solidFill>
              </a:rPr>
              <a:t>Feltet mellom de to platene </a:t>
            </a:r>
            <a:r>
              <a:rPr lang="nb-NO" sz="2000" dirty="0" smtClean="0">
                <a:solidFill>
                  <a:prstClr val="black"/>
                </a:solidFill>
              </a:rPr>
              <a:t>er </a:t>
            </a:r>
            <a:r>
              <a:rPr lang="nb-NO" sz="2000" dirty="0">
                <a:solidFill>
                  <a:prstClr val="black"/>
                </a:solidFill>
              </a:rPr>
              <a:t>homogent, </a:t>
            </a:r>
            <a:r>
              <a:rPr lang="nb-NO" sz="2000" i="1" dirty="0">
                <a:solidFill>
                  <a:prstClr val="black"/>
                </a:solidFill>
              </a:rPr>
              <a:t>E</a:t>
            </a:r>
            <a:r>
              <a:rPr lang="nb-NO" sz="2000" dirty="0">
                <a:solidFill>
                  <a:prstClr val="black"/>
                </a:solidFill>
              </a:rPr>
              <a:t> = 110 N/C og </a:t>
            </a:r>
            <a:r>
              <a:rPr lang="nb-NO" sz="2000" i="1" dirty="0">
                <a:solidFill>
                  <a:prstClr val="black"/>
                </a:solidFill>
              </a:rPr>
              <a:t>d</a:t>
            </a:r>
            <a:r>
              <a:rPr lang="nb-NO" sz="2000" dirty="0">
                <a:solidFill>
                  <a:prstClr val="black"/>
                </a:solidFill>
              </a:rPr>
              <a:t> = 4,5 cm.</a:t>
            </a:r>
          </a:p>
          <a:p>
            <a:pPr lvl="0"/>
            <a:r>
              <a:rPr lang="nb-NO" sz="2000" dirty="0">
                <a:solidFill>
                  <a:prstClr val="black"/>
                </a:solidFill>
              </a:rPr>
              <a:t>En ladning på </a:t>
            </a:r>
            <a:r>
              <a:rPr lang="nb-NO" sz="2000" i="1" dirty="0">
                <a:solidFill>
                  <a:prstClr val="black"/>
                </a:solidFill>
              </a:rPr>
              <a:t>q</a:t>
            </a:r>
            <a:r>
              <a:rPr lang="nb-NO" sz="2000" dirty="0">
                <a:solidFill>
                  <a:prstClr val="black"/>
                </a:solidFill>
              </a:rPr>
              <a:t> = </a:t>
            </a:r>
            <a:r>
              <a:rPr lang="nb-NO" sz="2000" dirty="0" smtClean="0">
                <a:solidFill>
                  <a:prstClr val="black"/>
                </a:solidFill>
              </a:rPr>
              <a:t>+4,0 </a:t>
            </a:r>
            <a:r>
              <a:rPr lang="nb-NO" sz="2000" dirty="0">
                <a:solidFill>
                  <a:prstClr val="black"/>
                </a:solidFill>
              </a:rPr>
              <a:t>µC er plassert på den nederste plata. </a:t>
            </a:r>
            <a:endParaRPr lang="nb-NO" sz="2000" dirty="0" smtClean="0">
              <a:solidFill>
                <a:prstClr val="black"/>
              </a:solidFill>
            </a:endParaRPr>
          </a:p>
          <a:p>
            <a:pPr marL="457200" lvl="0" indent="-457200">
              <a:buAutoNum type="alphaLcParenR"/>
            </a:pPr>
            <a:r>
              <a:rPr lang="nb-NO" sz="2000" dirty="0" smtClean="0">
                <a:solidFill>
                  <a:prstClr val="black"/>
                </a:solidFill>
              </a:rPr>
              <a:t>Hvor stor potensiell energi har ladningen i forhold til den øverste plata?</a:t>
            </a:r>
          </a:p>
          <a:p>
            <a:pPr marL="457200" lvl="0" indent="-457200">
              <a:buAutoNum type="alphaLcParenR"/>
            </a:pPr>
            <a:r>
              <a:rPr lang="nb-NO" sz="2000" dirty="0" smtClean="0">
                <a:solidFill>
                  <a:prstClr val="black"/>
                </a:solidFill>
              </a:rPr>
              <a:t>Hva er det elektriske potensialet på den nederste plata i forhold til den øverste?</a:t>
            </a:r>
            <a:endParaRPr lang="nb-NO" sz="2000" dirty="0">
              <a:solidFill>
                <a:prstClr val="black"/>
              </a:solidFill>
            </a:endParaRPr>
          </a:p>
          <a:p>
            <a:endParaRPr lang="nb-NO" dirty="0"/>
          </a:p>
        </p:txBody>
      </p:sp>
      <p:pic>
        <p:nvPicPr>
          <p:cNvPr id="12307"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453748"/>
            <a:ext cx="6180946" cy="241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Plassholder for dato 2"/>
          <p:cNvSpPr>
            <a:spLocks noGrp="1"/>
          </p:cNvSpPr>
          <p:nvPr>
            <p:ph type="dt" sz="half" idx="10"/>
          </p:nvPr>
        </p:nvSpPr>
        <p:spPr/>
        <p:txBody>
          <a:bodyPr/>
          <a:lstStyle/>
          <a:p>
            <a:r>
              <a:rPr lang="nb-NO" smtClean="0"/>
              <a:t>06.09.2016</a:t>
            </a:r>
            <a:endParaRPr lang="nb-NO"/>
          </a:p>
        </p:txBody>
      </p:sp>
      <p:sp>
        <p:nvSpPr>
          <p:cNvPr id="5" name="Plassholder for bunntekst 4"/>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16796744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ssholder for innhold 3"/>
          <p:cNvSpPr>
            <a:spLocks noGrp="1"/>
          </p:cNvSpPr>
          <p:nvPr>
            <p:ph idx="1"/>
          </p:nvPr>
        </p:nvSpPr>
        <p:spPr>
          <a:xfrm>
            <a:off x="1979712" y="2312258"/>
            <a:ext cx="6696744" cy="3705275"/>
          </a:xfrm>
        </p:spPr>
        <p:txBody>
          <a:bodyPr>
            <a:normAutofit fontScale="92500" lnSpcReduction="10000"/>
          </a:bodyPr>
          <a:lstStyle/>
          <a:p>
            <a:pPr>
              <a:buNone/>
            </a:pPr>
            <a:r>
              <a:rPr lang="nb-NO" sz="2000" dirty="0" smtClean="0"/>
              <a:t>Arbeidet den elektriske kraft gjør når den flytter en ladning</a:t>
            </a:r>
            <a:endParaRPr lang="nb-NO" sz="2000" dirty="0"/>
          </a:p>
          <a:p>
            <a:pPr>
              <a:buNone/>
            </a:pPr>
            <a:endParaRPr lang="nb-NO" sz="2000" dirty="0" smtClean="0"/>
          </a:p>
          <a:p>
            <a:pPr>
              <a:buNone/>
            </a:pPr>
            <a:endParaRPr lang="nb-NO" sz="1000" dirty="0" smtClean="0"/>
          </a:p>
          <a:p>
            <a:pPr>
              <a:buNone/>
            </a:pPr>
            <a:r>
              <a:rPr lang="nb-NO" sz="2000" dirty="0" smtClean="0"/>
              <a:t>Her er krafta parallell med forflytningen </a:t>
            </a:r>
          </a:p>
          <a:p>
            <a:pPr>
              <a:buNone/>
            </a:pPr>
            <a:endParaRPr lang="nb-NO" sz="2000" dirty="0"/>
          </a:p>
          <a:p>
            <a:pPr>
              <a:buNone/>
            </a:pPr>
            <a:r>
              <a:rPr lang="nb-NO" sz="2000" dirty="0" smtClean="0"/>
              <a:t>Konstant </a:t>
            </a:r>
            <a:r>
              <a:rPr lang="nb-NO" sz="2000" i="1" dirty="0" smtClean="0"/>
              <a:t>E</a:t>
            </a:r>
            <a:r>
              <a:rPr lang="nb-NO" sz="2000" dirty="0" smtClean="0"/>
              <a:t>-felt.</a:t>
            </a:r>
            <a:r>
              <a:rPr lang="nb-NO" sz="2000" i="1" dirty="0" smtClean="0"/>
              <a:t> </a:t>
            </a:r>
            <a:r>
              <a:rPr lang="nb-NO" sz="2000" dirty="0" smtClean="0"/>
              <a:t>Dvs. konstant kraft på ladningen</a:t>
            </a:r>
          </a:p>
          <a:p>
            <a:pPr>
              <a:buNone/>
            </a:pPr>
            <a:endParaRPr lang="nb-NO" sz="2000" dirty="0" smtClean="0"/>
          </a:p>
          <a:p>
            <a:pPr>
              <a:buNone/>
            </a:pPr>
            <a:r>
              <a:rPr lang="nb-NO" sz="2000" dirty="0" smtClean="0"/>
              <a:t>Arbeid:</a:t>
            </a:r>
          </a:p>
          <a:p>
            <a:pPr>
              <a:buNone/>
            </a:pPr>
            <a:endParaRPr lang="nb-NO" sz="2000" dirty="0" smtClean="0"/>
          </a:p>
          <a:p>
            <a:pPr>
              <a:buNone/>
            </a:pPr>
            <a:r>
              <a:rPr lang="nb-NO" sz="2000" dirty="0" smtClean="0"/>
              <a:t>Potensialet mellom platene:</a:t>
            </a:r>
          </a:p>
          <a:p>
            <a:pPr>
              <a:buNone/>
            </a:pPr>
            <a:endParaRPr lang="nb-NO" sz="2000" dirty="0" smtClean="0"/>
          </a:p>
          <a:p>
            <a:pPr>
              <a:buNone/>
            </a:pPr>
            <a:r>
              <a:rPr lang="nb-NO" sz="2000" dirty="0" smtClean="0"/>
              <a:t>Hva blir svarene på a) og b)?</a:t>
            </a:r>
            <a:endParaRPr lang="nb-NO" sz="2000" dirty="0"/>
          </a:p>
        </p:txBody>
      </p:sp>
      <p:sp>
        <p:nvSpPr>
          <p:cNvPr id="5" name="TekstSylinder 4"/>
          <p:cNvSpPr txBox="1"/>
          <p:nvPr/>
        </p:nvSpPr>
        <p:spPr>
          <a:xfrm>
            <a:off x="618252" y="732208"/>
            <a:ext cx="7842180" cy="1015663"/>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nb-NO" sz="2000" dirty="0" smtClean="0"/>
              <a:t>Potensialet </a:t>
            </a:r>
            <a:r>
              <a:rPr lang="nb-NO" sz="2000" i="1" dirty="0" smtClean="0"/>
              <a:t>V</a:t>
            </a:r>
            <a:r>
              <a:rPr lang="nb-NO" sz="2000" baseline="-25000" dirty="0" smtClean="0"/>
              <a:t>AB</a:t>
            </a:r>
            <a:r>
              <a:rPr lang="nb-NO" sz="2000" dirty="0" smtClean="0"/>
              <a:t> mellom to punkt A og B er det arbeidet per ladning som de elektriske kreftene utfører ved forflytningen AB:</a:t>
            </a:r>
          </a:p>
          <a:p>
            <a:endParaRPr lang="nb-NO" sz="2000" dirty="0"/>
          </a:p>
        </p:txBody>
      </p:sp>
      <p:graphicFrame>
        <p:nvGraphicFramePr>
          <p:cNvPr id="6" name="Objekt 5"/>
          <p:cNvGraphicFramePr>
            <a:graphicFrameLocks noChangeAspect="1"/>
          </p:cNvGraphicFramePr>
          <p:nvPr>
            <p:extLst>
              <p:ext uri="{D42A27DB-BD31-4B8C-83A1-F6EECF244321}">
                <p14:modId xmlns:p14="http://schemas.microsoft.com/office/powerpoint/2010/main" val="527712848"/>
              </p:ext>
            </p:extLst>
          </p:nvPr>
        </p:nvGraphicFramePr>
        <p:xfrm>
          <a:off x="3633788" y="1441450"/>
          <a:ext cx="935037" cy="630238"/>
        </p:xfrm>
        <a:graphic>
          <a:graphicData uri="http://schemas.openxmlformats.org/presentationml/2006/ole">
            <mc:AlternateContent xmlns:mc="http://schemas.openxmlformats.org/markup-compatibility/2006">
              <mc:Choice xmlns:v="urn:schemas-microsoft-com:vml" Requires="v">
                <p:oleObj spid="_x0000_s20666" name="Equation" r:id="rId4" imgW="622080" imgH="419040" progId="Equation.DSMT4">
                  <p:embed/>
                </p:oleObj>
              </mc:Choice>
              <mc:Fallback>
                <p:oleObj name="Equation" r:id="rId4" imgW="622080" imgH="419040" progId="Equation.DSMT4">
                  <p:embed/>
                  <p:pic>
                    <p:nvPicPr>
                      <p:cNvPr id="0" name=""/>
                      <p:cNvPicPr>
                        <a:picLocks noChangeAspect="1" noChangeArrowheads="1"/>
                      </p:cNvPicPr>
                      <p:nvPr/>
                    </p:nvPicPr>
                    <p:blipFill>
                      <a:blip r:embed="rId5"/>
                      <a:srcRect/>
                      <a:stretch>
                        <a:fillRect/>
                      </a:stretch>
                    </p:blipFill>
                    <p:spPr bwMode="auto">
                      <a:xfrm>
                        <a:off x="3633788" y="1441450"/>
                        <a:ext cx="935037" cy="630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ktangel 7"/>
          <p:cNvSpPr/>
          <p:nvPr/>
        </p:nvSpPr>
        <p:spPr>
          <a:xfrm>
            <a:off x="683568" y="2650298"/>
            <a:ext cx="72008" cy="1872208"/>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 name="Rektangel 8"/>
          <p:cNvSpPr/>
          <p:nvPr/>
        </p:nvSpPr>
        <p:spPr>
          <a:xfrm>
            <a:off x="1397677" y="2659005"/>
            <a:ext cx="72008" cy="1872208"/>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Ellipse 9"/>
          <p:cNvSpPr/>
          <p:nvPr/>
        </p:nvSpPr>
        <p:spPr>
          <a:xfrm>
            <a:off x="899592" y="2996952"/>
            <a:ext cx="72008" cy="720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cxnSp>
        <p:nvCxnSpPr>
          <p:cNvPr id="12" name="Rett pil 11"/>
          <p:cNvCxnSpPr/>
          <p:nvPr/>
        </p:nvCxnSpPr>
        <p:spPr>
          <a:xfrm>
            <a:off x="912655" y="3036464"/>
            <a:ext cx="370585"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5" name="TekstSylinder 14"/>
          <p:cNvSpPr txBox="1"/>
          <p:nvPr/>
        </p:nvSpPr>
        <p:spPr>
          <a:xfrm>
            <a:off x="578741" y="2368636"/>
            <a:ext cx="288032" cy="369332"/>
          </a:xfrm>
          <a:prstGeom prst="rect">
            <a:avLst/>
          </a:prstGeom>
          <a:noFill/>
        </p:spPr>
        <p:txBody>
          <a:bodyPr wrap="square" rtlCol="0">
            <a:spAutoFit/>
          </a:bodyPr>
          <a:lstStyle/>
          <a:p>
            <a:r>
              <a:rPr lang="nb-NO" dirty="0" smtClean="0"/>
              <a:t>A</a:t>
            </a:r>
            <a:endParaRPr lang="nb-NO" dirty="0"/>
          </a:p>
        </p:txBody>
      </p:sp>
      <p:sp>
        <p:nvSpPr>
          <p:cNvPr id="16" name="TekstSylinder 15"/>
          <p:cNvSpPr txBox="1"/>
          <p:nvPr/>
        </p:nvSpPr>
        <p:spPr>
          <a:xfrm>
            <a:off x="1280034" y="2382022"/>
            <a:ext cx="288032" cy="369332"/>
          </a:xfrm>
          <a:prstGeom prst="rect">
            <a:avLst/>
          </a:prstGeom>
          <a:noFill/>
        </p:spPr>
        <p:txBody>
          <a:bodyPr wrap="square" rtlCol="0">
            <a:spAutoFit/>
          </a:bodyPr>
          <a:lstStyle/>
          <a:p>
            <a:r>
              <a:rPr lang="nb-NO" dirty="0" smtClean="0"/>
              <a:t>B</a:t>
            </a:r>
            <a:endParaRPr lang="nb-NO" dirty="0"/>
          </a:p>
        </p:txBody>
      </p:sp>
      <p:cxnSp>
        <p:nvCxnSpPr>
          <p:cNvPr id="18" name="Rett pil 17"/>
          <p:cNvCxnSpPr/>
          <p:nvPr/>
        </p:nvCxnSpPr>
        <p:spPr>
          <a:xfrm>
            <a:off x="742513" y="4149080"/>
            <a:ext cx="64807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kstSylinder 18"/>
          <p:cNvSpPr txBox="1"/>
          <p:nvPr/>
        </p:nvSpPr>
        <p:spPr>
          <a:xfrm>
            <a:off x="899592" y="3789040"/>
            <a:ext cx="288032" cy="369332"/>
          </a:xfrm>
          <a:prstGeom prst="rect">
            <a:avLst/>
          </a:prstGeom>
          <a:noFill/>
        </p:spPr>
        <p:txBody>
          <a:bodyPr wrap="square" rtlCol="0">
            <a:spAutoFit/>
          </a:bodyPr>
          <a:lstStyle/>
          <a:p>
            <a:r>
              <a:rPr lang="nb-NO" dirty="0" smtClean="0"/>
              <a:t>d</a:t>
            </a:r>
            <a:endParaRPr lang="nb-NO" dirty="0"/>
          </a:p>
        </p:txBody>
      </p:sp>
      <p:sp>
        <p:nvSpPr>
          <p:cNvPr id="23" name="TekstSylinder 22"/>
          <p:cNvSpPr txBox="1"/>
          <p:nvPr/>
        </p:nvSpPr>
        <p:spPr>
          <a:xfrm>
            <a:off x="710017" y="2996952"/>
            <a:ext cx="432048" cy="369332"/>
          </a:xfrm>
          <a:prstGeom prst="rect">
            <a:avLst/>
          </a:prstGeom>
          <a:noFill/>
        </p:spPr>
        <p:txBody>
          <a:bodyPr wrap="square" rtlCol="0">
            <a:spAutoFit/>
          </a:bodyPr>
          <a:lstStyle/>
          <a:p>
            <a:r>
              <a:rPr lang="nb-NO" dirty="0" smtClean="0"/>
              <a:t>+q</a:t>
            </a:r>
            <a:endParaRPr lang="nb-NO" dirty="0"/>
          </a:p>
        </p:txBody>
      </p:sp>
      <p:graphicFrame>
        <p:nvGraphicFramePr>
          <p:cNvPr id="24" name="Objekt 23"/>
          <p:cNvGraphicFramePr>
            <a:graphicFrameLocks noChangeAspect="1"/>
          </p:cNvGraphicFramePr>
          <p:nvPr>
            <p:extLst>
              <p:ext uri="{D42A27DB-BD31-4B8C-83A1-F6EECF244321}">
                <p14:modId xmlns:p14="http://schemas.microsoft.com/office/powerpoint/2010/main" val="2878179870"/>
              </p:ext>
            </p:extLst>
          </p:nvPr>
        </p:nvGraphicFramePr>
        <p:xfrm>
          <a:off x="7164288" y="3711040"/>
          <a:ext cx="806450" cy="403225"/>
        </p:xfrm>
        <a:graphic>
          <a:graphicData uri="http://schemas.openxmlformats.org/presentationml/2006/ole">
            <mc:AlternateContent xmlns:mc="http://schemas.openxmlformats.org/markup-compatibility/2006">
              <mc:Choice xmlns:v="urn:schemas-microsoft-com:vml" Requires="v">
                <p:oleObj spid="_x0000_s20667" name="Equation" r:id="rId6" imgW="457200" imgH="228600" progId="Equation.DSMT4">
                  <p:embed/>
                </p:oleObj>
              </mc:Choice>
              <mc:Fallback>
                <p:oleObj name="Equation" r:id="rId6" imgW="457200" imgH="228600" progId="Equation.DSMT4">
                  <p:embed/>
                  <p:pic>
                    <p:nvPicPr>
                      <p:cNvPr id="0" name=""/>
                      <p:cNvPicPr>
                        <a:picLocks noChangeAspect="1" noChangeArrowheads="1"/>
                      </p:cNvPicPr>
                      <p:nvPr/>
                    </p:nvPicPr>
                    <p:blipFill>
                      <a:blip r:embed="rId7"/>
                      <a:srcRect/>
                      <a:stretch>
                        <a:fillRect/>
                      </a:stretch>
                    </p:blipFill>
                    <p:spPr bwMode="auto">
                      <a:xfrm>
                        <a:off x="7164288" y="3711040"/>
                        <a:ext cx="806450" cy="403225"/>
                      </a:xfrm>
                      <a:prstGeom prst="rect">
                        <a:avLst/>
                      </a:prstGeom>
                      <a:noFill/>
                      <a:extLst/>
                    </p:spPr>
                  </p:pic>
                </p:oleObj>
              </mc:Fallback>
            </mc:AlternateContent>
          </a:graphicData>
        </a:graphic>
      </p:graphicFrame>
      <p:graphicFrame>
        <p:nvGraphicFramePr>
          <p:cNvPr id="25" name="Objekt 24"/>
          <p:cNvGraphicFramePr>
            <a:graphicFrameLocks noChangeAspect="1"/>
          </p:cNvGraphicFramePr>
          <p:nvPr>
            <p:extLst>
              <p:ext uri="{D42A27DB-BD31-4B8C-83A1-F6EECF244321}">
                <p14:modId xmlns:p14="http://schemas.microsoft.com/office/powerpoint/2010/main" val="2481438195"/>
              </p:ext>
            </p:extLst>
          </p:nvPr>
        </p:nvGraphicFramePr>
        <p:xfrm>
          <a:off x="3275856" y="4293096"/>
          <a:ext cx="1876900" cy="432048"/>
        </p:xfrm>
        <a:graphic>
          <a:graphicData uri="http://schemas.openxmlformats.org/presentationml/2006/ole">
            <mc:AlternateContent xmlns:mc="http://schemas.openxmlformats.org/markup-compatibility/2006">
              <mc:Choice xmlns:v="urn:schemas-microsoft-com:vml" Requires="v">
                <p:oleObj spid="_x0000_s20668" name="Equation" r:id="rId8" imgW="990360" imgH="228600" progId="Equation.DSMT4">
                  <p:embed/>
                </p:oleObj>
              </mc:Choice>
              <mc:Fallback>
                <p:oleObj name="Equation" r:id="rId8" imgW="990360" imgH="228600" progId="Equation.DSMT4">
                  <p:embed/>
                  <p:pic>
                    <p:nvPicPr>
                      <p:cNvPr id="0" name=""/>
                      <p:cNvPicPr>
                        <a:picLocks noChangeAspect="1" noChangeArrowheads="1"/>
                      </p:cNvPicPr>
                      <p:nvPr/>
                    </p:nvPicPr>
                    <p:blipFill>
                      <a:blip r:embed="rId9"/>
                      <a:srcRect/>
                      <a:stretch>
                        <a:fillRect/>
                      </a:stretch>
                    </p:blipFill>
                    <p:spPr bwMode="auto">
                      <a:xfrm>
                        <a:off x="3275856" y="4293096"/>
                        <a:ext cx="1876900" cy="432048"/>
                      </a:xfrm>
                      <a:prstGeom prst="rect">
                        <a:avLst/>
                      </a:prstGeom>
                      <a:noFill/>
                      <a:extLst/>
                    </p:spPr>
                  </p:pic>
                </p:oleObj>
              </mc:Fallback>
            </mc:AlternateContent>
          </a:graphicData>
        </a:graphic>
      </p:graphicFrame>
      <p:graphicFrame>
        <p:nvGraphicFramePr>
          <p:cNvPr id="26" name="Objekt 25"/>
          <p:cNvGraphicFramePr>
            <a:graphicFrameLocks noChangeAspect="1"/>
          </p:cNvGraphicFramePr>
          <p:nvPr>
            <p:extLst>
              <p:ext uri="{D42A27DB-BD31-4B8C-83A1-F6EECF244321}">
                <p14:modId xmlns:p14="http://schemas.microsoft.com/office/powerpoint/2010/main" val="766660690"/>
              </p:ext>
            </p:extLst>
          </p:nvPr>
        </p:nvGraphicFramePr>
        <p:xfrm>
          <a:off x="5004048" y="4866355"/>
          <a:ext cx="1656184" cy="738568"/>
        </p:xfrm>
        <a:graphic>
          <a:graphicData uri="http://schemas.openxmlformats.org/presentationml/2006/ole">
            <mc:AlternateContent xmlns:mc="http://schemas.openxmlformats.org/markup-compatibility/2006">
              <mc:Choice xmlns:v="urn:schemas-microsoft-com:vml" Requires="v">
                <p:oleObj spid="_x0000_s20669" name="Equation" r:id="rId10" imgW="939600" imgH="419040" progId="Equation.DSMT4">
                  <p:embed/>
                </p:oleObj>
              </mc:Choice>
              <mc:Fallback>
                <p:oleObj name="Equation" r:id="rId10" imgW="939600" imgH="419040" progId="Equation.DSMT4">
                  <p:embed/>
                  <p:pic>
                    <p:nvPicPr>
                      <p:cNvPr id="0" name=""/>
                      <p:cNvPicPr>
                        <a:picLocks noChangeAspect="1" noChangeArrowheads="1"/>
                      </p:cNvPicPr>
                      <p:nvPr/>
                    </p:nvPicPr>
                    <p:blipFill>
                      <a:blip r:embed="rId11"/>
                      <a:srcRect/>
                      <a:stretch>
                        <a:fillRect/>
                      </a:stretch>
                    </p:blipFill>
                    <p:spPr bwMode="auto">
                      <a:xfrm>
                        <a:off x="5004048" y="4866355"/>
                        <a:ext cx="1656184" cy="738568"/>
                      </a:xfrm>
                      <a:prstGeom prst="rect">
                        <a:avLst/>
                      </a:prstGeom>
                      <a:noFill/>
                      <a:extLst/>
                    </p:spPr>
                  </p:pic>
                </p:oleObj>
              </mc:Fallback>
            </mc:AlternateContent>
          </a:graphicData>
        </a:graphic>
      </p:graphicFrame>
      <p:graphicFrame>
        <p:nvGraphicFramePr>
          <p:cNvPr id="27" name="Objekt 26"/>
          <p:cNvGraphicFramePr>
            <a:graphicFrameLocks noChangeAspect="1"/>
          </p:cNvGraphicFramePr>
          <p:nvPr>
            <p:extLst>
              <p:ext uri="{D42A27DB-BD31-4B8C-83A1-F6EECF244321}">
                <p14:modId xmlns:p14="http://schemas.microsoft.com/office/powerpoint/2010/main" val="2002315686"/>
              </p:ext>
            </p:extLst>
          </p:nvPr>
        </p:nvGraphicFramePr>
        <p:xfrm>
          <a:off x="7164288" y="5083914"/>
          <a:ext cx="1152128" cy="336037"/>
        </p:xfrm>
        <a:graphic>
          <a:graphicData uri="http://schemas.openxmlformats.org/presentationml/2006/ole">
            <mc:AlternateContent xmlns:mc="http://schemas.openxmlformats.org/markup-compatibility/2006">
              <mc:Choice xmlns:v="urn:schemas-microsoft-com:vml" Requires="v">
                <p:oleObj spid="_x0000_s20670" name="Equation" r:id="rId12" imgW="609480" imgH="177480" progId="Equation.DSMT4">
                  <p:embed/>
                </p:oleObj>
              </mc:Choice>
              <mc:Fallback>
                <p:oleObj name="Equation" r:id="rId12" imgW="609480" imgH="177480" progId="Equation.DSMT4">
                  <p:embed/>
                  <p:pic>
                    <p:nvPicPr>
                      <p:cNvPr id="0" name=""/>
                      <p:cNvPicPr>
                        <a:picLocks noChangeAspect="1" noChangeArrowheads="1"/>
                      </p:cNvPicPr>
                      <p:nvPr/>
                    </p:nvPicPr>
                    <p:blipFill>
                      <a:blip r:embed="rId13"/>
                      <a:srcRect/>
                      <a:stretch>
                        <a:fillRect/>
                      </a:stretch>
                    </p:blipFill>
                    <p:spPr bwMode="auto">
                      <a:xfrm>
                        <a:off x="7164288" y="5083914"/>
                        <a:ext cx="1152128" cy="336037"/>
                      </a:xfrm>
                      <a:prstGeom prst="rect">
                        <a:avLst/>
                      </a:prstGeom>
                      <a:solidFill>
                        <a:schemeClr val="accent4">
                          <a:lumMod val="20000"/>
                          <a:lumOff val="80000"/>
                        </a:schemeClr>
                      </a:solidFill>
                      <a:ln w="28575">
                        <a:solidFill>
                          <a:schemeClr val="accent4">
                            <a:lumMod val="75000"/>
                          </a:schemeClr>
                        </a:solidFill>
                        <a:miter lim="800000"/>
                        <a:headEnd/>
                        <a:tailEnd/>
                      </a:ln>
                      <a:extLst/>
                    </p:spPr>
                  </p:pic>
                </p:oleObj>
              </mc:Fallback>
            </mc:AlternateContent>
          </a:graphicData>
        </a:graphic>
      </p:graphicFrame>
      <p:sp>
        <p:nvSpPr>
          <p:cNvPr id="28" name="TekstSylinder 27"/>
          <p:cNvSpPr txBox="1"/>
          <p:nvPr/>
        </p:nvSpPr>
        <p:spPr>
          <a:xfrm>
            <a:off x="303772" y="4993743"/>
            <a:ext cx="1512168" cy="923330"/>
          </a:xfrm>
          <a:prstGeom prst="rect">
            <a:avLst/>
          </a:prstGeom>
          <a:ln>
            <a:solidFill>
              <a:schemeClr val="accent4">
                <a:lumMod val="75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Potensialet er en skalar størrelse.</a:t>
            </a:r>
            <a:endParaRPr lang="nb-NO" dirty="0"/>
          </a:p>
        </p:txBody>
      </p:sp>
      <p:sp>
        <p:nvSpPr>
          <p:cNvPr id="30" name="Plassholder for bunntekst 29"/>
          <p:cNvSpPr>
            <a:spLocks noGrp="1"/>
          </p:cNvSpPr>
          <p:nvPr>
            <p:ph type="ftr" sz="quarter" idx="11"/>
          </p:nvPr>
        </p:nvSpPr>
        <p:spPr/>
        <p:txBody>
          <a:bodyPr/>
          <a:lstStyle/>
          <a:p>
            <a:r>
              <a:rPr lang="nb-NO" smtClean="0"/>
              <a:t>FY6017 / H2016</a:t>
            </a:r>
            <a:endParaRPr lang="nb-NO"/>
          </a:p>
        </p:txBody>
      </p:sp>
      <p:graphicFrame>
        <p:nvGraphicFramePr>
          <p:cNvPr id="2" name="Objekt 1"/>
          <p:cNvGraphicFramePr>
            <a:graphicFrameLocks noChangeAspect="1"/>
          </p:cNvGraphicFramePr>
          <p:nvPr>
            <p:extLst>
              <p:ext uri="{D42A27DB-BD31-4B8C-83A1-F6EECF244321}">
                <p14:modId xmlns:p14="http://schemas.microsoft.com/office/powerpoint/2010/main" val="718383465"/>
              </p:ext>
            </p:extLst>
          </p:nvPr>
        </p:nvGraphicFramePr>
        <p:xfrm>
          <a:off x="3594100" y="2690813"/>
          <a:ext cx="1022350" cy="400050"/>
        </p:xfrm>
        <a:graphic>
          <a:graphicData uri="http://schemas.openxmlformats.org/presentationml/2006/ole">
            <mc:AlternateContent xmlns:mc="http://schemas.openxmlformats.org/markup-compatibility/2006">
              <mc:Choice xmlns:v="urn:schemas-microsoft-com:vml" Requires="v">
                <p:oleObj spid="_x0000_s20671" name="Equation" r:id="rId14" imgW="583920" imgH="228600" progId="Equation.DSMT4">
                  <p:embed/>
                </p:oleObj>
              </mc:Choice>
              <mc:Fallback>
                <p:oleObj name="Equation" r:id="rId14" imgW="583920" imgH="228600" progId="Equation.DSMT4">
                  <p:embed/>
                  <p:pic>
                    <p:nvPicPr>
                      <p:cNvPr id="0" name=""/>
                      <p:cNvPicPr/>
                      <p:nvPr/>
                    </p:nvPicPr>
                    <p:blipFill>
                      <a:blip r:embed="rId15"/>
                      <a:stretch>
                        <a:fillRect/>
                      </a:stretch>
                    </p:blipFill>
                    <p:spPr>
                      <a:xfrm>
                        <a:off x="3594100" y="2690813"/>
                        <a:ext cx="1022350" cy="400050"/>
                      </a:xfrm>
                      <a:prstGeom prst="rect">
                        <a:avLst/>
                      </a:prstGeom>
                    </p:spPr>
                  </p:pic>
                </p:oleObj>
              </mc:Fallback>
            </mc:AlternateContent>
          </a:graphicData>
        </a:graphic>
      </p:graphicFrame>
      <p:graphicFrame>
        <p:nvGraphicFramePr>
          <p:cNvPr id="3" name="Objekt 2"/>
          <p:cNvGraphicFramePr>
            <a:graphicFrameLocks noChangeAspect="1"/>
          </p:cNvGraphicFramePr>
          <p:nvPr>
            <p:extLst>
              <p:ext uri="{D42A27DB-BD31-4B8C-83A1-F6EECF244321}">
                <p14:modId xmlns:p14="http://schemas.microsoft.com/office/powerpoint/2010/main" val="2536596666"/>
              </p:ext>
            </p:extLst>
          </p:nvPr>
        </p:nvGraphicFramePr>
        <p:xfrm>
          <a:off x="6130925" y="3030538"/>
          <a:ext cx="1468438" cy="415925"/>
        </p:xfrm>
        <a:graphic>
          <a:graphicData uri="http://schemas.openxmlformats.org/presentationml/2006/ole">
            <mc:AlternateContent xmlns:mc="http://schemas.openxmlformats.org/markup-compatibility/2006">
              <mc:Choice xmlns:v="urn:schemas-microsoft-com:vml" Requires="v">
                <p:oleObj spid="_x0000_s20672" name="Equation" r:id="rId16" imgW="711000" imgH="203040" progId="Equation.DSMT4">
                  <p:embed/>
                </p:oleObj>
              </mc:Choice>
              <mc:Fallback>
                <p:oleObj name="Equation" r:id="rId16" imgW="711000" imgH="203040" progId="Equation.DSMT4">
                  <p:embed/>
                  <p:pic>
                    <p:nvPicPr>
                      <p:cNvPr id="0" name=""/>
                      <p:cNvPicPr/>
                      <p:nvPr/>
                    </p:nvPicPr>
                    <p:blipFill>
                      <a:blip r:embed="rId17"/>
                      <a:stretch>
                        <a:fillRect/>
                      </a:stretch>
                    </p:blipFill>
                    <p:spPr>
                      <a:xfrm>
                        <a:off x="6130925" y="3030538"/>
                        <a:ext cx="1468438" cy="415925"/>
                      </a:xfrm>
                      <a:prstGeom prst="rect">
                        <a:avLst/>
                      </a:prstGeom>
                    </p:spPr>
                  </p:pic>
                </p:oleObj>
              </mc:Fallback>
            </mc:AlternateContent>
          </a:graphicData>
        </a:graphic>
      </p:graphicFrame>
      <p:sp>
        <p:nvSpPr>
          <p:cNvPr id="7" name="Plassholder for dato 6"/>
          <p:cNvSpPr>
            <a:spLocks noGrp="1"/>
          </p:cNvSpPr>
          <p:nvPr>
            <p:ph type="dt" sz="half" idx="10"/>
          </p:nvPr>
        </p:nvSpPr>
        <p:spPr/>
        <p:txBody>
          <a:bodyPr/>
          <a:lstStyle/>
          <a:p>
            <a:r>
              <a:rPr lang="nb-NO" smtClean="0"/>
              <a:t>06.09.2016</a:t>
            </a:r>
            <a:endParaRPr lang="nb-NO"/>
          </a:p>
        </p:txBody>
      </p:sp>
    </p:spTree>
    <p:extLst>
      <p:ext uri="{BB962C8B-B14F-4D97-AF65-F5344CB8AC3E}">
        <p14:creationId xmlns:p14="http://schemas.microsoft.com/office/powerpoint/2010/main" val="232789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Flere sammenhenger</a:t>
            </a:r>
            <a:endParaRPr lang="nb-NO"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b-NO"/>
          </a:p>
        </p:txBody>
      </p:sp>
      <p:sp>
        <p:nvSpPr>
          <p:cNvPr id="10" name="TekstSylinder 9"/>
          <p:cNvSpPr txBox="1"/>
          <p:nvPr/>
        </p:nvSpPr>
        <p:spPr>
          <a:xfrm>
            <a:off x="805880" y="3220008"/>
            <a:ext cx="7371456" cy="400110"/>
          </a:xfrm>
          <a:prstGeom prst="rect">
            <a:avLst/>
          </a:prstGeom>
          <a:noFill/>
        </p:spPr>
        <p:txBody>
          <a:bodyPr wrap="square" rtlCol="0">
            <a:spAutoFit/>
          </a:bodyPr>
          <a:lstStyle/>
          <a:p>
            <a:r>
              <a:rPr lang="nb-NO" sz="2000" dirty="0" smtClean="0"/>
              <a:t>Dette er grunnlaget for </a:t>
            </a:r>
            <a:r>
              <a:rPr lang="nb-NO" sz="2000" b="1" i="1" dirty="0" smtClean="0"/>
              <a:t>energi</a:t>
            </a:r>
            <a:r>
              <a:rPr lang="nb-NO" sz="2000" dirty="0" smtClean="0"/>
              <a:t>enheten </a:t>
            </a:r>
            <a:r>
              <a:rPr lang="nb-NO" sz="2000" b="1" dirty="0" smtClean="0"/>
              <a:t>eV:</a:t>
            </a:r>
            <a:endParaRPr lang="nb-NO" sz="2000" dirty="0"/>
          </a:p>
        </p:txBody>
      </p:sp>
      <p:graphicFrame>
        <p:nvGraphicFramePr>
          <p:cNvPr id="13" name="Objekt 12"/>
          <p:cNvGraphicFramePr>
            <a:graphicFrameLocks noChangeAspect="1"/>
          </p:cNvGraphicFramePr>
          <p:nvPr>
            <p:extLst>
              <p:ext uri="{D42A27DB-BD31-4B8C-83A1-F6EECF244321}">
                <p14:modId xmlns:p14="http://schemas.microsoft.com/office/powerpoint/2010/main" val="4133206749"/>
              </p:ext>
            </p:extLst>
          </p:nvPr>
        </p:nvGraphicFramePr>
        <p:xfrm>
          <a:off x="1691680" y="3861048"/>
          <a:ext cx="4869955" cy="454193"/>
        </p:xfrm>
        <a:graphic>
          <a:graphicData uri="http://schemas.openxmlformats.org/presentationml/2006/ole">
            <mc:AlternateContent xmlns:mc="http://schemas.openxmlformats.org/markup-compatibility/2006">
              <mc:Choice xmlns:v="urn:schemas-microsoft-com:vml" Requires="v">
                <p:oleObj spid="_x0000_s13388" name="Equation" r:id="rId4" imgW="2450880" imgH="228600" progId="Equation.DSMT4">
                  <p:embed/>
                </p:oleObj>
              </mc:Choice>
              <mc:Fallback>
                <p:oleObj name="Equation" r:id="rId4" imgW="2450880" imgH="228600" progId="Equation.DSMT4">
                  <p:embed/>
                  <p:pic>
                    <p:nvPicPr>
                      <p:cNvPr id="0" name=""/>
                      <p:cNvPicPr/>
                      <p:nvPr/>
                    </p:nvPicPr>
                    <p:blipFill>
                      <a:blip r:embed="rId5"/>
                      <a:stretch>
                        <a:fillRect/>
                      </a:stretch>
                    </p:blipFill>
                    <p:spPr>
                      <a:xfrm>
                        <a:off x="1691680" y="3861048"/>
                        <a:ext cx="4869955" cy="454193"/>
                      </a:xfrm>
                      <a:prstGeom prst="rect">
                        <a:avLst/>
                      </a:prstGeom>
                    </p:spPr>
                  </p:pic>
                </p:oleObj>
              </mc:Fallback>
            </mc:AlternateContent>
          </a:graphicData>
        </a:graphic>
      </p:graphicFrame>
      <p:sp>
        <p:nvSpPr>
          <p:cNvPr id="14" name="TekstSylinder 13"/>
          <p:cNvSpPr txBox="1"/>
          <p:nvPr/>
        </p:nvSpPr>
        <p:spPr>
          <a:xfrm>
            <a:off x="827584" y="5440064"/>
            <a:ext cx="5976664" cy="707886"/>
          </a:xfrm>
          <a:prstGeom prst="rect">
            <a:avLst/>
          </a:prstGeom>
          <a:noFill/>
        </p:spPr>
        <p:txBody>
          <a:bodyPr wrap="square" rtlCol="0">
            <a:spAutoFit/>
          </a:bodyPr>
          <a:lstStyle/>
          <a:p>
            <a:r>
              <a:rPr lang="nb-NO" sz="2000" dirty="0" smtClean="0"/>
              <a:t>En veldig liten enhet, så ofte ser vi </a:t>
            </a:r>
            <a:r>
              <a:rPr lang="nb-NO" sz="2000" dirty="0" err="1" smtClean="0"/>
              <a:t>keV</a:t>
            </a:r>
            <a:r>
              <a:rPr lang="nb-NO" sz="2000" dirty="0" smtClean="0"/>
              <a:t>, </a:t>
            </a:r>
            <a:r>
              <a:rPr lang="nb-NO" sz="2000" dirty="0" err="1" smtClean="0"/>
              <a:t>MeV</a:t>
            </a:r>
            <a:r>
              <a:rPr lang="nb-NO" sz="2000" dirty="0" smtClean="0"/>
              <a:t>, </a:t>
            </a:r>
            <a:r>
              <a:rPr lang="nb-NO" sz="2000" dirty="0" err="1" smtClean="0"/>
              <a:t>GeV</a:t>
            </a:r>
            <a:r>
              <a:rPr lang="nb-NO" sz="2000" dirty="0" smtClean="0"/>
              <a:t> osv..</a:t>
            </a:r>
          </a:p>
          <a:p>
            <a:r>
              <a:rPr lang="nb-NO" sz="2000" dirty="0" smtClean="0"/>
              <a:t>Hensiktsmessig på partikkelfysikk-nivå. </a:t>
            </a:r>
            <a:endParaRPr lang="nb-NO" sz="2000" dirty="0"/>
          </a:p>
        </p:txBody>
      </p:sp>
      <p:sp>
        <p:nvSpPr>
          <p:cNvPr id="16" name="TekstSylinder 15"/>
          <p:cNvSpPr txBox="1"/>
          <p:nvPr/>
        </p:nvSpPr>
        <p:spPr>
          <a:xfrm>
            <a:off x="827584" y="1687118"/>
            <a:ext cx="1368152" cy="400110"/>
          </a:xfrm>
          <a:prstGeom prst="rect">
            <a:avLst/>
          </a:prstGeom>
          <a:noFill/>
        </p:spPr>
        <p:txBody>
          <a:bodyPr wrap="square" rtlCol="0">
            <a:spAutoFit/>
          </a:bodyPr>
          <a:lstStyle/>
          <a:p>
            <a:r>
              <a:rPr lang="nb-NO" sz="2000" dirty="0" smtClean="0"/>
              <a:t>Siden</a:t>
            </a:r>
            <a:endParaRPr lang="nb-NO" sz="2000" dirty="0"/>
          </a:p>
        </p:txBody>
      </p:sp>
      <p:graphicFrame>
        <p:nvGraphicFramePr>
          <p:cNvPr id="18" name="Objekt 17"/>
          <p:cNvGraphicFramePr>
            <a:graphicFrameLocks noChangeAspect="1"/>
          </p:cNvGraphicFramePr>
          <p:nvPr>
            <p:extLst>
              <p:ext uri="{D42A27DB-BD31-4B8C-83A1-F6EECF244321}">
                <p14:modId xmlns:p14="http://schemas.microsoft.com/office/powerpoint/2010/main" val="313393398"/>
              </p:ext>
            </p:extLst>
          </p:nvPr>
        </p:nvGraphicFramePr>
        <p:xfrm>
          <a:off x="1835696" y="1676218"/>
          <a:ext cx="1728192" cy="468663"/>
        </p:xfrm>
        <a:graphic>
          <a:graphicData uri="http://schemas.openxmlformats.org/presentationml/2006/ole">
            <mc:AlternateContent xmlns:mc="http://schemas.openxmlformats.org/markup-compatibility/2006">
              <mc:Choice xmlns:v="urn:schemas-microsoft-com:vml" Requires="v">
                <p:oleObj spid="_x0000_s13389" name="Equation" r:id="rId6" imgW="749160" imgH="203040" progId="Equation.DSMT4">
                  <p:embed/>
                </p:oleObj>
              </mc:Choice>
              <mc:Fallback>
                <p:oleObj name="Equation" r:id="rId6" imgW="749160" imgH="203040" progId="Equation.DSMT4">
                  <p:embed/>
                  <p:pic>
                    <p:nvPicPr>
                      <p:cNvPr id="0" name=""/>
                      <p:cNvPicPr/>
                      <p:nvPr/>
                    </p:nvPicPr>
                    <p:blipFill>
                      <a:blip r:embed="rId7"/>
                      <a:stretch>
                        <a:fillRect/>
                      </a:stretch>
                    </p:blipFill>
                    <p:spPr>
                      <a:xfrm>
                        <a:off x="1835696" y="1676218"/>
                        <a:ext cx="1728192" cy="468663"/>
                      </a:xfrm>
                      <a:prstGeom prst="rect">
                        <a:avLst/>
                      </a:prstGeom>
                    </p:spPr>
                  </p:pic>
                </p:oleObj>
              </mc:Fallback>
            </mc:AlternateContent>
          </a:graphicData>
        </a:graphic>
      </p:graphicFrame>
      <p:sp>
        <p:nvSpPr>
          <p:cNvPr id="3" name="TekstSylinder 2"/>
          <p:cNvSpPr txBox="1"/>
          <p:nvPr/>
        </p:nvSpPr>
        <p:spPr>
          <a:xfrm>
            <a:off x="3995936" y="1687118"/>
            <a:ext cx="4248472" cy="707886"/>
          </a:xfrm>
          <a:prstGeom prst="rect">
            <a:avLst/>
          </a:prstGeom>
          <a:noFill/>
        </p:spPr>
        <p:txBody>
          <a:bodyPr wrap="square" rtlCol="0">
            <a:spAutoFit/>
          </a:bodyPr>
          <a:lstStyle/>
          <a:p>
            <a:r>
              <a:rPr lang="nb-NO" sz="2000" dirty="0" smtClean="0"/>
              <a:t>har vi en ny sammenheng mellom energi og spenning</a:t>
            </a:r>
            <a:endParaRPr lang="nb-NO" sz="2000" dirty="0"/>
          </a:p>
        </p:txBody>
      </p:sp>
      <p:sp>
        <p:nvSpPr>
          <p:cNvPr id="5" name="Plassholder for dato 4"/>
          <p:cNvSpPr>
            <a:spLocks noGrp="1"/>
          </p:cNvSpPr>
          <p:nvPr>
            <p:ph type="dt" sz="half" idx="10"/>
          </p:nvPr>
        </p:nvSpPr>
        <p:spPr/>
        <p:txBody>
          <a:bodyPr/>
          <a:lstStyle/>
          <a:p>
            <a:r>
              <a:rPr lang="nb-NO" smtClean="0"/>
              <a:t>06.09.2016</a:t>
            </a:r>
            <a:endParaRPr lang="nb-NO"/>
          </a:p>
        </p:txBody>
      </p:sp>
      <p:sp>
        <p:nvSpPr>
          <p:cNvPr id="6" name="Plassholder for bunntekst 5"/>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247408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899592" y="274638"/>
            <a:ext cx="7787208" cy="1143000"/>
          </a:xfrm>
        </p:spPr>
        <p:txBody>
          <a:bodyPr>
            <a:normAutofit/>
          </a:bodyPr>
          <a:lstStyle/>
          <a:p>
            <a:pPr algn="l"/>
            <a:r>
              <a:rPr lang="nb-NO" sz="3200" dirty="0" smtClean="0"/>
              <a:t>Eks.1:	Akselerasjonsspenning</a:t>
            </a:r>
            <a:endParaRPr lang="nb-NO" sz="3200" dirty="0"/>
          </a:p>
        </p:txBody>
      </p:sp>
      <p:sp>
        <p:nvSpPr>
          <p:cNvPr id="3" name="TekstSylinder 2"/>
          <p:cNvSpPr txBox="1"/>
          <p:nvPr/>
        </p:nvSpPr>
        <p:spPr>
          <a:xfrm>
            <a:off x="899592" y="1700808"/>
            <a:ext cx="7488832" cy="1015663"/>
          </a:xfrm>
          <a:prstGeom prst="rect">
            <a:avLst/>
          </a:prstGeom>
          <a:noFill/>
        </p:spPr>
        <p:txBody>
          <a:bodyPr wrap="square" rtlCol="0">
            <a:spAutoFit/>
          </a:bodyPr>
          <a:lstStyle/>
          <a:p>
            <a:r>
              <a:rPr lang="nb-NO" sz="2000" dirty="0" smtClean="0"/>
              <a:t>Elektroner kommer inn med tilnærmet null fart i et homogent elektrisk felt der potensialforskjellen er  </a:t>
            </a:r>
            <a:r>
              <a:rPr lang="nb-NO" sz="2000" i="1" dirty="0" smtClean="0"/>
              <a:t> V </a:t>
            </a:r>
            <a:r>
              <a:rPr lang="nb-NO" sz="2000" dirty="0" smtClean="0"/>
              <a:t>= 1000 V.   Hvor stor fart ender de opp med?</a:t>
            </a:r>
            <a:endParaRPr lang="nb-NO" sz="2000" dirty="0"/>
          </a:p>
        </p:txBody>
      </p:sp>
      <p:graphicFrame>
        <p:nvGraphicFramePr>
          <p:cNvPr id="4" name="Objekt 3"/>
          <p:cNvGraphicFramePr>
            <a:graphicFrameLocks noChangeAspect="1"/>
          </p:cNvGraphicFramePr>
          <p:nvPr>
            <p:extLst>
              <p:ext uri="{D42A27DB-BD31-4B8C-83A1-F6EECF244321}">
                <p14:modId xmlns:p14="http://schemas.microsoft.com/office/powerpoint/2010/main" val="3537856896"/>
              </p:ext>
            </p:extLst>
          </p:nvPr>
        </p:nvGraphicFramePr>
        <p:xfrm>
          <a:off x="1043608" y="2996952"/>
          <a:ext cx="2432050" cy="468312"/>
        </p:xfrm>
        <a:graphic>
          <a:graphicData uri="http://schemas.openxmlformats.org/presentationml/2006/ole">
            <mc:AlternateContent xmlns:mc="http://schemas.openxmlformats.org/markup-compatibility/2006">
              <mc:Choice xmlns:v="urn:schemas-microsoft-com:vml" Requires="v">
                <p:oleObj spid="_x0000_s14431" name="Equation" r:id="rId4" imgW="1054080" imgH="203040" progId="Equation.DSMT4">
                  <p:embed/>
                </p:oleObj>
              </mc:Choice>
              <mc:Fallback>
                <p:oleObj name="Equation" r:id="rId4" imgW="1054080" imgH="203040" progId="Equation.DSMT4">
                  <p:embed/>
                  <p:pic>
                    <p:nvPicPr>
                      <p:cNvPr id="0" name="Objekt 17"/>
                      <p:cNvPicPr>
                        <a:picLocks noChangeAspect="1" noChangeArrowheads="1"/>
                      </p:cNvPicPr>
                      <p:nvPr/>
                    </p:nvPicPr>
                    <p:blipFill>
                      <a:blip r:embed="rId5"/>
                      <a:srcRect/>
                      <a:stretch>
                        <a:fillRect/>
                      </a:stretch>
                    </p:blipFill>
                    <p:spPr bwMode="auto">
                      <a:xfrm>
                        <a:off x="1043608" y="2996952"/>
                        <a:ext cx="2432050"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ekstSylinder 4"/>
          <p:cNvSpPr txBox="1"/>
          <p:nvPr/>
        </p:nvSpPr>
        <p:spPr>
          <a:xfrm>
            <a:off x="899592" y="3783250"/>
            <a:ext cx="7272808" cy="400110"/>
          </a:xfrm>
          <a:prstGeom prst="rect">
            <a:avLst/>
          </a:prstGeom>
          <a:noFill/>
        </p:spPr>
        <p:txBody>
          <a:bodyPr wrap="square" rtlCol="0">
            <a:spAutoFit/>
          </a:bodyPr>
          <a:lstStyle/>
          <a:p>
            <a:r>
              <a:rPr lang="nb-NO" sz="2000" dirty="0" smtClean="0"/>
              <a:t>Antar at alt arbeid blir omformet til kinetisk energi hos elektronet</a:t>
            </a:r>
            <a:endParaRPr lang="nb-NO" sz="2000" dirty="0"/>
          </a:p>
        </p:txBody>
      </p:sp>
      <p:graphicFrame>
        <p:nvGraphicFramePr>
          <p:cNvPr id="7" name="Objekt 6"/>
          <p:cNvGraphicFramePr>
            <a:graphicFrameLocks noChangeAspect="1"/>
          </p:cNvGraphicFramePr>
          <p:nvPr>
            <p:extLst>
              <p:ext uri="{D42A27DB-BD31-4B8C-83A1-F6EECF244321}">
                <p14:modId xmlns:p14="http://schemas.microsoft.com/office/powerpoint/2010/main" val="1548101045"/>
              </p:ext>
            </p:extLst>
          </p:nvPr>
        </p:nvGraphicFramePr>
        <p:xfrm>
          <a:off x="1043608" y="4293096"/>
          <a:ext cx="3744416" cy="763194"/>
        </p:xfrm>
        <a:graphic>
          <a:graphicData uri="http://schemas.openxmlformats.org/presentationml/2006/ole">
            <mc:AlternateContent xmlns:mc="http://schemas.openxmlformats.org/markup-compatibility/2006">
              <mc:Choice xmlns:v="urn:schemas-microsoft-com:vml" Requires="v">
                <p:oleObj spid="_x0000_s14432" name="Equation" r:id="rId6" imgW="1993680" imgH="406080" progId="Equation.DSMT4">
                  <p:embed/>
                </p:oleObj>
              </mc:Choice>
              <mc:Fallback>
                <p:oleObj name="Equation" r:id="rId6" imgW="1993680" imgH="406080" progId="Equation.DSMT4">
                  <p:embed/>
                  <p:pic>
                    <p:nvPicPr>
                      <p:cNvPr id="0" name=""/>
                      <p:cNvPicPr/>
                      <p:nvPr/>
                    </p:nvPicPr>
                    <p:blipFill>
                      <a:blip r:embed="rId7"/>
                      <a:stretch>
                        <a:fillRect/>
                      </a:stretch>
                    </p:blipFill>
                    <p:spPr>
                      <a:xfrm>
                        <a:off x="1043608" y="4293096"/>
                        <a:ext cx="3744416" cy="763194"/>
                      </a:xfrm>
                      <a:prstGeom prst="rect">
                        <a:avLst/>
                      </a:prstGeom>
                    </p:spPr>
                  </p:pic>
                </p:oleObj>
              </mc:Fallback>
            </mc:AlternateContent>
          </a:graphicData>
        </a:graphic>
      </p:graphicFrame>
      <p:graphicFrame>
        <p:nvGraphicFramePr>
          <p:cNvPr id="9" name="Objekt 8"/>
          <p:cNvGraphicFramePr>
            <a:graphicFrameLocks noChangeAspect="1"/>
          </p:cNvGraphicFramePr>
          <p:nvPr>
            <p:extLst>
              <p:ext uri="{D42A27DB-BD31-4B8C-83A1-F6EECF244321}">
                <p14:modId xmlns:p14="http://schemas.microsoft.com/office/powerpoint/2010/main" val="672710840"/>
              </p:ext>
            </p:extLst>
          </p:nvPr>
        </p:nvGraphicFramePr>
        <p:xfrm>
          <a:off x="3635896" y="5301208"/>
          <a:ext cx="4749245" cy="869911"/>
        </p:xfrm>
        <a:graphic>
          <a:graphicData uri="http://schemas.openxmlformats.org/presentationml/2006/ole">
            <mc:AlternateContent xmlns:mc="http://schemas.openxmlformats.org/markup-compatibility/2006">
              <mc:Choice xmlns:v="urn:schemas-microsoft-com:vml" Requires="v">
                <p:oleObj spid="_x0000_s14433" name="Equation" r:id="rId8" imgW="2565360" imgH="469800" progId="Equation.DSMT4">
                  <p:embed/>
                </p:oleObj>
              </mc:Choice>
              <mc:Fallback>
                <p:oleObj name="Equation" r:id="rId8" imgW="2565360" imgH="469800" progId="Equation.DSMT4">
                  <p:embed/>
                  <p:pic>
                    <p:nvPicPr>
                      <p:cNvPr id="0" name=""/>
                      <p:cNvPicPr/>
                      <p:nvPr/>
                    </p:nvPicPr>
                    <p:blipFill>
                      <a:blip r:embed="rId9"/>
                      <a:stretch>
                        <a:fillRect/>
                      </a:stretch>
                    </p:blipFill>
                    <p:spPr>
                      <a:xfrm>
                        <a:off x="3635896" y="5301208"/>
                        <a:ext cx="4749245" cy="869911"/>
                      </a:xfrm>
                      <a:prstGeom prst="rect">
                        <a:avLst/>
                      </a:prstGeom>
                    </p:spPr>
                  </p:pic>
                </p:oleObj>
              </mc:Fallback>
            </mc:AlternateContent>
          </a:graphicData>
        </a:graphic>
      </p:graphicFrame>
      <p:sp>
        <p:nvSpPr>
          <p:cNvPr id="6" name="TekstSylinder 5"/>
          <p:cNvSpPr txBox="1"/>
          <p:nvPr/>
        </p:nvSpPr>
        <p:spPr>
          <a:xfrm rot="617725">
            <a:off x="3892434" y="2732098"/>
            <a:ext cx="2141997" cy="646331"/>
          </a:xfrm>
          <a:prstGeom prst="rect">
            <a:avLst/>
          </a:prstGeom>
          <a:noFill/>
        </p:spPr>
        <p:txBody>
          <a:bodyPr wrap="none" rtlCol="0">
            <a:spAutoFit/>
          </a:bodyPr>
          <a:lstStyle/>
          <a:p>
            <a:r>
              <a:rPr lang="nb-NO" dirty="0" smtClean="0">
                <a:solidFill>
                  <a:srgbClr val="FF0000"/>
                </a:solidFill>
              </a:rPr>
              <a:t>Forsiktig! </a:t>
            </a:r>
            <a:endParaRPr lang="nb-NO" dirty="0">
              <a:solidFill>
                <a:srgbClr val="FF0000"/>
              </a:solidFill>
            </a:endParaRPr>
          </a:p>
          <a:p>
            <a:r>
              <a:rPr lang="nb-NO" dirty="0" smtClean="0">
                <a:solidFill>
                  <a:srgbClr val="FF0000"/>
                </a:solidFill>
              </a:rPr>
              <a:t>Ikke enheten eV her!</a:t>
            </a:r>
            <a:endParaRPr lang="nb-NO" dirty="0">
              <a:solidFill>
                <a:srgbClr val="FF0000"/>
              </a:solidFill>
            </a:endParaRPr>
          </a:p>
        </p:txBody>
      </p:sp>
      <p:sp>
        <p:nvSpPr>
          <p:cNvPr id="8" name="Plassholder for dato 7"/>
          <p:cNvSpPr>
            <a:spLocks noGrp="1"/>
          </p:cNvSpPr>
          <p:nvPr>
            <p:ph type="dt" sz="half" idx="10"/>
          </p:nvPr>
        </p:nvSpPr>
        <p:spPr/>
        <p:txBody>
          <a:bodyPr/>
          <a:lstStyle/>
          <a:p>
            <a:r>
              <a:rPr lang="nb-NO" smtClean="0"/>
              <a:t>06.09.2016</a:t>
            </a:r>
            <a:endParaRPr lang="nb-NO"/>
          </a:p>
        </p:txBody>
      </p:sp>
      <p:sp>
        <p:nvSpPr>
          <p:cNvPr id="10" name="Plassholder for bunntekst 9"/>
          <p:cNvSpPr>
            <a:spLocks noGrp="1"/>
          </p:cNvSpPr>
          <p:nvPr>
            <p:ph type="ftr" sz="quarter" idx="11"/>
          </p:nvPr>
        </p:nvSpPr>
        <p:spPr/>
        <p:txBody>
          <a:bodyPr/>
          <a:lstStyle/>
          <a:p>
            <a:r>
              <a:rPr lang="nb-NO" smtClean="0"/>
              <a:t>FY6017 / H2016</a:t>
            </a:r>
            <a:endParaRPr lang="nb-NO"/>
          </a:p>
        </p:txBody>
      </p:sp>
    </p:spTree>
    <p:extLst>
      <p:ext uri="{BB962C8B-B14F-4D97-AF65-F5344CB8AC3E}">
        <p14:creationId xmlns:p14="http://schemas.microsoft.com/office/powerpoint/2010/main" val="2179469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332656"/>
            <a:ext cx="8229600" cy="6120680"/>
          </a:xfrm>
        </p:spPr>
        <p:txBody>
          <a:bodyPr>
            <a:normAutofit lnSpcReduction="10000"/>
          </a:bodyPr>
          <a:lstStyle/>
          <a:p>
            <a:pPr>
              <a:buNone/>
            </a:pPr>
            <a:r>
              <a:rPr lang="nb-NO" sz="2400" b="1" dirty="0" smtClean="0"/>
              <a:t>Ekvipotensialflater</a:t>
            </a:r>
            <a:r>
              <a:rPr lang="nb-NO" sz="2400" dirty="0" smtClean="0"/>
              <a:t> </a:t>
            </a:r>
          </a:p>
          <a:p>
            <a:pPr>
              <a:buNone/>
            </a:pPr>
            <a:r>
              <a:rPr lang="nb-NO" sz="2000" dirty="0" smtClean="0"/>
              <a:t>er linjer (de lyseblå) som er trukket gjennom punkter med  samme potensial.</a:t>
            </a:r>
          </a:p>
          <a:p>
            <a:pPr>
              <a:buNone/>
            </a:pPr>
            <a:endParaRPr lang="nb-NO" sz="2400" dirty="0" smtClean="0"/>
          </a:p>
          <a:p>
            <a:pPr>
              <a:buNone/>
            </a:pPr>
            <a:endParaRPr lang="nb-NO" sz="2400" dirty="0" smtClean="0"/>
          </a:p>
          <a:p>
            <a:pPr>
              <a:buNone/>
            </a:pPr>
            <a:endParaRPr lang="nb-NO" sz="2400" dirty="0" smtClean="0"/>
          </a:p>
          <a:p>
            <a:pPr>
              <a:buNone/>
            </a:pPr>
            <a:endParaRPr lang="nb-NO" sz="2400" dirty="0" smtClean="0"/>
          </a:p>
          <a:p>
            <a:pPr>
              <a:buNone/>
            </a:pPr>
            <a:endParaRPr lang="nb-NO" sz="2400" dirty="0" smtClean="0"/>
          </a:p>
          <a:p>
            <a:pPr>
              <a:buNone/>
            </a:pPr>
            <a:endParaRPr lang="nb-NO" sz="2400" dirty="0" smtClean="0"/>
          </a:p>
          <a:p>
            <a:pPr>
              <a:buNone/>
            </a:pPr>
            <a:endParaRPr lang="nb-NO" sz="2400" dirty="0" smtClean="0"/>
          </a:p>
          <a:p>
            <a:pPr>
              <a:buNone/>
            </a:pPr>
            <a:endParaRPr lang="nb-NO" sz="2400" dirty="0" smtClean="0"/>
          </a:p>
          <a:p>
            <a:pPr>
              <a:buNone/>
            </a:pPr>
            <a:endParaRPr lang="nb-NO" sz="2400" dirty="0" smtClean="0"/>
          </a:p>
          <a:p>
            <a:pPr>
              <a:buNone/>
            </a:pPr>
            <a:endParaRPr lang="nb-NO" sz="2400" dirty="0" smtClean="0"/>
          </a:p>
          <a:p>
            <a:r>
              <a:rPr lang="nb-NO" sz="2000" dirty="0" smtClean="0"/>
              <a:t>Feltlinjene er normalt på ekvipotensialflatene i alle punkt.</a:t>
            </a:r>
          </a:p>
          <a:p>
            <a:r>
              <a:rPr lang="nb-NO" sz="2000" dirty="0" smtClean="0"/>
              <a:t>Det krever ikke noe arbeid å flytte en ladning langs ekvipotensialflatene.</a:t>
            </a:r>
          </a:p>
          <a:p>
            <a:r>
              <a:rPr lang="nb-NO" sz="2000" dirty="0" smtClean="0"/>
              <a:t>Vanlig å ha samme potensialforskjell mellom flatene, som kotene på et kart.</a:t>
            </a:r>
          </a:p>
          <a:p>
            <a:pPr>
              <a:buNone/>
            </a:pPr>
            <a:endParaRPr lang="nb-NO" sz="2000" dirty="0"/>
          </a:p>
        </p:txBody>
      </p:sp>
      <p:pic>
        <p:nvPicPr>
          <p:cNvPr id="5122" name="Picture 2"/>
          <p:cNvPicPr>
            <a:picLocks noChangeAspect="1" noChangeArrowheads="1"/>
          </p:cNvPicPr>
          <p:nvPr/>
        </p:nvPicPr>
        <p:blipFill>
          <a:blip r:embed="rId3" cstate="print"/>
          <a:srcRect/>
          <a:stretch>
            <a:fillRect/>
          </a:stretch>
        </p:blipFill>
        <p:spPr bwMode="auto">
          <a:xfrm>
            <a:off x="913027" y="1196752"/>
            <a:ext cx="2736304" cy="3670857"/>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a:stretch>
            <a:fillRect/>
          </a:stretch>
        </p:blipFill>
        <p:spPr bwMode="auto">
          <a:xfrm>
            <a:off x="4067944" y="1330193"/>
            <a:ext cx="4183113" cy="3029395"/>
          </a:xfrm>
          <a:prstGeom prst="rect">
            <a:avLst/>
          </a:prstGeom>
          <a:noFill/>
          <a:ln w="9525">
            <a:noFill/>
            <a:miter lim="800000"/>
            <a:headEnd/>
            <a:tailEnd/>
          </a:ln>
        </p:spPr>
      </p:pic>
      <p:sp>
        <p:nvSpPr>
          <p:cNvPr id="6" name="Plassholder for bunntekst 5"/>
          <p:cNvSpPr>
            <a:spLocks noGrp="1"/>
          </p:cNvSpPr>
          <p:nvPr>
            <p:ph type="ftr" sz="quarter" idx="11"/>
          </p:nvPr>
        </p:nvSpPr>
        <p:spPr/>
        <p:txBody>
          <a:bodyPr/>
          <a:lstStyle/>
          <a:p>
            <a:r>
              <a:rPr lang="nb-NO" smtClean="0"/>
              <a:t>FY6017 / H2016</a:t>
            </a:r>
            <a:endParaRPr lang="nb-NO"/>
          </a:p>
        </p:txBody>
      </p:sp>
      <p:sp>
        <p:nvSpPr>
          <p:cNvPr id="2" name="Plassholder for dato 1"/>
          <p:cNvSpPr>
            <a:spLocks noGrp="1"/>
          </p:cNvSpPr>
          <p:nvPr>
            <p:ph type="dt" sz="half" idx="10"/>
          </p:nvPr>
        </p:nvSpPr>
        <p:spPr/>
        <p:txBody>
          <a:bodyPr/>
          <a:lstStyle/>
          <a:p>
            <a:r>
              <a:rPr lang="nb-NO" smtClean="0"/>
              <a:t>06.09.2016</a:t>
            </a:r>
            <a:endParaRPr lang="nb-NO"/>
          </a:p>
        </p:txBody>
      </p:sp>
    </p:spTree>
    <p:extLst>
      <p:ext uri="{BB962C8B-B14F-4D97-AF65-F5344CB8AC3E}">
        <p14:creationId xmlns:p14="http://schemas.microsoft.com/office/powerpoint/2010/main" val="301760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927</TotalTime>
  <Words>1017</Words>
  <Application>Microsoft Office PowerPoint</Application>
  <PresentationFormat>Skjermfremvisning (4:3)</PresentationFormat>
  <Paragraphs>195</Paragraphs>
  <Slides>19</Slides>
  <Notes>18</Notes>
  <HiddenSlides>0</HiddenSlides>
  <MMClips>0</MMClips>
  <ScaleCrop>false</ScaleCrop>
  <HeadingPairs>
    <vt:vector size="6" baseType="variant">
      <vt:variant>
        <vt:lpstr>Tema</vt:lpstr>
      </vt:variant>
      <vt:variant>
        <vt:i4>1</vt:i4>
      </vt:variant>
      <vt:variant>
        <vt:lpstr>Innebygde OLE-servere</vt:lpstr>
      </vt:variant>
      <vt:variant>
        <vt:i4>2</vt:i4>
      </vt:variant>
      <vt:variant>
        <vt:lpstr>Lysbildetitler</vt:lpstr>
      </vt:variant>
      <vt:variant>
        <vt:i4>19</vt:i4>
      </vt:variant>
    </vt:vector>
  </HeadingPairs>
  <TitlesOfParts>
    <vt:vector size="22" baseType="lpstr">
      <vt:lpstr>Office-tema</vt:lpstr>
      <vt:lpstr>Equation</vt:lpstr>
      <vt:lpstr>MathType 6.0 Equation</vt:lpstr>
      <vt:lpstr>Elektrisk potensial</vt:lpstr>
      <vt:lpstr>Potensial, V = potensiell energi pr ladning</vt:lpstr>
      <vt:lpstr>Sammenheng med arbeid</vt:lpstr>
      <vt:lpstr>PowerPoint-presentasjon</vt:lpstr>
      <vt:lpstr>Elektrisk potensial i homogent felt</vt:lpstr>
      <vt:lpstr>PowerPoint-presentasjon</vt:lpstr>
      <vt:lpstr>Flere sammenhenger</vt:lpstr>
      <vt:lpstr>Eks.1: Akselerasjonsspenning</vt:lpstr>
      <vt:lpstr>PowerPoint-presentasjon</vt:lpstr>
      <vt:lpstr>Å beregne elektrisk potensial</vt:lpstr>
      <vt:lpstr>Eks.2:  Potensial fra 2 punktladninger</vt:lpstr>
      <vt:lpstr>Å beregne potensial fra det elektriske feltet</vt:lpstr>
      <vt:lpstr>Valg av nullnivå</vt:lpstr>
      <vt:lpstr>Eks. 3: Potensial inni og utenfor en ladd kule</vt:lpstr>
      <vt:lpstr>Eks. 4: Elektrisk potensial fra en ledende ring</vt:lpstr>
      <vt:lpstr>Eks. 4: Potensial fra en uendelig linjeladning </vt:lpstr>
      <vt:lpstr>PowerPoint-presentasjon</vt:lpstr>
      <vt:lpstr>Hva om det hadde vært en ladet sylinder i stedet for en linje?</vt:lpstr>
      <vt:lpstr>Eks. 5  Potensial fra et ladet linjestykke</vt:lpstr>
    </vt:vector>
  </TitlesOfParts>
  <Company>NTNU, SVT-fakultetet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Elektrisk potensiell energi</dc:title>
  <dc:creator>Astrid Johansen</dc:creator>
  <cp:lastModifiedBy>Astrid Johansen</cp:lastModifiedBy>
  <cp:revision>70</cp:revision>
  <dcterms:created xsi:type="dcterms:W3CDTF">2014-08-26T15:52:20Z</dcterms:created>
  <dcterms:modified xsi:type="dcterms:W3CDTF">2016-09-05T17:56:27Z</dcterms:modified>
</cp:coreProperties>
</file>