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9" r:id="rId3"/>
    <p:sldId id="261" r:id="rId4"/>
    <p:sldId id="263" r:id="rId5"/>
    <p:sldId id="276" r:id="rId6"/>
    <p:sldId id="266" r:id="rId7"/>
    <p:sldId id="271" r:id="rId8"/>
    <p:sldId id="273" r:id="rId9"/>
    <p:sldId id="286" r:id="rId10"/>
    <p:sldId id="269" r:id="rId11"/>
    <p:sldId id="281" r:id="rId12"/>
    <p:sldId id="284" r:id="rId13"/>
  </p:sldIdLst>
  <p:sldSz cx="9144000" cy="6858000" type="screen4x3"/>
  <p:notesSz cx="7099300" cy="10234613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5" autoAdjust="0"/>
    <p:restoredTop sz="94627" autoAdjust="0"/>
  </p:normalViewPr>
  <p:slideViewPr>
    <p:cSldViewPr>
      <p:cViewPr>
        <p:scale>
          <a:sx n="100" d="100"/>
          <a:sy n="100" d="100"/>
        </p:scale>
        <p:origin x="-1140" y="9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B1FA1ABE-99D0-4E72-A4BB-B0B6D861B7A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26911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5A793C-F0FC-4390-B23C-9CC8EED2C21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19036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3E8A993-1FF1-4E82-A450-F41719CCEAC2}" type="slidenum">
              <a:rPr lang="nb-NO" smtClean="0"/>
              <a:pPr/>
              <a:t>1</a:t>
            </a:fld>
            <a:endParaRPr lang="nb-NO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101B2-ECB7-4A8A-8554-3278FC92280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0122FF-D0B7-4274-82DE-F4AE66CD6642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EB9169-571A-42F7-81D0-3B41E2B7AA5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273BA-3E40-4897-A7D9-9BED1D92C8A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5CF56-4185-4E7F-8F72-DE39B9A3DA5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5170B-4985-415D-B5A8-604A79426EF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FCAA4B-23DC-4F74-B4C8-0D94BAFCC9C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64FB26-28CC-4BB2-B0D4-E0D8D787BAA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62106-F6CC-4AC1-9228-4D778D9DC12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DB7DB3-B313-4C61-B598-399754584C8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43C8F-3F98-4BAB-9770-A5C22FEC03D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CE20737-A89E-4BFD-BA3F-3A4E9AE6C61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ars.walle@ntnu.no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eb.phys.ntnu.no/~stovneng/TFY4145_2012/oppstart/latex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eb.phys.ntnu.no/~stovneng/TFY4145_2012/oppstart/latex.ht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eb.phys.ntnu.no/~stovneng/TFY4145_2012/oppstart/latex.ht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708275"/>
            <a:ext cx="7772400" cy="1470025"/>
          </a:xfrm>
        </p:spPr>
        <p:txBody>
          <a:bodyPr/>
          <a:lstStyle/>
          <a:p>
            <a:pPr eaLnBrk="1" hangingPunct="1"/>
            <a:r>
              <a:rPr lang="nb-NO" dirty="0" smtClean="0"/>
              <a:t>Realstart/Teknostart </a:t>
            </a:r>
            <a:r>
              <a:rPr lang="nb-NO" dirty="0" smtClean="0"/>
              <a:t>2014</a:t>
            </a:r>
            <a:endParaRPr lang="nb-NO" dirty="0" smtClean="0"/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5087" y="4437112"/>
            <a:ext cx="6400800" cy="1273175"/>
          </a:xfrm>
        </p:spPr>
        <p:txBody>
          <a:bodyPr/>
          <a:lstStyle/>
          <a:p>
            <a:pPr eaLnBrk="1" hangingPunct="1"/>
            <a:r>
              <a:rPr lang="nb-NO" dirty="0" smtClean="0">
                <a:solidFill>
                  <a:schemeClr val="tx2"/>
                </a:solidFill>
              </a:rPr>
              <a:t>Jon Andreas Støvneng</a:t>
            </a:r>
            <a:br>
              <a:rPr lang="nb-NO" dirty="0" smtClean="0">
                <a:solidFill>
                  <a:schemeClr val="tx2"/>
                </a:solidFill>
              </a:rPr>
            </a:br>
            <a:r>
              <a:rPr lang="nb-NO" dirty="0" smtClean="0">
                <a:solidFill>
                  <a:schemeClr val="tx2"/>
                </a:solidFill>
                <a:hlinkClick r:id="rId3"/>
              </a:rPr>
              <a:t>jon.stovneng@ntnu.no</a:t>
            </a:r>
            <a:endParaRPr lang="nb-NO" dirty="0" smtClean="0">
              <a:solidFill>
                <a:schemeClr val="tx2"/>
              </a:solidFill>
            </a:endParaRPr>
          </a:p>
        </p:txBody>
      </p:sp>
      <p:pic>
        <p:nvPicPr>
          <p:cNvPr id="15363" name="Picture 4" descr="latex_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87675" y="1268413"/>
            <a:ext cx="3095625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pPr eaLnBrk="1" hangingPunct="1"/>
            <a:r>
              <a:rPr lang="nb-NO" sz="2400" dirty="0" smtClean="0"/>
              <a:t>Noen siste ord om LaTeX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468313" y="980728"/>
            <a:ext cx="8280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200" dirty="0"/>
              <a:t>LaTeX kan til tider være litt frustrerende, med kryptiske feilmeldinger, og figurer og tabeller som ikke havner akkurat der man hadde tenkt seg.</a:t>
            </a:r>
          </a:p>
          <a:p>
            <a:endParaRPr lang="nb-NO" sz="1200" dirty="0"/>
          </a:p>
          <a:p>
            <a:r>
              <a:rPr lang="nb-NO" sz="1200" dirty="0"/>
              <a:t>Men når man først har kommet inn i det, får man absolutt betalt for strevet i form av:</a:t>
            </a:r>
            <a:br>
              <a:rPr lang="nb-NO" sz="1200" dirty="0"/>
            </a:br>
            <a:endParaRPr lang="nb-NO" sz="1200" dirty="0"/>
          </a:p>
          <a:p>
            <a:pPr lvl="1">
              <a:buFontTx/>
              <a:buChar char="•"/>
            </a:pPr>
            <a:r>
              <a:rPr lang="nb-NO" sz="1200" dirty="0">
                <a:solidFill>
                  <a:schemeClr val="accent2"/>
                </a:solidFill>
              </a:rPr>
              <a:t> </a:t>
            </a:r>
            <a:r>
              <a:rPr lang="nb-NO" sz="1200" dirty="0" smtClean="0">
                <a:solidFill>
                  <a:schemeClr val="accent2"/>
                </a:solidFill>
              </a:rPr>
              <a:t>Vakre </a:t>
            </a:r>
            <a:r>
              <a:rPr lang="nb-NO" sz="1200" dirty="0">
                <a:solidFill>
                  <a:schemeClr val="accent2"/>
                </a:solidFill>
              </a:rPr>
              <a:t>dokumenter</a:t>
            </a:r>
          </a:p>
          <a:p>
            <a:pPr lvl="1">
              <a:buFontTx/>
              <a:buChar char="•"/>
            </a:pPr>
            <a:r>
              <a:rPr lang="nb-NO" sz="1200" dirty="0">
                <a:solidFill>
                  <a:schemeClr val="accent2"/>
                </a:solidFill>
              </a:rPr>
              <a:t> Enkel håndtering av henvisninger og referanser</a:t>
            </a:r>
          </a:p>
          <a:p>
            <a:pPr lvl="1">
              <a:buFontTx/>
              <a:buChar char="•"/>
            </a:pPr>
            <a:r>
              <a:rPr lang="nb-NO" sz="1200" dirty="0">
                <a:solidFill>
                  <a:schemeClr val="accent2"/>
                </a:solidFill>
              </a:rPr>
              <a:t> Matematikk-utseende som slår alt annet</a:t>
            </a:r>
          </a:p>
          <a:p>
            <a:pPr lvl="1">
              <a:buFontTx/>
              <a:buChar char="•"/>
            </a:pPr>
            <a:r>
              <a:rPr lang="nb-NO" sz="1200" dirty="0">
                <a:solidFill>
                  <a:schemeClr val="accent2"/>
                </a:solidFill>
              </a:rPr>
              <a:t> PDF-fil som er klar til å sendes til trykking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3" y="3243461"/>
            <a:ext cx="8280400" cy="1769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r>
              <a:rPr lang="nb-NO" sz="1200" dirty="0"/>
              <a:t>Hvis dere sitter fast, spør medstudenter, lærings-assistentene, meg eller gjør et Google-søk.</a:t>
            </a:r>
          </a:p>
          <a:p>
            <a:pPr lvl="1"/>
            <a:endParaRPr lang="nb-NO" sz="1200" dirty="0"/>
          </a:p>
          <a:p>
            <a:pPr algn="ctr" eaLnBrk="1" hangingPunct="1">
              <a:buFontTx/>
              <a:buNone/>
            </a:pPr>
            <a:r>
              <a:rPr lang="nb-NO" sz="1200" dirty="0"/>
              <a:t>Ta også en kikk på</a:t>
            </a:r>
            <a:r>
              <a:rPr lang="nb-NO" sz="1200" dirty="0" smtClean="0"/>
              <a:t>:</a:t>
            </a:r>
          </a:p>
          <a:p>
            <a:pPr algn="ctr" eaLnBrk="1" hangingPunct="1">
              <a:buFontTx/>
              <a:buNone/>
            </a:pPr>
            <a:r>
              <a:rPr lang="nb-NO" sz="1200" dirty="0" smtClean="0"/>
              <a:t> </a:t>
            </a:r>
            <a:r>
              <a:rPr lang="nb-NO" sz="1200" dirty="0">
                <a:hlinkClick r:id="rId2"/>
              </a:rPr>
              <a:t>http://web.phys.ntnu.no/~</a:t>
            </a:r>
            <a:r>
              <a:rPr lang="nb-NO" sz="1200" dirty="0" smtClean="0">
                <a:hlinkClick r:id="rId2"/>
              </a:rPr>
              <a:t>stovneng/TFY4145_2014/oppstart/latex.htm</a:t>
            </a:r>
            <a:endParaRPr lang="nb-NO" sz="1200" dirty="0"/>
          </a:p>
          <a:p>
            <a:pPr lvl="1"/>
            <a:endParaRPr lang="nb-NO" sz="1200" dirty="0"/>
          </a:p>
          <a:p>
            <a:pPr lvl="1"/>
            <a:r>
              <a:rPr lang="nb-NO" sz="1200" dirty="0"/>
              <a:t>Bokanbefaling:	</a:t>
            </a:r>
            <a:r>
              <a:rPr lang="nb-NO" sz="1200" b="1" i="1" dirty="0">
                <a:solidFill>
                  <a:srgbClr val="008000"/>
                </a:solidFill>
              </a:rPr>
              <a:t>More Math </a:t>
            </a:r>
            <a:r>
              <a:rPr lang="nb-NO" sz="1200" b="1" i="1" dirty="0" err="1">
                <a:solidFill>
                  <a:srgbClr val="008000"/>
                </a:solidFill>
              </a:rPr>
              <a:t>Into</a:t>
            </a:r>
            <a:r>
              <a:rPr lang="nb-NO" sz="1200" b="1" i="1" dirty="0">
                <a:solidFill>
                  <a:srgbClr val="008000"/>
                </a:solidFill>
              </a:rPr>
              <a:t> LaTeX</a:t>
            </a:r>
            <a:r>
              <a:rPr lang="nb-NO" sz="1200" dirty="0"/>
              <a:t> </a:t>
            </a:r>
          </a:p>
          <a:p>
            <a:pPr lvl="1"/>
            <a:r>
              <a:rPr lang="nb-NO" sz="1200" dirty="0"/>
              <a:t>			av George </a:t>
            </a:r>
            <a:r>
              <a:rPr lang="nb-NO" sz="1200" dirty="0" err="1"/>
              <a:t>Grätzer</a:t>
            </a:r>
            <a:endParaRPr lang="nb-NO" sz="1200" dirty="0"/>
          </a:p>
          <a:p>
            <a:endParaRPr lang="nb-NO" sz="2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pPr eaLnBrk="1" hangingPunct="1"/>
            <a:r>
              <a:rPr lang="nb-NO" sz="2400" dirty="0" smtClean="0"/>
              <a:t>Rapport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468313" y="1196752"/>
            <a:ext cx="8280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200" dirty="0" smtClean="0"/>
              <a:t>Dere skal </a:t>
            </a:r>
            <a:r>
              <a:rPr lang="nb-NO" sz="1200" dirty="0"/>
              <a:t>lage en liten rapport </a:t>
            </a:r>
            <a:r>
              <a:rPr lang="nb-NO" sz="1200" dirty="0" smtClean="0"/>
              <a:t>(en rapport per gruppe) </a:t>
            </a:r>
            <a:r>
              <a:rPr lang="nb-NO" sz="1200" dirty="0"/>
              <a:t>som oppsummerer hva dere har lært i prosjektet.</a:t>
            </a:r>
            <a:endParaRPr lang="nb-NO" sz="1200" dirty="0">
              <a:solidFill>
                <a:schemeClr val="accent2"/>
              </a:solidFill>
            </a:endParaRPr>
          </a:p>
          <a:p>
            <a:r>
              <a:rPr lang="nb-NO" sz="1200" dirty="0" smtClean="0"/>
              <a:t>(Dere </a:t>
            </a:r>
            <a:r>
              <a:rPr lang="nb-NO" sz="1200" dirty="0"/>
              <a:t>vil få </a:t>
            </a:r>
            <a:r>
              <a:rPr lang="nb-NO" sz="1200" dirty="0" smtClean="0"/>
              <a:t>mer </a:t>
            </a:r>
            <a:r>
              <a:rPr lang="nb-NO" sz="1200" dirty="0"/>
              <a:t>opplæring i rapportskriving </a:t>
            </a:r>
            <a:r>
              <a:rPr lang="nb-NO" sz="1200" dirty="0" smtClean="0"/>
              <a:t>i forbindelse med laben </a:t>
            </a:r>
            <a:r>
              <a:rPr lang="nb-NO" sz="1200" dirty="0"/>
              <a:t>i Mekanisk </a:t>
            </a:r>
            <a:r>
              <a:rPr lang="nb-NO" sz="1200" dirty="0" smtClean="0"/>
              <a:t>fysikk.)</a:t>
            </a:r>
            <a:endParaRPr lang="nb-NO" sz="1200" dirty="0"/>
          </a:p>
          <a:p>
            <a:r>
              <a:rPr lang="nb-NO" sz="1200" dirty="0"/>
              <a:t>Rapporten skal skrives i LaTeX og leveres til (og godkjennes av) læringsassistenten. </a:t>
            </a:r>
            <a:r>
              <a:rPr lang="nb-NO" sz="1200" dirty="0" smtClean="0"/>
              <a:t>Frist: </a:t>
            </a:r>
            <a:r>
              <a:rPr lang="nb-NO" sz="1200" dirty="0"/>
              <a:t>F</a:t>
            </a:r>
            <a:r>
              <a:rPr lang="nb-NO" sz="1200" dirty="0" smtClean="0"/>
              <a:t>redag </a:t>
            </a:r>
            <a:r>
              <a:rPr lang="nb-NO" sz="1200" dirty="0" smtClean="0"/>
              <a:t>22. august </a:t>
            </a:r>
            <a:r>
              <a:rPr lang="nb-NO" sz="1200" dirty="0" err="1" smtClean="0"/>
              <a:t>kl</a:t>
            </a:r>
            <a:r>
              <a:rPr lang="nb-NO" sz="1200" dirty="0" smtClean="0"/>
              <a:t> 11.</a:t>
            </a:r>
            <a:endParaRPr lang="nb-NO" sz="1200" dirty="0"/>
          </a:p>
        </p:txBody>
      </p:sp>
      <p:sp>
        <p:nvSpPr>
          <p:cNvPr id="2" name="Rektangel 1"/>
          <p:cNvSpPr/>
          <p:nvPr/>
        </p:nvSpPr>
        <p:spPr>
          <a:xfrm>
            <a:off x="467544" y="1899989"/>
            <a:ext cx="7632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200" dirty="0"/>
              <a:t>Lag en rapport av det dere har lært om rotasjon, altså de målingene dere har gjort for å finne ut hvordan treghetsmomentet avhenger av de ulike </a:t>
            </a:r>
            <a:r>
              <a:rPr lang="nb-NO" sz="1200" dirty="0" err="1"/>
              <a:t>parametrene</a:t>
            </a:r>
            <a:r>
              <a:rPr lang="nb-NO" sz="1200" dirty="0"/>
              <a:t>. </a:t>
            </a:r>
          </a:p>
          <a:p>
            <a:r>
              <a:rPr lang="nb-NO" sz="1200" dirty="0"/>
              <a:t>Ta </a:t>
            </a:r>
            <a:r>
              <a:rPr lang="nb-NO" sz="1200" dirty="0" smtClean="0"/>
              <a:t>gjerne </a:t>
            </a:r>
            <a:r>
              <a:rPr lang="nb-NO" sz="1200" dirty="0"/>
              <a:t>med </a:t>
            </a:r>
            <a:r>
              <a:rPr lang="nb-NO" sz="1200" dirty="0" smtClean="0"/>
              <a:t>utledningen </a:t>
            </a:r>
            <a:r>
              <a:rPr lang="nb-NO" sz="1200" dirty="0"/>
              <a:t>av </a:t>
            </a:r>
            <a:r>
              <a:rPr lang="nb-NO" sz="1200" dirty="0" smtClean="0"/>
              <a:t>uttrykkene for rotasjonsenergi </a:t>
            </a:r>
            <a:r>
              <a:rPr lang="nb-NO" sz="1200" dirty="0"/>
              <a:t>og treghetsmoment</a:t>
            </a:r>
            <a:r>
              <a:rPr lang="nb-NO" sz="1200" dirty="0" smtClean="0"/>
              <a:t>.</a:t>
            </a:r>
            <a:endParaRPr lang="nb-NO" sz="1200" dirty="0"/>
          </a:p>
          <a:p>
            <a:r>
              <a:rPr lang="nb-NO" sz="1200" dirty="0"/>
              <a:t>Rapporten skal </a:t>
            </a:r>
            <a:r>
              <a:rPr lang="nb-NO" sz="1200" dirty="0" smtClean="0"/>
              <a:t>være </a:t>
            </a:r>
            <a:r>
              <a:rPr lang="nb-NO" sz="1200" dirty="0"/>
              <a:t>«helhetlig», ikke oppramsing av hva dere har gjort i hvert enkelt punkt i oppgaveteksten.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67544" y="2961526"/>
            <a:ext cx="8280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200" dirty="0"/>
              <a:t>Følgende punkter </a:t>
            </a:r>
            <a:r>
              <a:rPr lang="nb-NO" sz="1200" dirty="0" smtClean="0"/>
              <a:t>kan det være naturlig å ta</a:t>
            </a:r>
            <a:r>
              <a:rPr lang="nb-NO" sz="1200" dirty="0" smtClean="0"/>
              <a:t> </a:t>
            </a:r>
            <a:r>
              <a:rPr lang="nb-NO" sz="1200" dirty="0"/>
              <a:t>med</a:t>
            </a:r>
            <a:r>
              <a:rPr lang="nb-NO" sz="1200" dirty="0" smtClean="0"/>
              <a:t>:</a:t>
            </a:r>
            <a:endParaRPr lang="nb-NO" sz="1200" dirty="0">
              <a:solidFill>
                <a:schemeClr val="accent2"/>
              </a:solidFill>
            </a:endParaRPr>
          </a:p>
          <a:p>
            <a:pPr marL="800100" lvl="1" indent="-342900">
              <a:buFont typeface="Arial" charset="0"/>
              <a:buChar char="•"/>
            </a:pPr>
            <a:r>
              <a:rPr lang="nb-NO" sz="1200" dirty="0">
                <a:solidFill>
                  <a:schemeClr val="accent2"/>
                </a:solidFill>
              </a:rPr>
              <a:t>Sammendrag</a:t>
            </a:r>
          </a:p>
          <a:p>
            <a:pPr marL="800100" lvl="1" indent="-342900">
              <a:buFont typeface="Arial" charset="0"/>
              <a:buChar char="•"/>
            </a:pPr>
            <a:r>
              <a:rPr lang="nb-NO" sz="1200" dirty="0">
                <a:solidFill>
                  <a:schemeClr val="accent2"/>
                </a:solidFill>
              </a:rPr>
              <a:t>Innledning</a:t>
            </a:r>
          </a:p>
          <a:p>
            <a:pPr marL="800100" lvl="1" indent="-342900">
              <a:buFont typeface="Arial" charset="0"/>
              <a:buChar char="•"/>
            </a:pPr>
            <a:r>
              <a:rPr lang="nb-NO" sz="1200" dirty="0">
                <a:solidFill>
                  <a:schemeClr val="accent2"/>
                </a:solidFill>
              </a:rPr>
              <a:t>Teori</a:t>
            </a:r>
          </a:p>
          <a:p>
            <a:pPr marL="800100" lvl="1" indent="-342900">
              <a:buFont typeface="Arial" charset="0"/>
              <a:buChar char="•"/>
            </a:pPr>
            <a:r>
              <a:rPr lang="nb-NO" sz="1200" dirty="0">
                <a:solidFill>
                  <a:schemeClr val="accent2"/>
                </a:solidFill>
              </a:rPr>
              <a:t>Eksperimentell del / Metode og apparatur</a:t>
            </a:r>
          </a:p>
          <a:p>
            <a:pPr marL="800100" lvl="1" indent="-342900">
              <a:buFont typeface="Arial" charset="0"/>
              <a:buChar char="•"/>
            </a:pPr>
            <a:r>
              <a:rPr lang="nb-NO" sz="1200" dirty="0">
                <a:solidFill>
                  <a:schemeClr val="accent2"/>
                </a:solidFill>
              </a:rPr>
              <a:t>Resultater og diskusjon</a:t>
            </a:r>
          </a:p>
          <a:p>
            <a:pPr marL="800100" lvl="1" indent="-342900">
              <a:buFont typeface="Arial" charset="0"/>
              <a:buChar char="•"/>
            </a:pPr>
            <a:r>
              <a:rPr lang="nb-NO" sz="1200" dirty="0" smtClean="0">
                <a:solidFill>
                  <a:schemeClr val="accent2"/>
                </a:solidFill>
              </a:rPr>
              <a:t>Konklusjon</a:t>
            </a:r>
            <a:endParaRPr lang="nb-NO" sz="1200" dirty="0">
              <a:solidFill>
                <a:schemeClr val="accent2"/>
              </a:solidFill>
            </a:endParaRPr>
          </a:p>
          <a:p>
            <a:r>
              <a:rPr lang="nb-NO" sz="1200" dirty="0"/>
              <a:t>Se </a:t>
            </a:r>
            <a:r>
              <a:rPr lang="nb-NO" sz="1200" dirty="0" err="1"/>
              <a:t>rapportmal</a:t>
            </a:r>
            <a:r>
              <a:rPr lang="nb-NO" sz="1200" dirty="0"/>
              <a:t> og eksempelrapport for informasjon om hvert enkelt avsnitt </a:t>
            </a:r>
            <a:r>
              <a:rPr lang="nb-NO" sz="1200" dirty="0" smtClean="0"/>
              <a:t>(</a:t>
            </a:r>
            <a:r>
              <a:rPr lang="nb-NO" sz="1200" dirty="0">
                <a:hlinkClick r:id="rId2"/>
              </a:rPr>
              <a:t>http://web.phys.ntnu.no/~</a:t>
            </a:r>
            <a:r>
              <a:rPr lang="nb-NO" sz="1200" dirty="0" err="1" smtClean="0">
                <a:hlinkClick r:id="rId2"/>
              </a:rPr>
              <a:t>stovneng</a:t>
            </a:r>
            <a:r>
              <a:rPr lang="nb-NO" sz="1200" dirty="0" smtClean="0">
                <a:hlinkClick r:id="rId2"/>
              </a:rPr>
              <a:t>/TFY4145_2014/oppstart/latex.htm</a:t>
            </a:r>
            <a:r>
              <a:rPr lang="nb-NO" sz="1200" dirty="0" smtClean="0"/>
              <a:t>)</a:t>
            </a:r>
            <a:endParaRPr lang="nb-NO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0662"/>
            <a:ext cx="8229600" cy="346050"/>
          </a:xfrm>
        </p:spPr>
        <p:txBody>
          <a:bodyPr/>
          <a:lstStyle/>
          <a:p>
            <a:pPr eaLnBrk="1" hangingPunct="1"/>
            <a:r>
              <a:rPr lang="nb-NO" sz="2400" dirty="0" smtClean="0"/>
              <a:t>Rapport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468313" y="1340768"/>
            <a:ext cx="8280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200" dirty="0">
                <a:solidFill>
                  <a:schemeClr val="accent2"/>
                </a:solidFill>
              </a:rPr>
              <a:t>Sammendrag	</a:t>
            </a:r>
            <a:r>
              <a:rPr lang="nb-NO" sz="1200" dirty="0" smtClean="0">
                <a:solidFill>
                  <a:schemeClr val="accent2"/>
                </a:solidFill>
              </a:rPr>
              <a:t>	</a:t>
            </a:r>
            <a:r>
              <a:rPr lang="nb-NO" sz="1200" dirty="0" smtClean="0"/>
              <a:t>Kort </a:t>
            </a:r>
            <a:r>
              <a:rPr lang="nb-NO" sz="1200" dirty="0"/>
              <a:t>oppsummert hva dere har </a:t>
            </a:r>
            <a:r>
              <a:rPr lang="nb-NO" sz="1200" dirty="0" smtClean="0"/>
              <a:t>målt og </a:t>
            </a:r>
            <a:r>
              <a:rPr lang="nb-NO" sz="1200" dirty="0"/>
              <a:t>de viktigste funnene.</a:t>
            </a:r>
          </a:p>
          <a:p>
            <a:endParaRPr lang="nb-NO" sz="1200" dirty="0">
              <a:solidFill>
                <a:schemeClr val="accent2"/>
              </a:solidFill>
            </a:endParaRPr>
          </a:p>
          <a:p>
            <a:r>
              <a:rPr lang="nb-NO" sz="1200" dirty="0">
                <a:solidFill>
                  <a:schemeClr val="accent2"/>
                </a:solidFill>
              </a:rPr>
              <a:t>Innledning		</a:t>
            </a:r>
            <a:r>
              <a:rPr lang="nb-NO" sz="1200" dirty="0"/>
              <a:t>Bakgrunn for hvorfor dere har </a:t>
            </a:r>
            <a:r>
              <a:rPr lang="nb-NO" sz="1200" dirty="0" smtClean="0"/>
              <a:t>gjort</a:t>
            </a:r>
            <a:r>
              <a:rPr lang="nb-NO" sz="1200" dirty="0"/>
              <a:t> </a:t>
            </a:r>
            <a:r>
              <a:rPr lang="nb-NO" sz="1200" dirty="0" smtClean="0"/>
              <a:t>målingene</a:t>
            </a:r>
            <a:r>
              <a:rPr lang="nb-NO" sz="1200" dirty="0"/>
              <a:t>.</a:t>
            </a:r>
          </a:p>
          <a:p>
            <a:endParaRPr lang="nb-NO" sz="1200" dirty="0">
              <a:solidFill>
                <a:schemeClr val="accent2"/>
              </a:solidFill>
            </a:endParaRPr>
          </a:p>
          <a:p>
            <a:r>
              <a:rPr lang="nb-NO" sz="1200" dirty="0">
                <a:solidFill>
                  <a:schemeClr val="accent2"/>
                </a:solidFill>
              </a:rPr>
              <a:t>Teori		</a:t>
            </a:r>
            <a:r>
              <a:rPr lang="nb-NO" sz="1200" dirty="0" smtClean="0"/>
              <a:t>Teoretiske utledninger. Spesielt </a:t>
            </a:r>
            <a:r>
              <a:rPr lang="nb-NO" sz="1200" dirty="0"/>
              <a:t>punkt 13 og 14 i oppgaveteksten.</a:t>
            </a:r>
          </a:p>
          <a:p>
            <a:endParaRPr lang="nb-NO" sz="1200" dirty="0">
              <a:solidFill>
                <a:schemeClr val="accent2"/>
              </a:solidFill>
            </a:endParaRPr>
          </a:p>
          <a:p>
            <a:r>
              <a:rPr lang="nb-NO" sz="1200" dirty="0">
                <a:solidFill>
                  <a:schemeClr val="accent2"/>
                </a:solidFill>
              </a:rPr>
              <a:t>Eksperimentell del	</a:t>
            </a:r>
            <a:r>
              <a:rPr lang="nb-NO" sz="1200" dirty="0"/>
              <a:t>Figur av </a:t>
            </a:r>
            <a:r>
              <a:rPr lang="nb-NO" sz="1200" dirty="0" err="1"/>
              <a:t>laboppsettet</a:t>
            </a:r>
            <a:r>
              <a:rPr lang="nb-NO" sz="1200" dirty="0"/>
              <a:t> og forklaring </a:t>
            </a:r>
            <a:r>
              <a:rPr lang="nb-NO" sz="1200" dirty="0" smtClean="0"/>
              <a:t>på hvordan </a:t>
            </a:r>
            <a:r>
              <a:rPr lang="nb-NO" sz="1200" dirty="0"/>
              <a:t>dere har gjort målingene.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3" y="2780928"/>
            <a:ext cx="8280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200" dirty="0">
                <a:solidFill>
                  <a:schemeClr val="accent2"/>
                </a:solidFill>
              </a:rPr>
              <a:t>Resultater </a:t>
            </a:r>
            <a:r>
              <a:rPr lang="nb-NO" sz="1200" dirty="0" smtClean="0">
                <a:solidFill>
                  <a:schemeClr val="accent2"/>
                </a:solidFill>
              </a:rPr>
              <a:t>og diskusjon</a:t>
            </a:r>
            <a:r>
              <a:rPr lang="nb-NO" sz="1200" dirty="0">
                <a:solidFill>
                  <a:schemeClr val="accent2"/>
                </a:solidFill>
              </a:rPr>
              <a:t>	</a:t>
            </a:r>
            <a:r>
              <a:rPr lang="nb-NO" sz="1200" dirty="0"/>
              <a:t>Tabeller og figurer med målingene </a:t>
            </a:r>
            <a:r>
              <a:rPr lang="nb-NO" sz="1200" dirty="0" smtClean="0"/>
              <a:t>deres</a:t>
            </a:r>
            <a:r>
              <a:rPr lang="nb-NO" sz="1200" dirty="0"/>
              <a:t>, og en diskusjon av hva </a:t>
            </a:r>
            <a:r>
              <a:rPr lang="nb-NO" sz="1200" dirty="0" smtClean="0"/>
              <a:t>disse målingene </a:t>
            </a:r>
            <a:r>
              <a:rPr lang="nb-NO" sz="1200" dirty="0"/>
              <a:t>sier dere.</a:t>
            </a:r>
          </a:p>
          <a:p>
            <a:r>
              <a:rPr lang="nb-NO" sz="1200" dirty="0"/>
              <a:t>		</a:t>
            </a:r>
            <a:r>
              <a:rPr lang="nb-NO" sz="1200" dirty="0" smtClean="0"/>
              <a:t>Hovedsakelig </a:t>
            </a:r>
            <a:r>
              <a:rPr lang="nb-NO" sz="1200" dirty="0"/>
              <a:t>målingene under punkt 7 </a:t>
            </a:r>
            <a:r>
              <a:rPr lang="nb-NO" sz="1200" dirty="0" smtClean="0"/>
              <a:t>(</a:t>
            </a:r>
            <a:r>
              <a:rPr lang="nb-NO" sz="1200" dirty="0"/>
              <a:t>og da altså punkt 9-12 også hvis dere har </a:t>
            </a:r>
            <a:r>
              <a:rPr lang="nb-NO" sz="1200" dirty="0" smtClean="0"/>
              <a:t>fulgt  		denne </a:t>
            </a:r>
            <a:r>
              <a:rPr lang="nb-NO" sz="1200" dirty="0"/>
              <a:t>framgangsmåten</a:t>
            </a:r>
            <a:r>
              <a:rPr lang="nb-NO" sz="1200" dirty="0" smtClean="0"/>
              <a:t>). Ta </a:t>
            </a:r>
            <a:r>
              <a:rPr lang="nb-NO" sz="1200" dirty="0"/>
              <a:t>også med regresjonsanalysen </a:t>
            </a:r>
            <a:r>
              <a:rPr lang="nb-NO" sz="1200" dirty="0" smtClean="0"/>
              <a:t>deres. Hvis </a:t>
            </a:r>
            <a:r>
              <a:rPr lang="nb-NO" sz="1200" dirty="0"/>
              <a:t>dere har kommet til </a:t>
            </a:r>
            <a:r>
              <a:rPr lang="nb-NO" sz="1200" dirty="0" smtClean="0"/>
              <a:t>		punkt </a:t>
            </a:r>
            <a:r>
              <a:rPr lang="nb-NO" sz="1200" dirty="0"/>
              <a:t>15 og brukt </a:t>
            </a:r>
            <a:r>
              <a:rPr lang="nb-NO" sz="1200" dirty="0" smtClean="0"/>
              <a:t>dette </a:t>
            </a:r>
            <a:r>
              <a:rPr lang="nb-NO" sz="1200" dirty="0"/>
              <a:t>på deres data, kan dette gjerne </a:t>
            </a:r>
            <a:r>
              <a:rPr lang="nb-NO" sz="1200" dirty="0" smtClean="0"/>
              <a:t>også inkluderes</a:t>
            </a:r>
            <a:r>
              <a:rPr lang="nb-NO" sz="1200" dirty="0"/>
              <a:t>.</a:t>
            </a:r>
          </a:p>
          <a:p>
            <a:endParaRPr lang="nb-NO" sz="1200" dirty="0">
              <a:solidFill>
                <a:schemeClr val="accent2"/>
              </a:solidFill>
            </a:endParaRPr>
          </a:p>
          <a:p>
            <a:r>
              <a:rPr lang="nb-NO" sz="1200" dirty="0">
                <a:solidFill>
                  <a:schemeClr val="accent2"/>
                </a:solidFill>
              </a:rPr>
              <a:t>Konklusjon		</a:t>
            </a:r>
            <a:r>
              <a:rPr lang="nb-NO" sz="1200" dirty="0"/>
              <a:t>Oppsummering av hva som er målt </a:t>
            </a:r>
            <a:r>
              <a:rPr lang="nb-NO" sz="1200" dirty="0" smtClean="0"/>
              <a:t>og </a:t>
            </a:r>
            <a:r>
              <a:rPr lang="nb-NO" sz="1200" dirty="0"/>
              <a:t>resultatene. Litt fyldigere enn </a:t>
            </a:r>
            <a:r>
              <a:rPr lang="nb-NO" sz="1200" dirty="0" smtClean="0"/>
              <a:t>sammendraget </a:t>
            </a:r>
            <a:r>
              <a:rPr lang="nb-NO" sz="1200" dirty="0"/>
              <a:t>i </a:t>
            </a:r>
            <a:r>
              <a:rPr lang="nb-NO" sz="1200" dirty="0" smtClean="0"/>
              <a:t>  		begynnelsen</a:t>
            </a:r>
            <a:r>
              <a:rPr lang="nb-NO" sz="12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latex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64141" y="460071"/>
            <a:ext cx="1611915" cy="596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547664" y="1196752"/>
            <a:ext cx="608488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200" dirty="0"/>
              <a:t>WYSIWYG – </a:t>
            </a:r>
            <a:r>
              <a:rPr lang="nb-NO" sz="1200" dirty="0" err="1"/>
              <a:t>what</a:t>
            </a:r>
            <a:r>
              <a:rPr lang="nb-NO" sz="1200" dirty="0"/>
              <a:t> </a:t>
            </a:r>
            <a:r>
              <a:rPr lang="nb-NO" sz="1200" dirty="0" err="1"/>
              <a:t>you</a:t>
            </a:r>
            <a:r>
              <a:rPr lang="nb-NO" sz="1200" dirty="0"/>
              <a:t> </a:t>
            </a:r>
            <a:r>
              <a:rPr lang="nb-NO" sz="1200" dirty="0" err="1"/>
              <a:t>see</a:t>
            </a:r>
            <a:r>
              <a:rPr lang="nb-NO" sz="1200" dirty="0"/>
              <a:t> is </a:t>
            </a:r>
            <a:r>
              <a:rPr lang="nb-NO" sz="1200" dirty="0" err="1"/>
              <a:t>what</a:t>
            </a:r>
            <a:r>
              <a:rPr lang="nb-NO" sz="1200" dirty="0"/>
              <a:t> </a:t>
            </a:r>
            <a:r>
              <a:rPr lang="nb-NO" sz="1200" dirty="0" err="1"/>
              <a:t>you</a:t>
            </a:r>
            <a:r>
              <a:rPr lang="nb-NO" sz="1200" dirty="0"/>
              <a:t> </a:t>
            </a:r>
            <a:r>
              <a:rPr lang="nb-NO" sz="1200" dirty="0" err="1"/>
              <a:t>get</a:t>
            </a:r>
            <a:endParaRPr lang="nb-NO" sz="1200" dirty="0"/>
          </a:p>
          <a:p>
            <a:r>
              <a:rPr lang="nb-NO" sz="1200" dirty="0"/>
              <a:t>Layout er opp til brukeren.</a:t>
            </a:r>
          </a:p>
          <a:p>
            <a:endParaRPr lang="nb-NO" dirty="0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51724" y="1196752"/>
            <a:ext cx="8407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sz="1200" dirty="0" smtClean="0"/>
              <a:t>Word </a:t>
            </a:r>
            <a:r>
              <a:rPr lang="nb-NO" sz="1200" dirty="0" err="1"/>
              <a:t>etc</a:t>
            </a:r>
            <a:r>
              <a:rPr lang="nb-NO" sz="1200" dirty="0"/>
              <a:t>: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68313" y="1772816"/>
            <a:ext cx="6629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sz="1200" dirty="0"/>
              <a:t>LaTeX: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547664" y="1772816"/>
            <a:ext cx="60848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200" dirty="0"/>
              <a:t>Man angir </a:t>
            </a:r>
            <a:r>
              <a:rPr lang="nb-NO" sz="1200" i="1" dirty="0"/>
              <a:t>strukturen</a:t>
            </a:r>
            <a:r>
              <a:rPr lang="nb-NO" sz="1200" dirty="0"/>
              <a:t> til dokumentet, og LaTeX tar seg av formatering og layout.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67544" y="2204864"/>
            <a:ext cx="67696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nb-NO" sz="1200" dirty="0" smtClean="0"/>
              <a:t>LaTeX er fri programvare. Instruksjoner for installasjon på egen maskin:</a:t>
            </a:r>
          </a:p>
          <a:p>
            <a:r>
              <a:rPr lang="nb-NO" sz="1200" dirty="0" smtClean="0">
                <a:hlinkClick r:id="rId3"/>
              </a:rPr>
              <a:t>http://web.phys.ntnu.no/~</a:t>
            </a:r>
            <a:r>
              <a:rPr lang="nb-NO" sz="1200" dirty="0" smtClean="0">
                <a:hlinkClick r:id="rId3"/>
              </a:rPr>
              <a:t>stovneng/TFY4145_2014/oppstart/latex.htm</a:t>
            </a:r>
            <a:endParaRPr lang="nb-NO" sz="1200" dirty="0" smtClean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068662"/>
            <a:ext cx="8229600" cy="576362"/>
          </a:xfrm>
        </p:spPr>
        <p:txBody>
          <a:bodyPr/>
          <a:lstStyle/>
          <a:p>
            <a:pPr eaLnBrk="1" hangingPunct="1"/>
            <a:r>
              <a:rPr lang="nb-NO" sz="2400" dirty="0" smtClean="0"/>
              <a:t>Strukturen til et LaTeX-dokument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57200" y="3716437"/>
            <a:ext cx="8229600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nb-NO" sz="1200" dirty="0" smtClean="0"/>
              <a:t>Ren tekstfil, </a:t>
            </a:r>
            <a:r>
              <a:rPr lang="nb-NO" sz="1200" dirty="0" err="1" smtClean="0"/>
              <a:t>filnavn.tex</a:t>
            </a:r>
            <a:r>
              <a:rPr lang="nb-NO" sz="12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nb-NO" sz="1200" dirty="0" smtClean="0"/>
              <a:t>Kompileres (</a:t>
            </a:r>
            <a:r>
              <a:rPr lang="nb-NO" sz="1200" dirty="0" err="1" smtClean="0"/>
              <a:t>dvs</a:t>
            </a:r>
            <a:r>
              <a:rPr lang="nb-NO" sz="1200" dirty="0" smtClean="0"/>
              <a:t> «oversettes») til en PDF-fil.</a:t>
            </a:r>
            <a:br>
              <a:rPr lang="nb-NO" sz="1200" dirty="0" smtClean="0"/>
            </a:br>
            <a:r>
              <a:rPr lang="nb-NO" sz="1200" dirty="0" smtClean="0"/>
              <a:t>Ser ikke endringer før du kompilerer på nytt.</a:t>
            </a:r>
          </a:p>
          <a:p>
            <a:pPr eaLnBrk="1" hangingPunct="1">
              <a:lnSpc>
                <a:spcPct val="90000"/>
              </a:lnSpc>
            </a:pPr>
            <a:r>
              <a:rPr lang="nb-NO" sz="1200" dirty="0" smtClean="0"/>
              <a:t>Strukturen til dokumentet angis med kommandoer som starter med en «</a:t>
            </a:r>
            <a:r>
              <a:rPr lang="nb-NO" sz="1200" dirty="0" err="1" smtClean="0"/>
              <a:t>backslash</a:t>
            </a:r>
            <a:r>
              <a:rPr lang="nb-NO" sz="1200" dirty="0" smtClean="0"/>
              <a:t>» (eks: \</a:t>
            </a:r>
            <a:r>
              <a:rPr lang="nb-NO" sz="1200" dirty="0" err="1" smtClean="0"/>
              <a:t>section</a:t>
            </a:r>
            <a:r>
              <a:rPr lang="nb-NO" sz="1200" dirty="0" smtClean="0"/>
              <a:t>{}). Minner altså litt om HTML.</a:t>
            </a:r>
          </a:p>
          <a:p>
            <a:pPr eaLnBrk="1" hangingPunct="1">
              <a:lnSpc>
                <a:spcPct val="90000"/>
              </a:lnSpc>
            </a:pPr>
            <a:r>
              <a:rPr lang="nb-NO" sz="1200" dirty="0" smtClean="0"/>
              <a:t>Dokumentet starter med en </a:t>
            </a:r>
            <a:r>
              <a:rPr lang="nb-NO" sz="1200" i="1" dirty="0" err="1" smtClean="0"/>
              <a:t>preamble</a:t>
            </a:r>
            <a:r>
              <a:rPr lang="nb-NO" sz="1200" dirty="0" smtClean="0"/>
              <a:t> (innledning) som angir innstillinger for hele dokumentet. Der velger man også dokumenttype.</a:t>
            </a:r>
          </a:p>
          <a:p>
            <a:pPr eaLnBrk="1" hangingPunct="1">
              <a:lnSpc>
                <a:spcPct val="90000"/>
              </a:lnSpc>
            </a:pPr>
            <a:r>
              <a:rPr lang="nb-NO" sz="1200" dirty="0" smtClean="0"/>
              <a:t>Kan laste inn ekstra pakker. Stor valgfrihet og enormt med muligheter. (Google er din venn…)</a:t>
            </a:r>
          </a:p>
          <a:p>
            <a:pPr eaLnBrk="1" hangingPunct="1">
              <a:lnSpc>
                <a:spcPct val="90000"/>
              </a:lnSpc>
            </a:pPr>
            <a:endParaRPr lang="nb-NO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7" grpId="0"/>
      <p:bldP spid="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377825" y="115889"/>
            <a:ext cx="8229600" cy="504800"/>
          </a:xfrm>
        </p:spPr>
        <p:txBody>
          <a:bodyPr/>
          <a:lstStyle/>
          <a:p>
            <a:pPr eaLnBrk="1" hangingPunct="1"/>
            <a:r>
              <a:rPr lang="nb-NO" sz="2400" dirty="0" err="1" smtClean="0"/>
              <a:t>Preamble</a:t>
            </a:r>
            <a:endParaRPr lang="nb-NO" sz="2400" dirty="0" smtClean="0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539750" y="692696"/>
            <a:ext cx="547241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nb-NO" sz="1200" dirty="0"/>
              <a:t>\</a:t>
            </a:r>
            <a:r>
              <a:rPr lang="nb-NO" sz="1200" dirty="0" err="1" smtClean="0"/>
              <a:t>documentclass</a:t>
            </a:r>
            <a:r>
              <a:rPr lang="nb-NO" sz="1200" dirty="0" smtClean="0"/>
              <a:t>[a4paper,norsk,11pt</a:t>
            </a:r>
            <a:r>
              <a:rPr lang="nb-NO" sz="1200" dirty="0"/>
              <a:t>]{</a:t>
            </a:r>
            <a:r>
              <a:rPr lang="nb-NO" sz="1200" dirty="0" err="1"/>
              <a:t>article</a:t>
            </a:r>
            <a:r>
              <a:rPr lang="nb-NO" sz="1200" dirty="0"/>
              <a:t>}</a:t>
            </a:r>
          </a:p>
          <a:p>
            <a:r>
              <a:rPr lang="nb-NO" sz="1200" dirty="0"/>
              <a:t>\</a:t>
            </a:r>
            <a:r>
              <a:rPr lang="nb-NO" sz="1200" dirty="0" err="1"/>
              <a:t>usepackage</a:t>
            </a:r>
            <a:r>
              <a:rPr lang="nb-NO" sz="1200" dirty="0"/>
              <a:t>[T1]{</a:t>
            </a:r>
            <a:r>
              <a:rPr lang="nb-NO" sz="1200" dirty="0" err="1"/>
              <a:t>fontenc</a:t>
            </a:r>
            <a:r>
              <a:rPr lang="nb-NO" sz="1200" dirty="0"/>
              <a:t>} </a:t>
            </a:r>
            <a:r>
              <a:rPr lang="nb-NO" sz="1200" dirty="0">
                <a:solidFill>
                  <a:srgbClr val="008000"/>
                </a:solidFill>
              </a:rPr>
              <a:t>% </a:t>
            </a:r>
            <a:r>
              <a:rPr lang="nb-NO" sz="1200" dirty="0" smtClean="0">
                <a:solidFill>
                  <a:srgbClr val="008000"/>
                </a:solidFill>
              </a:rPr>
              <a:t>For å kunne vise </a:t>
            </a:r>
            <a:r>
              <a:rPr lang="nb-NO" sz="1200" dirty="0">
                <a:solidFill>
                  <a:srgbClr val="008000"/>
                </a:solidFill>
              </a:rPr>
              <a:t>norske tegn</a:t>
            </a:r>
          </a:p>
          <a:p>
            <a:r>
              <a:rPr lang="nb-NO" sz="1200" dirty="0"/>
              <a:t>\</a:t>
            </a:r>
            <a:r>
              <a:rPr lang="nb-NO" sz="1200" dirty="0" err="1"/>
              <a:t>usepackage</a:t>
            </a:r>
            <a:r>
              <a:rPr lang="nb-NO" sz="1200" dirty="0"/>
              <a:t>[latin1]{</a:t>
            </a:r>
            <a:r>
              <a:rPr lang="nb-NO" sz="1200" dirty="0" err="1"/>
              <a:t>inputenc</a:t>
            </a:r>
            <a:r>
              <a:rPr lang="nb-NO" sz="1200" dirty="0"/>
              <a:t>} </a:t>
            </a:r>
            <a:r>
              <a:rPr lang="nb-NO" sz="1200" dirty="0">
                <a:solidFill>
                  <a:srgbClr val="008000"/>
                </a:solidFill>
              </a:rPr>
              <a:t>% For å kunne skrive norske tegn. </a:t>
            </a:r>
          </a:p>
          <a:p>
            <a:r>
              <a:rPr lang="nb-NO" sz="1200" dirty="0">
                <a:solidFill>
                  <a:srgbClr val="008000"/>
                </a:solidFill>
              </a:rPr>
              <a:t>% Hvis problemer med </a:t>
            </a:r>
            <a:r>
              <a:rPr lang="nb-NO" sz="1200" dirty="0" err="1">
                <a:solidFill>
                  <a:srgbClr val="008000"/>
                </a:solidFill>
              </a:rPr>
              <a:t>æøå</a:t>
            </a:r>
            <a:r>
              <a:rPr lang="nb-NO" sz="1200" dirty="0">
                <a:solidFill>
                  <a:srgbClr val="008000"/>
                </a:solidFill>
              </a:rPr>
              <a:t>, bytt ut latin1 med utf8.</a:t>
            </a:r>
          </a:p>
          <a:p>
            <a:r>
              <a:rPr lang="nb-NO" sz="1200" dirty="0">
                <a:solidFill>
                  <a:srgbClr val="008000"/>
                </a:solidFill>
              </a:rPr>
              <a:t>% </a:t>
            </a:r>
            <a:r>
              <a:rPr lang="nb-NO" sz="1200" dirty="0" smtClean="0">
                <a:solidFill>
                  <a:srgbClr val="008000"/>
                </a:solidFill>
              </a:rPr>
              <a:t>I stedet for æ ø å kan man </a:t>
            </a:r>
            <a:r>
              <a:rPr lang="nb-NO" sz="1200" dirty="0">
                <a:solidFill>
                  <a:srgbClr val="008000"/>
                </a:solidFill>
              </a:rPr>
              <a:t>skrive </a:t>
            </a:r>
            <a:r>
              <a:rPr lang="nb-NO" sz="1200" dirty="0" smtClean="0">
                <a:solidFill>
                  <a:srgbClr val="008000"/>
                </a:solidFill>
              </a:rPr>
              <a:t>{\</a:t>
            </a:r>
            <a:r>
              <a:rPr lang="nb-NO" sz="1200" dirty="0" err="1" smtClean="0">
                <a:solidFill>
                  <a:srgbClr val="008000"/>
                </a:solidFill>
              </a:rPr>
              <a:t>ae</a:t>
            </a:r>
            <a:r>
              <a:rPr lang="nb-NO" sz="1200" dirty="0" smtClean="0">
                <a:solidFill>
                  <a:srgbClr val="008000"/>
                </a:solidFill>
              </a:rPr>
              <a:t>} {\</a:t>
            </a:r>
            <a:r>
              <a:rPr lang="nb-NO" sz="1200" dirty="0" err="1" smtClean="0">
                <a:solidFill>
                  <a:srgbClr val="008000"/>
                </a:solidFill>
              </a:rPr>
              <a:t>oe</a:t>
            </a:r>
            <a:r>
              <a:rPr lang="nb-NO" sz="1200" dirty="0" smtClean="0">
                <a:solidFill>
                  <a:srgbClr val="008000"/>
                </a:solidFill>
              </a:rPr>
              <a:t>} {\</a:t>
            </a:r>
            <a:r>
              <a:rPr lang="nb-NO" sz="1200" dirty="0" err="1" smtClean="0">
                <a:solidFill>
                  <a:srgbClr val="008000"/>
                </a:solidFill>
              </a:rPr>
              <a:t>aa</a:t>
            </a:r>
            <a:r>
              <a:rPr lang="nb-NO" sz="1200" dirty="0" smtClean="0">
                <a:solidFill>
                  <a:srgbClr val="008000"/>
                </a:solidFill>
              </a:rPr>
              <a:t>}</a:t>
            </a:r>
            <a:endParaRPr lang="nb-NO" sz="1200" dirty="0">
              <a:solidFill>
                <a:srgbClr val="008000"/>
              </a:solidFill>
            </a:endParaRPr>
          </a:p>
          <a:p>
            <a:r>
              <a:rPr lang="nb-NO" sz="1200" dirty="0"/>
              <a:t>\</a:t>
            </a:r>
            <a:r>
              <a:rPr lang="nb-NO" sz="1200" dirty="0" err="1"/>
              <a:t>usepackage</a:t>
            </a:r>
            <a:r>
              <a:rPr lang="nb-NO" sz="1200" dirty="0"/>
              <a:t>{babel} </a:t>
            </a:r>
            <a:r>
              <a:rPr lang="nb-NO" sz="1200" dirty="0">
                <a:solidFill>
                  <a:srgbClr val="008000"/>
                </a:solidFill>
              </a:rPr>
              <a:t>% Tilpasning til norsk</a:t>
            </a:r>
          </a:p>
          <a:p>
            <a:r>
              <a:rPr lang="nb-NO" sz="1200" dirty="0"/>
              <a:t>\</a:t>
            </a:r>
            <a:r>
              <a:rPr lang="nb-NO" sz="1200" dirty="0" err="1"/>
              <a:t>usepackage</a:t>
            </a:r>
            <a:r>
              <a:rPr lang="nb-NO" sz="1200" dirty="0"/>
              <a:t>{</a:t>
            </a:r>
            <a:r>
              <a:rPr lang="nb-NO" sz="1200" dirty="0" err="1"/>
              <a:t>graphicx</a:t>
            </a:r>
            <a:r>
              <a:rPr lang="nb-NO" sz="1200" dirty="0"/>
              <a:t>} </a:t>
            </a:r>
            <a:r>
              <a:rPr lang="nb-NO" sz="1200" dirty="0">
                <a:solidFill>
                  <a:srgbClr val="008000"/>
                </a:solidFill>
              </a:rPr>
              <a:t>% For å inkludere </a:t>
            </a:r>
            <a:r>
              <a:rPr lang="nb-NO" sz="1200" dirty="0" smtClean="0">
                <a:solidFill>
                  <a:srgbClr val="008000"/>
                </a:solidFill>
              </a:rPr>
              <a:t>figurer</a:t>
            </a:r>
            <a:endParaRPr lang="nb-NO" sz="1200" dirty="0">
              <a:solidFill>
                <a:srgbClr val="008000"/>
              </a:solidFill>
            </a:endParaRPr>
          </a:p>
          <a:p>
            <a:r>
              <a:rPr lang="nb-NO" sz="1200" dirty="0"/>
              <a:t>\</a:t>
            </a:r>
            <a:r>
              <a:rPr lang="nb-NO" sz="1200" dirty="0" err="1"/>
              <a:t>usepackage</a:t>
            </a:r>
            <a:r>
              <a:rPr lang="nb-NO" sz="1200" dirty="0"/>
              <a:t>{</a:t>
            </a:r>
            <a:r>
              <a:rPr lang="nb-NO" sz="1200" dirty="0" err="1"/>
              <a:t>amsmath,amssymb</a:t>
            </a:r>
            <a:r>
              <a:rPr lang="nb-NO" sz="1200" dirty="0"/>
              <a:t>} </a:t>
            </a:r>
            <a:r>
              <a:rPr lang="nb-NO" sz="1200" dirty="0">
                <a:solidFill>
                  <a:srgbClr val="008000"/>
                </a:solidFill>
              </a:rPr>
              <a:t>% Ekstra matematikkfunksjoner</a:t>
            </a:r>
          </a:p>
          <a:p>
            <a:r>
              <a:rPr lang="nb-NO" sz="1200" dirty="0" smtClean="0">
                <a:solidFill>
                  <a:srgbClr val="008000"/>
                </a:solidFill>
              </a:rPr>
              <a:t>% Linjene over er en typisk </a:t>
            </a:r>
            <a:r>
              <a:rPr lang="nb-NO" sz="1200" i="1" dirty="0" err="1" smtClean="0">
                <a:solidFill>
                  <a:srgbClr val="008000"/>
                </a:solidFill>
              </a:rPr>
              <a:t>preamble</a:t>
            </a:r>
            <a:r>
              <a:rPr lang="nb-NO" sz="1200" dirty="0" smtClean="0">
                <a:solidFill>
                  <a:srgbClr val="008000"/>
                </a:solidFill>
              </a:rPr>
              <a:t> som kan brukes i de fleste dokumenter </a:t>
            </a:r>
            <a:endParaRPr lang="nb-NO" sz="1200" dirty="0">
              <a:solidFill>
                <a:srgbClr val="008000"/>
              </a:solidFill>
            </a:endParaRPr>
          </a:p>
          <a:p>
            <a:endParaRPr lang="nb-NO" sz="1200" dirty="0" smtClean="0"/>
          </a:p>
          <a:p>
            <a:r>
              <a:rPr lang="nb-NO" sz="1200" dirty="0" smtClean="0"/>
              <a:t>\</a:t>
            </a:r>
            <a:r>
              <a:rPr lang="nb-NO" sz="1200" dirty="0" err="1" smtClean="0"/>
              <a:t>author</a:t>
            </a:r>
            <a:r>
              <a:rPr lang="nb-NO" sz="1200" dirty="0" smtClean="0"/>
              <a:t>{Jon Andreas Støvneng}</a:t>
            </a:r>
            <a:endParaRPr lang="nb-NO" sz="1200" dirty="0"/>
          </a:p>
          <a:p>
            <a:r>
              <a:rPr lang="nb-NO" sz="1200" dirty="0"/>
              <a:t>\</a:t>
            </a:r>
            <a:r>
              <a:rPr lang="nb-NO" sz="1200" dirty="0" err="1"/>
              <a:t>title</a:t>
            </a:r>
            <a:r>
              <a:rPr lang="nb-NO" sz="1200" dirty="0"/>
              <a:t>{Innføring i \LaTeX}</a:t>
            </a:r>
          </a:p>
          <a:p>
            <a:r>
              <a:rPr lang="nb-NO" sz="1200" dirty="0"/>
              <a:t>\date{\</a:t>
            </a:r>
            <a:r>
              <a:rPr lang="nb-NO" sz="1200" dirty="0" err="1"/>
              <a:t>today</a:t>
            </a:r>
            <a:r>
              <a:rPr lang="nb-NO" sz="1200" dirty="0" smtClean="0"/>
              <a:t>}</a:t>
            </a:r>
            <a:endParaRPr lang="nb-NO" sz="1200" dirty="0"/>
          </a:p>
          <a:p>
            <a:r>
              <a:rPr lang="nb-NO" sz="1200" dirty="0"/>
              <a:t>\</a:t>
            </a:r>
            <a:r>
              <a:rPr lang="nb-NO" sz="1200" dirty="0" err="1"/>
              <a:t>begin</a:t>
            </a:r>
            <a:r>
              <a:rPr lang="nb-NO" sz="1200" dirty="0"/>
              <a:t>{</a:t>
            </a:r>
            <a:r>
              <a:rPr lang="nb-NO" sz="1200" dirty="0" err="1"/>
              <a:t>document</a:t>
            </a:r>
            <a:r>
              <a:rPr lang="nb-NO" sz="1200" dirty="0"/>
              <a:t>}</a:t>
            </a:r>
          </a:p>
          <a:p>
            <a:r>
              <a:rPr lang="nb-NO" sz="1200" dirty="0"/>
              <a:t>\maketitle </a:t>
            </a:r>
            <a:r>
              <a:rPr lang="nb-NO" sz="1200" dirty="0">
                <a:solidFill>
                  <a:srgbClr val="008000"/>
                </a:solidFill>
              </a:rPr>
              <a:t>% Skriver ut tittelen</a:t>
            </a:r>
          </a:p>
          <a:p>
            <a:r>
              <a:rPr lang="nb-NO" sz="1200" dirty="0"/>
              <a:t>\</a:t>
            </a:r>
            <a:r>
              <a:rPr lang="nb-NO" sz="1200" dirty="0" err="1"/>
              <a:t>begin</a:t>
            </a:r>
            <a:r>
              <a:rPr lang="nb-NO" sz="1200" dirty="0"/>
              <a:t>{</a:t>
            </a:r>
            <a:r>
              <a:rPr lang="nb-NO" sz="1200" dirty="0" err="1"/>
              <a:t>abstract</a:t>
            </a:r>
            <a:r>
              <a:rPr lang="nb-NO" sz="1200" dirty="0"/>
              <a:t>}</a:t>
            </a:r>
          </a:p>
          <a:p>
            <a:r>
              <a:rPr lang="nb-NO" sz="1200" dirty="0" smtClean="0"/>
              <a:t>Her </a:t>
            </a:r>
            <a:r>
              <a:rPr lang="nb-NO" sz="1200" dirty="0"/>
              <a:t>kommer sammendraget…</a:t>
            </a:r>
            <a:endParaRPr lang="nb-NO" sz="1200" dirty="0">
              <a:solidFill>
                <a:srgbClr val="00B050"/>
              </a:solidFill>
            </a:endParaRPr>
          </a:p>
          <a:p>
            <a:r>
              <a:rPr lang="nb-NO" sz="1200" dirty="0"/>
              <a:t>\end{</a:t>
            </a:r>
            <a:r>
              <a:rPr lang="nb-NO" sz="1200" dirty="0" err="1"/>
              <a:t>abstract</a:t>
            </a:r>
            <a:r>
              <a:rPr lang="nb-NO" sz="1200" dirty="0" smtClean="0"/>
              <a:t>}</a:t>
            </a:r>
            <a:endParaRPr lang="nb-NO" sz="1200" dirty="0"/>
          </a:p>
          <a:p>
            <a:r>
              <a:rPr lang="nb-NO" sz="1200" dirty="0" smtClean="0"/>
              <a:t>Selve </a:t>
            </a:r>
            <a:r>
              <a:rPr lang="nb-NO" sz="1200" dirty="0"/>
              <a:t>dokumentet kommer her...</a:t>
            </a:r>
          </a:p>
          <a:p>
            <a:r>
              <a:rPr lang="nb-NO" sz="1200" dirty="0"/>
              <a:t>\end{</a:t>
            </a:r>
            <a:r>
              <a:rPr lang="nb-NO" sz="1200" dirty="0" err="1"/>
              <a:t>document</a:t>
            </a:r>
            <a:r>
              <a:rPr lang="nb-NO" sz="1200" dirty="0"/>
              <a:t>}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39552" y="4964975"/>
            <a:ext cx="78692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200" dirty="0" smtClean="0"/>
              <a:t>Dokumenttyper:</a:t>
            </a:r>
            <a:r>
              <a:rPr lang="nb-NO" sz="1200" dirty="0"/>
              <a:t> </a:t>
            </a:r>
            <a:r>
              <a:rPr lang="nb-NO" sz="1200" dirty="0" err="1" smtClean="0"/>
              <a:t>article</a:t>
            </a:r>
            <a:r>
              <a:rPr lang="nb-NO" sz="1200" dirty="0"/>
              <a:t>, report, </a:t>
            </a:r>
            <a:r>
              <a:rPr lang="nb-NO" sz="1200" dirty="0" smtClean="0"/>
              <a:t>book  (vi bruker som regel </a:t>
            </a:r>
            <a:r>
              <a:rPr lang="nb-NO" sz="1200" dirty="0" err="1" smtClean="0"/>
              <a:t>article</a:t>
            </a:r>
            <a:r>
              <a:rPr lang="nb-NO" sz="1200" dirty="0" smtClean="0"/>
              <a:t>)</a:t>
            </a:r>
            <a:endParaRPr lang="nb-NO" sz="1200" dirty="0"/>
          </a:p>
          <a:p>
            <a:r>
              <a:rPr lang="nb-NO" sz="1200" dirty="0" smtClean="0"/>
              <a:t>Skriftstørrelse:</a:t>
            </a:r>
            <a:r>
              <a:rPr lang="nb-NO" sz="1200" dirty="0"/>
              <a:t> </a:t>
            </a:r>
            <a:r>
              <a:rPr lang="nb-NO" sz="1200" dirty="0" smtClean="0"/>
              <a:t>  10</a:t>
            </a:r>
            <a:r>
              <a:rPr lang="nb-NO" sz="1200" dirty="0"/>
              <a:t>, 11 </a:t>
            </a:r>
            <a:r>
              <a:rPr lang="nb-NO" sz="1200" dirty="0" smtClean="0"/>
              <a:t>eller </a:t>
            </a:r>
            <a:r>
              <a:rPr lang="nb-NO" sz="1200" dirty="0"/>
              <a:t>12 </a:t>
            </a:r>
            <a:r>
              <a:rPr lang="nb-NO" sz="1200" dirty="0" err="1" smtClean="0"/>
              <a:t>pt</a:t>
            </a:r>
            <a:endParaRPr lang="nb-NO" sz="1200" dirty="0"/>
          </a:p>
          <a:p>
            <a:r>
              <a:rPr lang="nb-NO" sz="1200" dirty="0"/>
              <a:t>Vise tittel:	</a:t>
            </a:r>
            <a:r>
              <a:rPr lang="nb-NO" sz="1200" dirty="0" smtClean="0"/>
              <a:t>\maketitle</a:t>
            </a:r>
            <a:endParaRPr lang="nb-NO" sz="1200" dirty="0"/>
          </a:p>
          <a:p>
            <a:r>
              <a:rPr lang="nb-NO" sz="1200" dirty="0"/>
              <a:t>Innholdsfortegnelse</a:t>
            </a:r>
            <a:r>
              <a:rPr lang="nb-NO" sz="1200" dirty="0" smtClean="0"/>
              <a:t>: \</a:t>
            </a:r>
            <a:r>
              <a:rPr lang="nb-NO" sz="1200" dirty="0" err="1"/>
              <a:t>tableofcontents</a:t>
            </a:r>
            <a:endParaRPr lang="nb-NO" sz="1200" dirty="0"/>
          </a:p>
          <a:p>
            <a:endParaRPr lang="nb-NO" sz="1200" dirty="0"/>
          </a:p>
          <a:p>
            <a:r>
              <a:rPr lang="nb-NO" sz="1200" dirty="0" smtClean="0"/>
              <a:t>Det finnes «uendelig» </a:t>
            </a:r>
            <a:r>
              <a:rPr lang="nb-NO" sz="1200" dirty="0"/>
              <a:t>med ekstra pakker, f.eks</a:t>
            </a:r>
            <a:r>
              <a:rPr lang="nb-NO" sz="1200" dirty="0" smtClean="0"/>
              <a:t>.: </a:t>
            </a:r>
            <a:r>
              <a:rPr lang="nb-NO" sz="1200" i="1" dirty="0" err="1" smtClean="0">
                <a:solidFill>
                  <a:srgbClr val="FF0000"/>
                </a:solidFill>
              </a:rPr>
              <a:t>color</a:t>
            </a:r>
            <a:r>
              <a:rPr lang="nb-NO" sz="1200" i="1" dirty="0">
                <a:solidFill>
                  <a:srgbClr val="FF0000"/>
                </a:solidFill>
              </a:rPr>
              <a:t>, url, </a:t>
            </a:r>
            <a:r>
              <a:rPr lang="nb-NO" sz="1200" i="1" dirty="0" err="1">
                <a:solidFill>
                  <a:srgbClr val="FF0000"/>
                </a:solidFill>
              </a:rPr>
              <a:t>cite</a:t>
            </a:r>
            <a:r>
              <a:rPr lang="nb-NO" sz="1200" i="1" dirty="0">
                <a:solidFill>
                  <a:srgbClr val="FF0000"/>
                </a:solidFill>
              </a:rPr>
              <a:t>, </a:t>
            </a:r>
            <a:r>
              <a:rPr lang="nb-NO" sz="1200" i="1" dirty="0" err="1">
                <a:solidFill>
                  <a:srgbClr val="FF0000"/>
                </a:solidFill>
              </a:rPr>
              <a:t>parskip</a:t>
            </a:r>
            <a:r>
              <a:rPr lang="nb-NO" sz="1200" i="1" dirty="0">
                <a:solidFill>
                  <a:srgbClr val="FF0000"/>
                </a:solidFill>
              </a:rPr>
              <a:t>, </a:t>
            </a:r>
            <a:r>
              <a:rPr lang="nb-NO" sz="1200" i="1" dirty="0" err="1">
                <a:solidFill>
                  <a:srgbClr val="FF0000"/>
                </a:solidFill>
              </a:rPr>
              <a:t>subfig</a:t>
            </a:r>
            <a:r>
              <a:rPr lang="nb-NO" sz="1200" i="1" dirty="0">
                <a:solidFill>
                  <a:srgbClr val="FF0000"/>
                </a:solidFill>
              </a:rPr>
              <a:t> +++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uiExpan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/>
          <a:lstStyle/>
          <a:p>
            <a:pPr eaLnBrk="1" hangingPunct="1"/>
            <a:r>
              <a:rPr lang="nb-NO" sz="2400" dirty="0" smtClean="0"/>
              <a:t>Tekst i et LaTeX-dokument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684213" y="908720"/>
            <a:ext cx="7869237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200" dirty="0"/>
              <a:t>Tekst skrives inn på vanlig måte.</a:t>
            </a:r>
          </a:p>
          <a:p>
            <a:endParaRPr lang="nb-NO" sz="1200" dirty="0"/>
          </a:p>
          <a:p>
            <a:r>
              <a:rPr lang="nb-NO" sz="1200" dirty="0"/>
              <a:t>Avsnitt markeres med 2 linjeskift.</a:t>
            </a:r>
          </a:p>
          <a:p>
            <a:r>
              <a:rPr lang="nb-NO" sz="1200" dirty="0"/>
              <a:t>(For vertikalt mellomrom før avsnitt, inkluder pakka </a:t>
            </a:r>
            <a:r>
              <a:rPr lang="nb-NO" sz="1200" i="1" dirty="0" err="1"/>
              <a:t>parskip</a:t>
            </a:r>
            <a:r>
              <a:rPr lang="nb-NO" sz="1200" i="1" dirty="0"/>
              <a:t>)</a:t>
            </a:r>
            <a:endParaRPr lang="nb-NO" sz="1200" dirty="0"/>
          </a:p>
          <a:p>
            <a:endParaRPr lang="nb-NO" sz="1200" dirty="0"/>
          </a:p>
          <a:p>
            <a:r>
              <a:rPr lang="nb-NO" sz="1200" dirty="0"/>
              <a:t>Alt etter % </a:t>
            </a:r>
            <a:r>
              <a:rPr lang="nb-NO" sz="1200" dirty="0" smtClean="0"/>
              <a:t>på en gitt linje er </a:t>
            </a:r>
            <a:r>
              <a:rPr lang="nb-NO" sz="1200" dirty="0"/>
              <a:t>kommentarer og vises ikke.</a:t>
            </a:r>
          </a:p>
          <a:p>
            <a:endParaRPr lang="nb-NO" sz="1200" dirty="0"/>
          </a:p>
          <a:p>
            <a:r>
              <a:rPr lang="nb-NO" sz="1200" dirty="0"/>
              <a:t>Tvunget linjeskift: \\ eller \</a:t>
            </a:r>
            <a:r>
              <a:rPr lang="nb-NO" sz="1200" dirty="0" err="1"/>
              <a:t>newline</a:t>
            </a:r>
            <a:endParaRPr lang="nb-NO" sz="1200" dirty="0"/>
          </a:p>
          <a:p>
            <a:r>
              <a:rPr lang="nb-NO" sz="1200" dirty="0"/>
              <a:t>Tvunget sideskift: \</a:t>
            </a:r>
            <a:r>
              <a:rPr lang="nb-NO" sz="1200" dirty="0" err="1"/>
              <a:t>newpage</a:t>
            </a:r>
            <a:endParaRPr lang="nb-NO" sz="1200" dirty="0"/>
          </a:p>
          <a:p>
            <a:endParaRPr lang="nb-NO" sz="1200" dirty="0"/>
          </a:p>
          <a:p>
            <a:r>
              <a:rPr lang="nb-NO" sz="1200" dirty="0"/>
              <a:t>Fotnoter: \</a:t>
            </a:r>
            <a:r>
              <a:rPr lang="nb-NO" sz="1200" dirty="0" err="1"/>
              <a:t>footnote</a:t>
            </a:r>
            <a:r>
              <a:rPr lang="nb-NO" sz="1200" dirty="0"/>
              <a:t>{…}</a:t>
            </a:r>
          </a:p>
          <a:p>
            <a:endParaRPr lang="nb-NO" sz="1200" dirty="0"/>
          </a:p>
          <a:p>
            <a:r>
              <a:rPr lang="nb-NO" sz="1200" dirty="0"/>
              <a:t>Spesialtegn: # $ % &amp; { } _ ^ \ ~</a:t>
            </a:r>
          </a:p>
          <a:p>
            <a:r>
              <a:rPr lang="nb-NO" sz="1200" dirty="0"/>
              <a:t>Sett \ foran dersom du vil skrive disse i teksten.</a:t>
            </a:r>
          </a:p>
          <a:p>
            <a:endParaRPr lang="nb-NO" sz="30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83568" y="4235604"/>
            <a:ext cx="518457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nb-NO" sz="1200" dirty="0"/>
              <a:t>Kommandoer for å strukturere dokumentet:</a:t>
            </a:r>
          </a:p>
          <a:p>
            <a:endParaRPr lang="nb-NO" sz="1200" dirty="0"/>
          </a:p>
          <a:p>
            <a:pPr lvl="1"/>
            <a:r>
              <a:rPr lang="nb-NO" sz="1200" dirty="0"/>
              <a:t>\</a:t>
            </a:r>
            <a:r>
              <a:rPr lang="nb-NO" sz="1200" dirty="0" err="1"/>
              <a:t>section</a:t>
            </a:r>
            <a:r>
              <a:rPr lang="nb-NO" sz="1200" dirty="0"/>
              <a:t>{…}</a:t>
            </a:r>
          </a:p>
          <a:p>
            <a:pPr lvl="1"/>
            <a:r>
              <a:rPr lang="nb-NO" sz="1200" dirty="0"/>
              <a:t>\</a:t>
            </a:r>
            <a:r>
              <a:rPr lang="nb-NO" sz="1200" dirty="0" err="1"/>
              <a:t>subsection</a:t>
            </a:r>
            <a:r>
              <a:rPr lang="nb-NO" sz="1200" dirty="0"/>
              <a:t>{…}</a:t>
            </a:r>
          </a:p>
          <a:p>
            <a:pPr lvl="1"/>
            <a:r>
              <a:rPr lang="nb-NO" sz="1200" dirty="0"/>
              <a:t>\</a:t>
            </a:r>
            <a:r>
              <a:rPr lang="nb-NO" sz="1200" dirty="0" err="1"/>
              <a:t>subsubsection</a:t>
            </a:r>
            <a:r>
              <a:rPr lang="nb-NO" sz="1200" dirty="0"/>
              <a:t>{…}</a:t>
            </a:r>
          </a:p>
          <a:p>
            <a:endParaRPr lang="nb-NO" sz="1200" dirty="0"/>
          </a:p>
          <a:p>
            <a:r>
              <a:rPr lang="nb-NO" sz="1200" dirty="0"/>
              <a:t>I tillegg: </a:t>
            </a:r>
          </a:p>
          <a:p>
            <a:pPr lvl="1"/>
            <a:r>
              <a:rPr lang="nb-NO" sz="1200" dirty="0"/>
              <a:t>\part{…} og \</a:t>
            </a:r>
            <a:r>
              <a:rPr lang="nb-NO" sz="1200" dirty="0" err="1"/>
              <a:t>chapter</a:t>
            </a:r>
            <a:r>
              <a:rPr lang="nb-NO" sz="1200" dirty="0"/>
              <a:t>{…} for ”report” og ”book”.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/>
          <a:lstStyle/>
          <a:p>
            <a:pPr eaLnBrk="1" hangingPunct="1"/>
            <a:r>
              <a:rPr lang="nb-NO" sz="2400" dirty="0" smtClean="0"/>
              <a:t>Store dokumenter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468313" y="764704"/>
            <a:ext cx="842486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200" dirty="0"/>
              <a:t>For store dokumenter (f.eks. masteroppgave), kan det være lurt å splitte dokumentet opp i flere </a:t>
            </a:r>
            <a:r>
              <a:rPr lang="nb-NO" sz="1200" dirty="0" smtClean="0"/>
              <a:t>deler (</a:t>
            </a:r>
            <a:r>
              <a:rPr lang="nb-NO" sz="1200" dirty="0" err="1" smtClean="0"/>
              <a:t>dvs</a:t>
            </a:r>
            <a:r>
              <a:rPr lang="nb-NO" sz="1200" dirty="0" smtClean="0"/>
              <a:t> flere filer):</a:t>
            </a:r>
            <a:endParaRPr lang="nb-NO" sz="1200" dirty="0"/>
          </a:p>
          <a:p>
            <a:endParaRPr lang="nb-NO" sz="1200" dirty="0"/>
          </a:p>
          <a:p>
            <a:pPr lvl="1"/>
            <a:r>
              <a:rPr lang="nb-NO" sz="1200" dirty="0"/>
              <a:t>\input{introduksjon} % inkluderer fila </a:t>
            </a:r>
            <a:r>
              <a:rPr lang="nb-NO" sz="1200" dirty="0" err="1"/>
              <a:t>introduksjon.tex</a:t>
            </a:r>
            <a:endParaRPr lang="nb-NO" sz="1200" dirty="0"/>
          </a:p>
          <a:p>
            <a:pPr lvl="1"/>
            <a:r>
              <a:rPr lang="nb-NO" sz="1200" dirty="0"/>
              <a:t>\input{resultater</a:t>
            </a:r>
            <a:r>
              <a:rPr lang="nb-NO" sz="1200" dirty="0" smtClean="0"/>
              <a:t>}     % inkluderer fila </a:t>
            </a:r>
            <a:r>
              <a:rPr lang="nb-NO" sz="1200" dirty="0" err="1" smtClean="0"/>
              <a:t>resultater.tex</a:t>
            </a:r>
            <a:endParaRPr lang="nb-NO" sz="1200" dirty="0"/>
          </a:p>
          <a:p>
            <a:pPr lvl="1"/>
            <a:r>
              <a:rPr lang="nb-NO" sz="1200" dirty="0"/>
              <a:t>\input</a:t>
            </a:r>
            <a:r>
              <a:rPr lang="nb-NO" sz="1200" dirty="0" smtClean="0"/>
              <a:t>{…}                 % inkluderer fila ...</a:t>
            </a:r>
            <a:endParaRPr lang="nb-NO" sz="1200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1988840"/>
            <a:ext cx="8229600" cy="49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b-NO" sz="2400" dirty="0" smtClean="0"/>
              <a:t>Utheving av tekst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68313" y="2420888"/>
            <a:ext cx="842486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200" dirty="0"/>
              <a:t>Noen kommandoer for å utheve tekst:</a:t>
            </a:r>
          </a:p>
          <a:p>
            <a:endParaRPr lang="nb-NO" sz="1200" dirty="0"/>
          </a:p>
          <a:p>
            <a:r>
              <a:rPr lang="nb-NO" sz="1200" dirty="0"/>
              <a:t>\</a:t>
            </a:r>
            <a:r>
              <a:rPr lang="nb-NO" sz="1200" dirty="0" err="1"/>
              <a:t>emph</a:t>
            </a:r>
            <a:r>
              <a:rPr lang="nb-NO" sz="1200" dirty="0"/>
              <a:t>{Uthevet</a:t>
            </a:r>
            <a:r>
              <a:rPr lang="nb-NO" sz="1200" dirty="0" smtClean="0"/>
              <a:t>} eller {\em Uthevet}</a:t>
            </a:r>
            <a:endParaRPr lang="nb-NO" sz="1200" dirty="0"/>
          </a:p>
          <a:p>
            <a:r>
              <a:rPr lang="nb-NO" sz="1200" dirty="0"/>
              <a:t>\</a:t>
            </a:r>
            <a:r>
              <a:rPr lang="nb-NO" sz="1200" dirty="0" err="1"/>
              <a:t>textbf</a:t>
            </a:r>
            <a:r>
              <a:rPr lang="nb-NO" sz="1200" dirty="0"/>
              <a:t>{Fet skrift</a:t>
            </a:r>
            <a:r>
              <a:rPr lang="nb-NO" sz="1200" dirty="0" smtClean="0"/>
              <a:t>} eller {\bf Fet skrift}</a:t>
            </a:r>
            <a:endParaRPr lang="nb-NO" sz="1200" dirty="0"/>
          </a:p>
          <a:p>
            <a:r>
              <a:rPr lang="nb-NO" sz="1200" dirty="0"/>
              <a:t>\</a:t>
            </a:r>
            <a:r>
              <a:rPr lang="nb-NO" sz="1200" dirty="0" err="1"/>
              <a:t>textit</a:t>
            </a:r>
            <a:r>
              <a:rPr lang="nb-NO" sz="1200" dirty="0"/>
              <a:t>{Kursiv</a:t>
            </a:r>
            <a:r>
              <a:rPr lang="nb-NO" sz="1200" dirty="0" smtClean="0"/>
              <a:t>} eller {\it Kursiv}</a:t>
            </a:r>
            <a:endParaRPr lang="nb-NO" sz="1200" dirty="0"/>
          </a:p>
          <a:p>
            <a:r>
              <a:rPr lang="nb-NO" sz="1200" dirty="0"/>
              <a:t>\</a:t>
            </a:r>
            <a:r>
              <a:rPr lang="nb-NO" sz="1200" dirty="0" err="1"/>
              <a:t>textsc</a:t>
            </a:r>
            <a:r>
              <a:rPr lang="nb-NO" sz="1200" dirty="0"/>
              <a:t>{Store bokstaver}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95536" y="3875038"/>
            <a:ext cx="8229600" cy="418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b-NO" sz="2400" smtClean="0"/>
              <a:t>Referanser</a:t>
            </a:r>
            <a:endParaRPr lang="nb-NO" sz="2400" dirty="0" smtClean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68313" y="4345647"/>
            <a:ext cx="683999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nb-NO" sz="1200" dirty="0"/>
              <a:t>\</a:t>
            </a:r>
            <a:r>
              <a:rPr lang="nb-NO" sz="1200" dirty="0" err="1"/>
              <a:t>begin</a:t>
            </a:r>
            <a:r>
              <a:rPr lang="nb-NO" sz="1200" dirty="0"/>
              <a:t>{</a:t>
            </a:r>
            <a:r>
              <a:rPr lang="nb-NO" sz="1200" dirty="0" err="1"/>
              <a:t>thebibliography</a:t>
            </a:r>
            <a:r>
              <a:rPr lang="nb-NO" sz="1200" dirty="0"/>
              <a:t>}{00}</a:t>
            </a:r>
          </a:p>
          <a:p>
            <a:r>
              <a:rPr lang="nb-NO" sz="1200" dirty="0"/>
              <a:t>\</a:t>
            </a:r>
            <a:r>
              <a:rPr lang="nb-NO" sz="1200" dirty="0" err="1"/>
              <a:t>bibitem</a:t>
            </a:r>
            <a:r>
              <a:rPr lang="nb-NO" sz="1200" dirty="0"/>
              <a:t>{</a:t>
            </a:r>
            <a:r>
              <a:rPr lang="nb-NO" sz="1200" dirty="0" err="1"/>
              <a:t>refnavn</a:t>
            </a:r>
            <a:r>
              <a:rPr lang="nb-NO" sz="1200" dirty="0"/>
              <a:t>} Selve referanseteksten</a:t>
            </a:r>
          </a:p>
          <a:p>
            <a:r>
              <a:rPr lang="nb-NO" sz="1200" dirty="0"/>
              <a:t>\end{</a:t>
            </a:r>
            <a:r>
              <a:rPr lang="nb-NO" sz="1200" dirty="0" err="1"/>
              <a:t>thebibliography</a:t>
            </a:r>
            <a:r>
              <a:rPr lang="nb-NO" sz="1200" dirty="0"/>
              <a:t>}</a:t>
            </a:r>
          </a:p>
          <a:p>
            <a:endParaRPr lang="nb-NO" sz="1200" dirty="0"/>
          </a:p>
          <a:p>
            <a:r>
              <a:rPr lang="nb-NO" sz="1200" dirty="0"/>
              <a:t>Henvisningen i teksten skrives på følgende måte:</a:t>
            </a:r>
          </a:p>
          <a:p>
            <a:pPr lvl="1"/>
            <a:r>
              <a:rPr lang="nb-NO" sz="1200" dirty="0"/>
              <a:t>\</a:t>
            </a:r>
            <a:r>
              <a:rPr lang="nb-NO" sz="1200" dirty="0" err="1"/>
              <a:t>cite</a:t>
            </a:r>
            <a:r>
              <a:rPr lang="nb-NO" sz="1200" dirty="0"/>
              <a:t>{</a:t>
            </a:r>
            <a:r>
              <a:rPr lang="nb-NO" sz="1200" dirty="0" err="1"/>
              <a:t>refnavn</a:t>
            </a:r>
            <a:r>
              <a:rPr lang="nb-NO" sz="1200" dirty="0"/>
              <a:t>}</a:t>
            </a:r>
          </a:p>
          <a:p>
            <a:endParaRPr lang="nb-NO" sz="1200" dirty="0"/>
          </a:p>
          <a:p>
            <a:r>
              <a:rPr lang="nb-NO" sz="1200" dirty="0">
                <a:solidFill>
                  <a:srgbClr val="008000"/>
                </a:solidFill>
              </a:rPr>
              <a:t>Husk å kompilere 2 ganger når du har endret på referanser</a:t>
            </a:r>
            <a:r>
              <a:rPr lang="nb-NO" sz="1200" dirty="0" smtClean="0">
                <a:solidFill>
                  <a:srgbClr val="008000"/>
                </a:solidFill>
              </a:rPr>
              <a:t>!</a:t>
            </a:r>
            <a:endParaRPr lang="nb-NO" sz="12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pPr eaLnBrk="1" hangingPunct="1"/>
            <a:r>
              <a:rPr lang="nb-NO" sz="2400" dirty="0" smtClean="0"/>
              <a:t>Figurer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468312" y="764704"/>
            <a:ext cx="8675687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200" dirty="0"/>
              <a:t>\</a:t>
            </a:r>
            <a:r>
              <a:rPr lang="nb-NO" sz="1200" dirty="0" err="1"/>
              <a:t>begin</a:t>
            </a:r>
            <a:r>
              <a:rPr lang="nb-NO" sz="1200" dirty="0"/>
              <a:t>{</a:t>
            </a:r>
            <a:r>
              <a:rPr lang="nb-NO" sz="1200" dirty="0" err="1"/>
              <a:t>figure</a:t>
            </a:r>
            <a:r>
              <a:rPr lang="nb-NO" sz="1200" dirty="0"/>
              <a:t>}[</a:t>
            </a:r>
            <a:r>
              <a:rPr lang="nb-NO" sz="1200" dirty="0" err="1"/>
              <a:t>htb</a:t>
            </a:r>
            <a:r>
              <a:rPr lang="nb-NO" sz="1200" dirty="0"/>
              <a:t>]	</a:t>
            </a:r>
            <a:r>
              <a:rPr lang="nb-NO" sz="1200" dirty="0">
                <a:solidFill>
                  <a:srgbClr val="008000"/>
                </a:solidFill>
              </a:rPr>
              <a:t>% Se forklaringen under</a:t>
            </a:r>
          </a:p>
          <a:p>
            <a:r>
              <a:rPr lang="nb-NO" sz="1200" dirty="0"/>
              <a:t>\</a:t>
            </a:r>
            <a:r>
              <a:rPr lang="nb-NO" sz="1200" dirty="0" err="1"/>
              <a:t>begin</a:t>
            </a:r>
            <a:r>
              <a:rPr lang="nb-NO" sz="1200" dirty="0"/>
              <a:t>{</a:t>
            </a:r>
            <a:r>
              <a:rPr lang="nb-NO" sz="1200" dirty="0" err="1"/>
              <a:t>center</a:t>
            </a:r>
            <a:r>
              <a:rPr lang="nb-NO" sz="1200" dirty="0"/>
              <a:t>}</a:t>
            </a:r>
          </a:p>
          <a:p>
            <a:pPr lvl="1"/>
            <a:r>
              <a:rPr lang="nb-NO" sz="1200" dirty="0"/>
              <a:t>\</a:t>
            </a:r>
            <a:r>
              <a:rPr lang="nb-NO" sz="1200" dirty="0" err="1"/>
              <a:t>includegraphics</a:t>
            </a:r>
            <a:r>
              <a:rPr lang="nb-NO" sz="1200" dirty="0"/>
              <a:t>[</a:t>
            </a:r>
            <a:r>
              <a:rPr lang="nb-NO" sz="1200" dirty="0" err="1"/>
              <a:t>width</a:t>
            </a:r>
            <a:r>
              <a:rPr lang="nb-NO" sz="1200" dirty="0"/>
              <a:t>=0.9\</a:t>
            </a:r>
            <a:r>
              <a:rPr lang="nb-NO" sz="1200" dirty="0" err="1"/>
              <a:t>textwidth</a:t>
            </a:r>
            <a:r>
              <a:rPr lang="nb-NO" sz="1200" dirty="0"/>
              <a:t>]{</a:t>
            </a:r>
            <a:r>
              <a:rPr lang="nb-NO" sz="1200" dirty="0" err="1"/>
              <a:t>latexfigur</a:t>
            </a:r>
            <a:r>
              <a:rPr lang="nb-NO" sz="1200" dirty="0"/>
              <a:t>}</a:t>
            </a:r>
          </a:p>
          <a:p>
            <a:pPr lvl="1"/>
            <a:r>
              <a:rPr lang="nb-NO" sz="1200" dirty="0"/>
              <a:t>\</a:t>
            </a:r>
            <a:r>
              <a:rPr lang="nb-NO" sz="1200" dirty="0" err="1"/>
              <a:t>caption</a:t>
            </a:r>
            <a:r>
              <a:rPr lang="nb-NO" sz="1200" dirty="0"/>
              <a:t>{\LaTeX{}-logo}</a:t>
            </a:r>
          </a:p>
          <a:p>
            <a:pPr lvl="1"/>
            <a:r>
              <a:rPr lang="nb-NO" sz="1200" dirty="0"/>
              <a:t>\</a:t>
            </a:r>
            <a:r>
              <a:rPr lang="nb-NO" sz="1200" dirty="0" err="1"/>
              <a:t>label</a:t>
            </a:r>
            <a:r>
              <a:rPr lang="nb-NO" sz="1200" dirty="0"/>
              <a:t>{</a:t>
            </a:r>
            <a:r>
              <a:rPr lang="nb-NO" sz="1200" dirty="0" err="1"/>
              <a:t>fig:latexlogo</a:t>
            </a:r>
            <a:r>
              <a:rPr lang="nb-NO" sz="1200" dirty="0"/>
              <a:t>}</a:t>
            </a:r>
          </a:p>
          <a:p>
            <a:r>
              <a:rPr lang="nb-NO" sz="1200" dirty="0"/>
              <a:t>\end{</a:t>
            </a:r>
            <a:r>
              <a:rPr lang="nb-NO" sz="1200" dirty="0" err="1"/>
              <a:t>center</a:t>
            </a:r>
            <a:r>
              <a:rPr lang="nb-NO" sz="1200" dirty="0"/>
              <a:t>}</a:t>
            </a:r>
          </a:p>
          <a:p>
            <a:r>
              <a:rPr lang="nb-NO" sz="1200" dirty="0"/>
              <a:t>\end{</a:t>
            </a:r>
            <a:r>
              <a:rPr lang="nb-NO" sz="1200" dirty="0" err="1"/>
              <a:t>figure</a:t>
            </a:r>
            <a:r>
              <a:rPr lang="nb-NO" sz="1200" dirty="0"/>
              <a:t>}</a:t>
            </a:r>
          </a:p>
          <a:p>
            <a:endParaRPr lang="nb-NO" sz="1200" dirty="0"/>
          </a:p>
          <a:p>
            <a:r>
              <a:rPr lang="nb-NO" sz="12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Forklaring:	h	her</a:t>
            </a:r>
          </a:p>
          <a:p>
            <a:r>
              <a:rPr lang="nb-NO" sz="12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		t	topp</a:t>
            </a:r>
          </a:p>
          <a:p>
            <a:r>
              <a:rPr lang="nb-NO" sz="12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		b	bunn</a:t>
            </a:r>
          </a:p>
          <a:p>
            <a:r>
              <a:rPr lang="nb-NO" sz="12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		p	egen side</a:t>
            </a:r>
          </a:p>
          <a:p>
            <a:r>
              <a:rPr lang="nb-NO" sz="12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		h!	sterk oppfordring om </a:t>
            </a:r>
            <a:r>
              <a:rPr lang="nb-NO" sz="1200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her</a:t>
            </a:r>
            <a:endParaRPr lang="nb-NO" sz="1200" dirty="0">
              <a:solidFill>
                <a:srgbClr val="008000"/>
              </a:solidFill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32608" y="3922891"/>
            <a:ext cx="8280400" cy="195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200" b="1" dirty="0"/>
              <a:t>Viktig om figurer:</a:t>
            </a:r>
          </a:p>
          <a:p>
            <a:endParaRPr lang="nb-NO" sz="1200" dirty="0"/>
          </a:p>
          <a:p>
            <a:r>
              <a:rPr lang="nb-NO" sz="1200" dirty="0"/>
              <a:t>LaTeX plasserer selv figurer der den mener de passer best i forhold til mengde tekst på sidene.</a:t>
            </a:r>
            <a:br>
              <a:rPr lang="nb-NO" sz="1200" dirty="0"/>
            </a:br>
            <a:endParaRPr lang="nb-NO" sz="1200" dirty="0"/>
          </a:p>
          <a:p>
            <a:r>
              <a:rPr lang="nb-NO" sz="1200" dirty="0">
                <a:solidFill>
                  <a:srgbClr val="FF0000"/>
                </a:solidFill>
              </a:rPr>
              <a:t>Altså: En figur kommer ikke nødvendigvis akkurat der koden står i teksten, den ”flyter” nedover i dokumentet inntil LaTeX finner et passende sted å plassere den.</a:t>
            </a:r>
          </a:p>
          <a:p>
            <a:endParaRPr lang="nb-NO" sz="1200" dirty="0">
              <a:solidFill>
                <a:srgbClr val="FF0000"/>
              </a:solidFill>
            </a:endParaRPr>
          </a:p>
          <a:p>
            <a:r>
              <a:rPr lang="nb-NO" sz="1200" dirty="0"/>
              <a:t>LaTeX er også litt kresen på filformat. Støtter kun følgende formater: </a:t>
            </a:r>
            <a:r>
              <a:rPr lang="nb-NO" sz="1200" b="1" dirty="0">
                <a:solidFill>
                  <a:srgbClr val="008000"/>
                </a:solidFill>
              </a:rPr>
              <a:t>PDF, </a:t>
            </a:r>
            <a:r>
              <a:rPr lang="nb-NO" sz="1200" b="1" dirty="0" smtClean="0">
                <a:solidFill>
                  <a:srgbClr val="008000"/>
                </a:solidFill>
              </a:rPr>
              <a:t>PNG, JPG (og EPS)</a:t>
            </a:r>
            <a:r>
              <a:rPr lang="nb-NO" sz="1200" b="1" dirty="0" smtClean="0"/>
              <a:t>.</a:t>
            </a:r>
            <a:endParaRPr lang="nb-NO" sz="1200" b="1" dirty="0"/>
          </a:p>
          <a:p>
            <a:endParaRPr lang="nb-NO" sz="25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/>
          <a:lstStyle/>
          <a:p>
            <a:pPr eaLnBrk="1" hangingPunct="1"/>
            <a:r>
              <a:rPr lang="nb-NO" sz="2400" dirty="0" smtClean="0"/>
              <a:t>Tabeller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468313" y="836712"/>
            <a:ext cx="8675687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200" dirty="0"/>
              <a:t>\</a:t>
            </a:r>
            <a:r>
              <a:rPr lang="nb-NO" sz="1200" dirty="0" err="1"/>
              <a:t>begin</a:t>
            </a:r>
            <a:r>
              <a:rPr lang="nb-NO" sz="1200" dirty="0"/>
              <a:t>{</a:t>
            </a:r>
            <a:r>
              <a:rPr lang="nb-NO" sz="1200" dirty="0" err="1"/>
              <a:t>tabular</a:t>
            </a:r>
            <a:r>
              <a:rPr lang="nb-NO" sz="1200" dirty="0"/>
              <a:t>}{</a:t>
            </a:r>
            <a:r>
              <a:rPr lang="nb-NO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b-NO" sz="1200" dirty="0" smtClean="0">
                <a:latin typeface="Times New Roman" pitchFamily="18" charset="0"/>
                <a:cs typeface="Times New Roman" pitchFamily="18" charset="0"/>
              </a:rPr>
              <a:t>l  c</a:t>
            </a:r>
            <a:r>
              <a:rPr lang="nb-NO" sz="1200" dirty="0" smtClean="0"/>
              <a:t>} </a:t>
            </a:r>
            <a:r>
              <a:rPr lang="nb-NO" sz="1200" dirty="0"/>
              <a:t>\</a:t>
            </a:r>
            <a:r>
              <a:rPr lang="nb-NO" sz="1200" dirty="0" err="1" smtClean="0"/>
              <a:t>hline</a:t>
            </a:r>
            <a:r>
              <a:rPr lang="nb-NO" sz="1200" dirty="0" smtClean="0"/>
              <a:t>  % {l c} angir justering for 1. og 2. kolonne </a:t>
            </a:r>
          </a:p>
          <a:p>
            <a:r>
              <a:rPr lang="nb-NO" sz="1200" dirty="0" smtClean="0"/>
              <a:t>\</a:t>
            </a:r>
            <a:r>
              <a:rPr lang="nb-NO" sz="1200" dirty="0" err="1" smtClean="0"/>
              <a:t>emph</a:t>
            </a:r>
            <a:r>
              <a:rPr lang="nb-NO" sz="1200" dirty="0" smtClean="0"/>
              <a:t>{Studieprogram} </a:t>
            </a:r>
            <a:r>
              <a:rPr lang="nb-NO" sz="1200" dirty="0"/>
              <a:t>&amp; \</a:t>
            </a:r>
            <a:r>
              <a:rPr lang="nb-NO" sz="1200" dirty="0" err="1" smtClean="0"/>
              <a:t>emph</a:t>
            </a:r>
            <a:r>
              <a:rPr lang="nb-NO" sz="1200" dirty="0" smtClean="0"/>
              <a:t>{Omtrentlig antall </a:t>
            </a:r>
            <a:r>
              <a:rPr lang="nb-NO" sz="1200" dirty="0"/>
              <a:t>studenter} \\ \</a:t>
            </a:r>
            <a:r>
              <a:rPr lang="nb-NO" sz="1200" dirty="0" err="1" smtClean="0"/>
              <a:t>hline</a:t>
            </a:r>
            <a:endParaRPr lang="nb-NO" sz="1200" dirty="0"/>
          </a:p>
          <a:p>
            <a:r>
              <a:rPr lang="nb-NO" sz="1200" dirty="0" smtClean="0"/>
              <a:t>MTFYMA</a:t>
            </a:r>
            <a:r>
              <a:rPr lang="nb-NO" sz="1200" dirty="0"/>
              <a:t>	</a:t>
            </a:r>
            <a:r>
              <a:rPr lang="nb-NO" sz="1200" dirty="0" smtClean="0"/>
              <a:t>&amp;  </a:t>
            </a:r>
            <a:r>
              <a:rPr lang="nb-NO" sz="1200" dirty="0"/>
              <a:t>	</a:t>
            </a:r>
            <a:r>
              <a:rPr lang="nb-NO" sz="1200" dirty="0" smtClean="0"/>
              <a:t>97</a:t>
            </a:r>
            <a:r>
              <a:rPr lang="nb-NO" sz="1200" dirty="0" smtClean="0"/>
              <a:t> </a:t>
            </a:r>
            <a:r>
              <a:rPr lang="nb-NO" sz="1200" dirty="0"/>
              <a:t>	</a:t>
            </a:r>
            <a:r>
              <a:rPr lang="nb-NO" sz="1200" dirty="0" smtClean="0"/>
              <a:t>\\</a:t>
            </a:r>
          </a:p>
          <a:p>
            <a:r>
              <a:rPr lang="nb-NO" sz="1200" dirty="0" smtClean="0"/>
              <a:t>BFY </a:t>
            </a:r>
            <a:r>
              <a:rPr lang="nb-NO" sz="1200" dirty="0"/>
              <a:t>	</a:t>
            </a:r>
            <a:r>
              <a:rPr lang="nb-NO" sz="1200" dirty="0" smtClean="0"/>
              <a:t>&amp; </a:t>
            </a:r>
            <a:r>
              <a:rPr lang="nb-NO" sz="1200" dirty="0"/>
              <a:t>	</a:t>
            </a:r>
            <a:r>
              <a:rPr lang="nb-NO" sz="1200" dirty="0" smtClean="0"/>
              <a:t>47</a:t>
            </a:r>
            <a:r>
              <a:rPr lang="nb-NO" sz="1200" dirty="0" smtClean="0"/>
              <a:t> </a:t>
            </a:r>
            <a:r>
              <a:rPr lang="nb-NO" sz="1200" dirty="0"/>
              <a:t>	\\ </a:t>
            </a:r>
            <a:endParaRPr lang="nb-NO" sz="1200" dirty="0" smtClean="0"/>
          </a:p>
          <a:p>
            <a:r>
              <a:rPr lang="nb-NO" sz="1200" dirty="0" smtClean="0"/>
              <a:t>MLREAL</a:t>
            </a:r>
            <a:r>
              <a:rPr lang="nb-NO" sz="1200" dirty="0"/>
              <a:t>	&amp; 	</a:t>
            </a:r>
            <a:r>
              <a:rPr lang="nb-NO" sz="1200" dirty="0" smtClean="0"/>
              <a:t>28</a:t>
            </a:r>
            <a:r>
              <a:rPr lang="nb-NO" sz="1200" dirty="0"/>
              <a:t>	 \\ \</a:t>
            </a:r>
            <a:r>
              <a:rPr lang="nb-NO" sz="1200" dirty="0" err="1"/>
              <a:t>hline</a:t>
            </a:r>
            <a:endParaRPr lang="nb-NO" sz="1200" dirty="0"/>
          </a:p>
          <a:p>
            <a:r>
              <a:rPr lang="nb-NO" sz="1200" dirty="0"/>
              <a:t>\end{</a:t>
            </a:r>
            <a:r>
              <a:rPr lang="nb-NO" sz="1200" dirty="0" err="1"/>
              <a:t>tabular</a:t>
            </a:r>
            <a:r>
              <a:rPr lang="nb-NO" sz="1200" dirty="0"/>
              <a:t>}</a:t>
            </a:r>
          </a:p>
          <a:p>
            <a:endParaRPr lang="nb-NO" sz="1200" dirty="0">
              <a:solidFill>
                <a:srgbClr val="008000"/>
              </a:solidFill>
            </a:endParaRPr>
          </a:p>
          <a:p>
            <a:r>
              <a:rPr lang="nb-NO" sz="12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Forklaring:</a:t>
            </a:r>
          </a:p>
          <a:p>
            <a:r>
              <a:rPr lang="nb-NO" sz="12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		l	venstrejustert	</a:t>
            </a:r>
          </a:p>
          <a:p>
            <a:r>
              <a:rPr lang="nb-NO" sz="12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		c	midtjustert</a:t>
            </a:r>
          </a:p>
          <a:p>
            <a:r>
              <a:rPr lang="nb-NO" sz="12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		r	</a:t>
            </a:r>
            <a:r>
              <a:rPr lang="nb-NO" sz="12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høyrejustert</a:t>
            </a:r>
            <a:endParaRPr lang="nb-NO" sz="1200" dirty="0">
              <a:solidFill>
                <a:srgbClr val="008000"/>
              </a:solidFill>
            </a:endParaRPr>
          </a:p>
          <a:p>
            <a:r>
              <a:rPr lang="nb-NO" sz="1200" dirty="0">
                <a:solidFill>
                  <a:srgbClr val="008000"/>
                </a:solidFill>
              </a:rPr>
              <a:t>		\</a:t>
            </a:r>
            <a:r>
              <a:rPr lang="nb-NO" sz="1200" dirty="0" err="1">
                <a:solidFill>
                  <a:srgbClr val="008000"/>
                </a:solidFill>
              </a:rPr>
              <a:t>hline</a:t>
            </a:r>
            <a:r>
              <a:rPr lang="nb-NO" sz="1200" dirty="0">
                <a:solidFill>
                  <a:srgbClr val="008000"/>
                </a:solidFill>
              </a:rPr>
              <a:t>	</a:t>
            </a:r>
            <a:r>
              <a:rPr lang="nb-NO" sz="12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horisontal </a:t>
            </a:r>
            <a:r>
              <a:rPr lang="nb-NO" sz="12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linje</a:t>
            </a:r>
            <a:endParaRPr lang="nb-NO" sz="12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68313" y="3471391"/>
            <a:ext cx="85169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200" dirty="0"/>
              <a:t>Større tabeller setter man gjerne inn i et </a:t>
            </a:r>
            <a:r>
              <a:rPr lang="nb-NO" sz="1200" i="1" dirty="0" err="1"/>
              <a:t>table</a:t>
            </a:r>
            <a:r>
              <a:rPr lang="nb-NO" sz="1200" dirty="0"/>
              <a:t>-miljø, med tabellnummer og tabelltekst. Disse flyter rundt på samme måte som figurer.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79980" y="4073004"/>
            <a:ext cx="842486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200" dirty="0"/>
              <a:t>\</a:t>
            </a:r>
            <a:r>
              <a:rPr lang="nb-NO" sz="1200" dirty="0" err="1"/>
              <a:t>begin</a:t>
            </a:r>
            <a:r>
              <a:rPr lang="nb-NO" sz="1200" dirty="0"/>
              <a:t>{</a:t>
            </a:r>
            <a:r>
              <a:rPr lang="nb-NO" sz="1200" dirty="0" err="1"/>
              <a:t>table</a:t>
            </a:r>
            <a:r>
              <a:rPr lang="nb-NO" sz="1200" dirty="0"/>
              <a:t>}[</a:t>
            </a:r>
            <a:r>
              <a:rPr lang="nb-NO" sz="1200" dirty="0" err="1"/>
              <a:t>htb</a:t>
            </a:r>
            <a:r>
              <a:rPr lang="nb-NO" sz="1200" dirty="0"/>
              <a:t>]</a:t>
            </a:r>
          </a:p>
          <a:p>
            <a:pPr lvl="1"/>
            <a:r>
              <a:rPr lang="nb-NO" sz="1200" dirty="0"/>
              <a:t>\</a:t>
            </a:r>
            <a:r>
              <a:rPr lang="nb-NO" sz="1200" dirty="0" err="1"/>
              <a:t>centering</a:t>
            </a:r>
            <a:endParaRPr lang="nb-NO" sz="1200" dirty="0"/>
          </a:p>
          <a:p>
            <a:pPr lvl="1"/>
            <a:r>
              <a:rPr lang="nb-NO" sz="1200" dirty="0"/>
              <a:t>\</a:t>
            </a:r>
            <a:r>
              <a:rPr lang="nb-NO" sz="1200" dirty="0" err="1"/>
              <a:t>caption</a:t>
            </a:r>
            <a:r>
              <a:rPr lang="nb-NO" sz="1200" dirty="0"/>
              <a:t>{Tabell over antall studenter i ulike studieprogram.}</a:t>
            </a:r>
          </a:p>
          <a:p>
            <a:pPr lvl="1"/>
            <a:r>
              <a:rPr lang="nb-NO" sz="1200" dirty="0"/>
              <a:t>\</a:t>
            </a:r>
            <a:r>
              <a:rPr lang="nb-NO" sz="1200" dirty="0" err="1"/>
              <a:t>label</a:t>
            </a:r>
            <a:r>
              <a:rPr lang="nb-NO" sz="1200" dirty="0"/>
              <a:t>{</a:t>
            </a:r>
            <a:r>
              <a:rPr lang="nb-NO" sz="1200" dirty="0" err="1"/>
              <a:t>tab:studieprogram</a:t>
            </a:r>
            <a:r>
              <a:rPr lang="nb-NO" sz="1200" dirty="0"/>
              <a:t>}</a:t>
            </a:r>
          </a:p>
          <a:p>
            <a:pPr lvl="1"/>
            <a:r>
              <a:rPr lang="nb-NO" sz="1200" dirty="0"/>
              <a:t>\</a:t>
            </a:r>
            <a:r>
              <a:rPr lang="nb-NO" sz="1200" dirty="0" err="1"/>
              <a:t>vspace</a:t>
            </a:r>
            <a:r>
              <a:rPr lang="nb-NO" sz="1200" dirty="0"/>
              <a:t>{4mm} </a:t>
            </a:r>
            <a:r>
              <a:rPr lang="nb-NO" sz="1200" dirty="0" smtClean="0"/>
              <a:t>   </a:t>
            </a:r>
            <a:r>
              <a:rPr lang="nb-NO" sz="1200" dirty="0" smtClean="0">
                <a:solidFill>
                  <a:srgbClr val="00B050"/>
                </a:solidFill>
              </a:rPr>
              <a:t>% </a:t>
            </a:r>
            <a:r>
              <a:rPr lang="nb-NO" sz="1200" dirty="0">
                <a:solidFill>
                  <a:srgbClr val="00B050"/>
                </a:solidFill>
              </a:rPr>
              <a:t>Litt ekstra mellomrom</a:t>
            </a:r>
          </a:p>
          <a:p>
            <a:pPr lvl="1"/>
            <a:r>
              <a:rPr lang="nb-NO" sz="1200" dirty="0"/>
              <a:t>\</a:t>
            </a:r>
            <a:r>
              <a:rPr lang="nb-NO" sz="1200" dirty="0" err="1"/>
              <a:t>begin</a:t>
            </a:r>
            <a:r>
              <a:rPr lang="nb-NO" sz="1200" dirty="0"/>
              <a:t>{</a:t>
            </a:r>
            <a:r>
              <a:rPr lang="nb-NO" sz="1200" dirty="0" err="1"/>
              <a:t>tabular</a:t>
            </a:r>
            <a:r>
              <a:rPr lang="nb-NO" sz="1200" dirty="0"/>
              <a:t>}{ </a:t>
            </a:r>
            <a:r>
              <a:rPr lang="nb-NO" sz="1200" dirty="0" smtClean="0"/>
              <a:t> </a:t>
            </a:r>
            <a:r>
              <a:rPr lang="nb-NO" sz="1200" dirty="0"/>
              <a:t>l </a:t>
            </a:r>
            <a:r>
              <a:rPr lang="nb-NO" sz="1200" dirty="0" smtClean="0"/>
              <a:t> </a:t>
            </a:r>
            <a:r>
              <a:rPr lang="nb-NO" sz="1200" dirty="0"/>
              <a:t>c </a:t>
            </a:r>
            <a:r>
              <a:rPr lang="nb-NO" sz="1200" dirty="0" smtClean="0"/>
              <a:t>} </a:t>
            </a:r>
            <a:r>
              <a:rPr lang="nb-NO" sz="1200" dirty="0"/>
              <a:t>\</a:t>
            </a:r>
            <a:r>
              <a:rPr lang="nb-NO" sz="1200" dirty="0" err="1"/>
              <a:t>hline</a:t>
            </a:r>
            <a:endParaRPr lang="nb-NO" sz="1200" dirty="0"/>
          </a:p>
          <a:p>
            <a:pPr lvl="1"/>
            <a:r>
              <a:rPr lang="nb-NO" sz="1200" dirty="0"/>
              <a:t>\</a:t>
            </a:r>
            <a:r>
              <a:rPr lang="nb-NO" sz="1200" dirty="0" err="1" smtClean="0"/>
              <a:t>emph</a:t>
            </a:r>
            <a:r>
              <a:rPr lang="nb-NO" sz="1200" dirty="0" smtClean="0"/>
              <a:t>{Studieprogram} </a:t>
            </a:r>
            <a:r>
              <a:rPr lang="nb-NO" sz="1200" dirty="0"/>
              <a:t>&amp; \</a:t>
            </a:r>
            <a:r>
              <a:rPr lang="nb-NO" sz="1200" dirty="0" err="1" smtClean="0"/>
              <a:t>emph</a:t>
            </a:r>
            <a:r>
              <a:rPr lang="nb-NO" sz="1200" dirty="0" smtClean="0"/>
              <a:t>{Omtrentlig antall </a:t>
            </a:r>
            <a:r>
              <a:rPr lang="nb-NO" sz="1200" dirty="0"/>
              <a:t>studenter} \\ \</a:t>
            </a:r>
            <a:r>
              <a:rPr lang="nb-NO" sz="1200" dirty="0" err="1"/>
              <a:t>hline</a:t>
            </a:r>
            <a:endParaRPr lang="nb-NO" sz="1200" dirty="0"/>
          </a:p>
          <a:p>
            <a:pPr lvl="1"/>
            <a:r>
              <a:rPr lang="nb-NO" sz="1200" dirty="0" smtClean="0"/>
              <a:t>MTFYMA </a:t>
            </a:r>
            <a:r>
              <a:rPr lang="nb-NO" sz="1200" dirty="0"/>
              <a:t>	</a:t>
            </a:r>
            <a:r>
              <a:rPr lang="nb-NO" sz="1200" dirty="0" smtClean="0"/>
              <a:t>&amp;  </a:t>
            </a:r>
            <a:r>
              <a:rPr lang="nb-NO" sz="1200" dirty="0"/>
              <a:t>	</a:t>
            </a:r>
            <a:r>
              <a:rPr lang="nb-NO" sz="1200" dirty="0" smtClean="0"/>
              <a:t>97</a:t>
            </a:r>
            <a:r>
              <a:rPr lang="nb-NO" sz="1200" dirty="0" smtClean="0"/>
              <a:t> </a:t>
            </a:r>
            <a:r>
              <a:rPr lang="nb-NO" sz="1200" dirty="0"/>
              <a:t>	\\</a:t>
            </a:r>
          </a:p>
          <a:p>
            <a:pPr lvl="1"/>
            <a:r>
              <a:rPr lang="nb-NO" sz="1200" dirty="0"/>
              <a:t>BFY 		&amp; 	</a:t>
            </a:r>
            <a:r>
              <a:rPr lang="nb-NO" sz="1200" dirty="0" smtClean="0"/>
              <a:t>47</a:t>
            </a:r>
            <a:r>
              <a:rPr lang="nb-NO" sz="1200" dirty="0"/>
              <a:t>	\\ </a:t>
            </a:r>
          </a:p>
          <a:p>
            <a:pPr lvl="1"/>
            <a:r>
              <a:rPr lang="nb-NO" sz="1200" dirty="0" smtClean="0"/>
              <a:t>MLREAL</a:t>
            </a:r>
            <a:r>
              <a:rPr lang="nb-NO" sz="1200" dirty="0"/>
              <a:t>	</a:t>
            </a:r>
            <a:r>
              <a:rPr lang="nb-NO" sz="1200" dirty="0" smtClean="0"/>
              <a:t>&amp; </a:t>
            </a:r>
            <a:r>
              <a:rPr lang="nb-NO" sz="1200" dirty="0"/>
              <a:t>	</a:t>
            </a:r>
            <a:r>
              <a:rPr lang="nb-NO" sz="1200" dirty="0" smtClean="0"/>
              <a:t>28</a:t>
            </a:r>
            <a:r>
              <a:rPr lang="nb-NO" sz="1200" dirty="0"/>
              <a:t>	 \\ \</a:t>
            </a:r>
            <a:r>
              <a:rPr lang="nb-NO" sz="1200" dirty="0" err="1"/>
              <a:t>hline</a:t>
            </a:r>
            <a:endParaRPr lang="nb-NO" sz="1200" dirty="0"/>
          </a:p>
          <a:p>
            <a:pPr lvl="1"/>
            <a:r>
              <a:rPr lang="nb-NO" sz="1200" dirty="0"/>
              <a:t>\end{</a:t>
            </a:r>
            <a:r>
              <a:rPr lang="nb-NO" sz="1200" dirty="0" err="1"/>
              <a:t>tabular</a:t>
            </a:r>
            <a:r>
              <a:rPr lang="nb-NO" sz="1200" dirty="0"/>
              <a:t>}</a:t>
            </a:r>
          </a:p>
          <a:p>
            <a:r>
              <a:rPr lang="nb-NO" sz="1200" dirty="0"/>
              <a:t>\end{</a:t>
            </a:r>
            <a:r>
              <a:rPr lang="nb-NO" sz="1200" dirty="0" err="1"/>
              <a:t>table</a:t>
            </a:r>
            <a:r>
              <a:rPr lang="nb-NO" sz="1200" dirty="0"/>
              <a:t>}</a:t>
            </a:r>
            <a:endParaRPr lang="nb-NO" sz="12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pPr eaLnBrk="1" hangingPunct="1"/>
            <a:r>
              <a:rPr lang="nb-NO" sz="2400" dirty="0" smtClean="0"/>
              <a:t>Matematikk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468313" y="836712"/>
            <a:ext cx="8280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200" dirty="0"/>
              <a:t>Ligninger kan enten stå inni teksten, ved å bruke </a:t>
            </a:r>
            <a:r>
              <a:rPr lang="nb-NO" sz="1200" dirty="0" smtClean="0"/>
              <a:t>$...$:</a:t>
            </a:r>
            <a:endParaRPr lang="nb-NO" sz="1200" dirty="0"/>
          </a:p>
          <a:p>
            <a:r>
              <a:rPr lang="nb-NO" sz="1200" dirty="0"/>
              <a:t>$</a:t>
            </a:r>
            <a:r>
              <a:rPr lang="nb-NO" sz="1200" dirty="0" err="1"/>
              <a:t>E_k</a:t>
            </a:r>
            <a:r>
              <a:rPr lang="nb-NO" sz="1200" dirty="0"/>
              <a:t> = \</a:t>
            </a:r>
            <a:r>
              <a:rPr lang="nb-NO" sz="1200" dirty="0" err="1"/>
              <a:t>frac</a:t>
            </a:r>
            <a:r>
              <a:rPr lang="nb-NO" sz="1200" dirty="0"/>
              <a:t>{1}{2} mv^2$</a:t>
            </a:r>
          </a:p>
          <a:p>
            <a:endParaRPr lang="nb-NO" sz="1200" dirty="0"/>
          </a:p>
          <a:p>
            <a:r>
              <a:rPr lang="nb-NO" sz="1200" dirty="0"/>
              <a:t>Eller stå for seg selv</a:t>
            </a:r>
            <a:r>
              <a:rPr lang="nb-NO" sz="1200" dirty="0" smtClean="0"/>
              <a:t>:</a:t>
            </a:r>
            <a:endParaRPr lang="nb-NO" sz="1200" dirty="0"/>
          </a:p>
          <a:p>
            <a:r>
              <a:rPr lang="nb-NO" sz="1200" dirty="0"/>
              <a:t>\</a:t>
            </a:r>
            <a:r>
              <a:rPr lang="nb-NO" sz="1200" dirty="0" err="1"/>
              <a:t>begin</a:t>
            </a:r>
            <a:r>
              <a:rPr lang="nb-NO" sz="1200" dirty="0"/>
              <a:t>{</a:t>
            </a:r>
            <a:r>
              <a:rPr lang="nb-NO" sz="1200" dirty="0" err="1"/>
              <a:t>equation</a:t>
            </a:r>
            <a:r>
              <a:rPr lang="nb-NO" sz="1200" dirty="0"/>
              <a:t>}</a:t>
            </a:r>
          </a:p>
          <a:p>
            <a:pPr lvl="1"/>
            <a:r>
              <a:rPr lang="nb-NO" sz="1200" dirty="0" err="1"/>
              <a:t>E_k</a:t>
            </a:r>
            <a:r>
              <a:rPr lang="nb-NO" sz="1200" dirty="0"/>
              <a:t> = \</a:t>
            </a:r>
            <a:r>
              <a:rPr lang="nb-NO" sz="1200" dirty="0" err="1"/>
              <a:t>frac</a:t>
            </a:r>
            <a:r>
              <a:rPr lang="nb-NO" sz="1200" dirty="0"/>
              <a:t>{1}{2} mv^2</a:t>
            </a:r>
          </a:p>
          <a:p>
            <a:r>
              <a:rPr lang="nb-NO" sz="1200" dirty="0"/>
              <a:t>\end{</a:t>
            </a:r>
            <a:r>
              <a:rPr lang="nb-NO" sz="1200" dirty="0" err="1"/>
              <a:t>equation</a:t>
            </a:r>
            <a:r>
              <a:rPr lang="nb-NO" sz="1200" dirty="0"/>
              <a:t>}</a:t>
            </a:r>
          </a:p>
          <a:p>
            <a:endParaRPr lang="nb-NO" sz="1200" dirty="0"/>
          </a:p>
          <a:p>
            <a:r>
              <a:rPr lang="nb-NO" sz="1200" dirty="0"/>
              <a:t>De kan være enten med (</a:t>
            </a:r>
            <a:r>
              <a:rPr lang="nb-NO" sz="1200" i="1" dirty="0" err="1"/>
              <a:t>equation</a:t>
            </a:r>
            <a:r>
              <a:rPr lang="nb-NO" sz="1200" dirty="0"/>
              <a:t>) eller uten (</a:t>
            </a:r>
            <a:r>
              <a:rPr lang="nb-NO" sz="1200" i="1" dirty="0" err="1"/>
              <a:t>equation</a:t>
            </a:r>
            <a:r>
              <a:rPr lang="nb-NO" sz="1200" i="1" dirty="0"/>
              <a:t>* eller \[ .. </a:t>
            </a:r>
            <a:r>
              <a:rPr lang="nb-NO" sz="1200" i="1" dirty="0" smtClean="0"/>
              <a:t>\] eller $$ ... $$</a:t>
            </a:r>
            <a:r>
              <a:rPr lang="nb-NO" sz="1200" dirty="0" smtClean="0"/>
              <a:t>) </a:t>
            </a:r>
            <a:r>
              <a:rPr lang="nb-NO" sz="1200" dirty="0"/>
              <a:t>nummerering.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3" y="2708920"/>
            <a:ext cx="8280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200" dirty="0"/>
              <a:t>Det finnes egne kommandoer for alle mulige matematiske symboler og operasjoner, f.eks.</a:t>
            </a:r>
          </a:p>
          <a:p>
            <a:pPr lvl="1"/>
            <a:r>
              <a:rPr lang="nb-NO" sz="1200" dirty="0"/>
              <a:t>\</a:t>
            </a:r>
            <a:r>
              <a:rPr lang="nb-NO" sz="1200" dirty="0" err="1"/>
              <a:t>alpha</a:t>
            </a:r>
            <a:r>
              <a:rPr lang="nb-NO" sz="1200" dirty="0"/>
              <a:t>, \beta, \sin, \cos, \</a:t>
            </a:r>
            <a:r>
              <a:rPr lang="nb-NO" sz="1200" dirty="0" err="1"/>
              <a:t>int</a:t>
            </a:r>
            <a:r>
              <a:rPr lang="nb-NO" sz="1200" dirty="0"/>
              <a:t>, \sum, \</a:t>
            </a:r>
            <a:r>
              <a:rPr lang="nb-NO" sz="1200" dirty="0" err="1" smtClean="0"/>
              <a:t>sqrt</a:t>
            </a:r>
            <a:endParaRPr lang="nb-NO" sz="1200" dirty="0"/>
          </a:p>
          <a:p>
            <a:r>
              <a:rPr lang="nb-NO" sz="1200" dirty="0"/>
              <a:t>_ og ^ </a:t>
            </a:r>
            <a:r>
              <a:rPr lang="nb-NO" sz="1200" dirty="0" smtClean="0"/>
              <a:t>gir</a:t>
            </a:r>
            <a:r>
              <a:rPr lang="nb-NO" sz="1200" dirty="0" smtClean="0"/>
              <a:t> </a:t>
            </a:r>
            <a:r>
              <a:rPr lang="nb-NO" sz="1200" dirty="0"/>
              <a:t>henholdsvis </a:t>
            </a:r>
            <a:r>
              <a:rPr lang="nb-NO" sz="1200" dirty="0" smtClean="0"/>
              <a:t>senket </a:t>
            </a:r>
            <a:r>
              <a:rPr lang="nb-NO" sz="1200" dirty="0"/>
              <a:t>og </a:t>
            </a:r>
            <a:r>
              <a:rPr lang="nb-NO" sz="1200" dirty="0" smtClean="0"/>
              <a:t>hevet </a:t>
            </a:r>
            <a:r>
              <a:rPr lang="nb-NO" sz="1200" dirty="0" smtClean="0"/>
              <a:t>skrift</a:t>
            </a:r>
            <a:endParaRPr lang="nb-NO" sz="1200" dirty="0"/>
          </a:p>
          <a:p>
            <a:r>
              <a:rPr lang="nb-NO" sz="1200" dirty="0"/>
              <a:t>\</a:t>
            </a:r>
            <a:r>
              <a:rPr lang="nb-NO" sz="1200" dirty="0" err="1"/>
              <a:t>cdot</a:t>
            </a:r>
            <a:r>
              <a:rPr lang="nb-NO" sz="1200" dirty="0"/>
              <a:t> gir en liten </a:t>
            </a:r>
            <a:r>
              <a:rPr lang="nb-NO" sz="1200" dirty="0" smtClean="0"/>
              <a:t>gangeprikk</a:t>
            </a:r>
            <a:endParaRPr lang="nb-NO" sz="1200" dirty="0"/>
          </a:p>
          <a:p>
            <a:r>
              <a:rPr lang="nb-NO" sz="1200" dirty="0"/>
              <a:t>\</a:t>
            </a:r>
            <a:r>
              <a:rPr lang="nb-NO" sz="1200" dirty="0" err="1"/>
              <a:t>left</a:t>
            </a:r>
            <a:r>
              <a:rPr lang="nb-NO" sz="1200" dirty="0"/>
              <a:t> og \right foran parenteser gjør at størrelsen passer til formelen mellom parentesene, eks. \</a:t>
            </a:r>
            <a:r>
              <a:rPr lang="nb-NO" sz="1200" dirty="0" err="1"/>
              <a:t>left</a:t>
            </a:r>
            <a:r>
              <a:rPr lang="nb-NO" sz="1200" dirty="0"/>
              <a:t>( … \right</a:t>
            </a:r>
            <a:r>
              <a:rPr lang="nb-NO" sz="1200" dirty="0" smtClean="0"/>
              <a:t>)</a:t>
            </a:r>
            <a:endParaRPr lang="nb-NO" sz="1200" dirty="0"/>
          </a:p>
          <a:p>
            <a:r>
              <a:rPr lang="nb-NO" sz="1200" dirty="0"/>
              <a:t>Nummererte formler kan refereres til ved å bruke</a:t>
            </a:r>
          </a:p>
          <a:p>
            <a:pPr lvl="1"/>
            <a:r>
              <a:rPr lang="nb-NO" sz="1200" dirty="0"/>
              <a:t>\</a:t>
            </a:r>
            <a:r>
              <a:rPr lang="nb-NO" sz="1200" dirty="0" err="1"/>
              <a:t>label</a:t>
            </a:r>
            <a:r>
              <a:rPr lang="nb-NO" sz="1200" dirty="0"/>
              <a:t>, \</a:t>
            </a:r>
            <a:r>
              <a:rPr lang="nb-NO" sz="1200" dirty="0" err="1"/>
              <a:t>ref</a:t>
            </a:r>
            <a:r>
              <a:rPr lang="nb-NO" sz="1200" dirty="0"/>
              <a:t> og \</a:t>
            </a:r>
            <a:r>
              <a:rPr lang="nb-NO" sz="1200" dirty="0" err="1" smtClean="0"/>
              <a:t>eqref</a:t>
            </a:r>
            <a:endParaRPr lang="nb-NO" sz="1200" dirty="0"/>
          </a:p>
          <a:p>
            <a:r>
              <a:rPr lang="nb-NO" sz="1200" dirty="0"/>
              <a:t>Ekstra mellomrom: \, \; \</a:t>
            </a:r>
            <a:r>
              <a:rPr lang="nb-NO" sz="1200" dirty="0" err="1"/>
              <a:t>quad</a:t>
            </a:r>
            <a:r>
              <a:rPr lang="nb-NO" sz="1200" dirty="0"/>
              <a:t> \</a:t>
            </a:r>
            <a:r>
              <a:rPr lang="nb-NO" sz="1200" dirty="0" err="1"/>
              <a:t>qquad</a:t>
            </a:r>
            <a:endParaRPr lang="nb-NO" sz="1200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42810" y="4586352"/>
            <a:ext cx="84963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200" dirty="0"/>
              <a:t>For ligninger som går over flere linjer, eller hvis man ønsker å skrive flere ligninger under hverandre, kan man bruke </a:t>
            </a:r>
            <a:r>
              <a:rPr lang="nb-NO" sz="1200" i="1" dirty="0" err="1"/>
              <a:t>align</a:t>
            </a:r>
            <a:r>
              <a:rPr lang="nb-NO" sz="1200" i="1" dirty="0"/>
              <a:t> eller </a:t>
            </a:r>
            <a:r>
              <a:rPr lang="nb-NO" sz="1200" i="1" dirty="0" err="1"/>
              <a:t>align</a:t>
            </a:r>
            <a:r>
              <a:rPr lang="nb-NO" sz="1200" i="1" dirty="0" smtClean="0"/>
              <a:t>* (eller </a:t>
            </a:r>
            <a:r>
              <a:rPr lang="nb-NO" sz="1200" i="1" dirty="0" err="1" smtClean="0"/>
              <a:t>eqnarray</a:t>
            </a:r>
            <a:r>
              <a:rPr lang="nb-NO" sz="1200" i="1" dirty="0" smtClean="0"/>
              <a:t>, </a:t>
            </a:r>
            <a:r>
              <a:rPr lang="nb-NO" sz="1200" i="1" dirty="0" err="1" smtClean="0"/>
              <a:t>eqnarray</a:t>
            </a:r>
            <a:r>
              <a:rPr lang="nb-NO" sz="1200" i="1" dirty="0" smtClean="0"/>
              <a:t>*)</a:t>
            </a:r>
            <a:r>
              <a:rPr lang="nb-NO" sz="1200" dirty="0" smtClean="0"/>
              <a:t>:</a:t>
            </a:r>
            <a:endParaRPr lang="nb-NO" sz="1200" i="1" dirty="0"/>
          </a:p>
          <a:p>
            <a:endParaRPr lang="nb-NO" sz="1200" dirty="0"/>
          </a:p>
          <a:p>
            <a:r>
              <a:rPr lang="nb-NO" sz="1200" dirty="0"/>
              <a:t>\</a:t>
            </a:r>
            <a:r>
              <a:rPr lang="nb-NO" sz="1200" dirty="0" err="1"/>
              <a:t>begin</a:t>
            </a:r>
            <a:r>
              <a:rPr lang="nb-NO" sz="1200" dirty="0"/>
              <a:t>{</a:t>
            </a:r>
            <a:r>
              <a:rPr lang="nb-NO" sz="1200" dirty="0" err="1"/>
              <a:t>align</a:t>
            </a:r>
            <a:r>
              <a:rPr lang="nb-NO" sz="1200" dirty="0"/>
              <a:t>}</a:t>
            </a:r>
          </a:p>
          <a:p>
            <a:pPr lvl="1"/>
            <a:r>
              <a:rPr lang="nb-NO" sz="1200" dirty="0"/>
              <a:t>\</a:t>
            </a:r>
            <a:r>
              <a:rPr lang="nb-NO" sz="1200" dirty="0" err="1"/>
              <a:t>int</a:t>
            </a:r>
            <a:r>
              <a:rPr lang="nb-NO" sz="1200" dirty="0"/>
              <a:t> \</a:t>
            </a:r>
            <a:r>
              <a:rPr lang="nb-NO" sz="1200" dirty="0" smtClean="0"/>
              <a:t>sin x </a:t>
            </a:r>
            <a:r>
              <a:rPr lang="nb-NO" sz="1200" dirty="0"/>
              <a:t>\</a:t>
            </a:r>
            <a:r>
              <a:rPr lang="nb-NO" sz="1200" dirty="0" err="1"/>
              <a:t>mathrm</a:t>
            </a:r>
            <a:r>
              <a:rPr lang="nb-NO" sz="1200" dirty="0"/>
              <a:t>{d}x </a:t>
            </a:r>
            <a:r>
              <a:rPr lang="nb-NO" sz="1200" dirty="0" smtClean="0"/>
              <a:t> &amp;= </a:t>
            </a:r>
            <a:r>
              <a:rPr lang="nb-NO" sz="1200" dirty="0"/>
              <a:t>-\</a:t>
            </a:r>
            <a:r>
              <a:rPr lang="nb-NO" sz="1200" dirty="0" smtClean="0"/>
              <a:t>cos x</a:t>
            </a:r>
            <a:r>
              <a:rPr lang="nb-NO" sz="1200" dirty="0"/>
              <a:t> </a:t>
            </a:r>
            <a:r>
              <a:rPr lang="nb-NO" sz="1200" dirty="0" smtClean="0"/>
              <a:t> </a:t>
            </a:r>
            <a:r>
              <a:rPr lang="nb-NO" sz="1200" dirty="0"/>
              <a:t>+ C \\</a:t>
            </a:r>
          </a:p>
          <a:p>
            <a:pPr lvl="1"/>
            <a:r>
              <a:rPr lang="nb-NO" sz="1200" dirty="0"/>
              <a:t>\</a:t>
            </a:r>
            <a:r>
              <a:rPr lang="nb-NO" sz="1200" dirty="0" err="1"/>
              <a:t>int</a:t>
            </a:r>
            <a:r>
              <a:rPr lang="nb-NO" sz="1200" dirty="0"/>
              <a:t> \</a:t>
            </a:r>
            <a:r>
              <a:rPr lang="nb-NO" sz="1200" dirty="0" smtClean="0"/>
              <a:t>cos x </a:t>
            </a:r>
            <a:r>
              <a:rPr lang="nb-NO" sz="1200" dirty="0"/>
              <a:t>\</a:t>
            </a:r>
            <a:r>
              <a:rPr lang="nb-NO" sz="1200" dirty="0" err="1"/>
              <a:t>marhrm</a:t>
            </a:r>
            <a:r>
              <a:rPr lang="nb-NO" sz="1200" dirty="0"/>
              <a:t>{d}x &amp;= \</a:t>
            </a:r>
            <a:r>
              <a:rPr lang="nb-NO" sz="1200" dirty="0" smtClean="0"/>
              <a:t>sin x  </a:t>
            </a:r>
            <a:r>
              <a:rPr lang="nb-NO" sz="1200" dirty="0"/>
              <a:t>+ C \\</a:t>
            </a:r>
          </a:p>
          <a:p>
            <a:pPr lvl="1"/>
            <a:r>
              <a:rPr lang="nb-NO" sz="1200" dirty="0"/>
              <a:t>\</a:t>
            </a:r>
            <a:r>
              <a:rPr lang="nb-NO" sz="1200" dirty="0" err="1"/>
              <a:t>int</a:t>
            </a:r>
            <a:r>
              <a:rPr lang="nb-NO" sz="1200" dirty="0"/>
              <a:t> \</a:t>
            </a:r>
            <a:r>
              <a:rPr lang="nb-NO" sz="1200" dirty="0" smtClean="0"/>
              <a:t>tan x </a:t>
            </a:r>
            <a:r>
              <a:rPr lang="nb-NO" sz="1200" dirty="0"/>
              <a:t>\</a:t>
            </a:r>
            <a:r>
              <a:rPr lang="nb-NO" sz="1200" dirty="0" err="1"/>
              <a:t>mathrm</a:t>
            </a:r>
            <a:r>
              <a:rPr lang="nb-NO" sz="1200" dirty="0"/>
              <a:t>{d}x </a:t>
            </a:r>
            <a:r>
              <a:rPr lang="nb-NO" sz="1200" dirty="0" smtClean="0"/>
              <a:t> &amp;= </a:t>
            </a:r>
            <a:r>
              <a:rPr lang="nb-NO" sz="1200" dirty="0"/>
              <a:t>-\ln \</a:t>
            </a:r>
            <a:r>
              <a:rPr lang="nb-NO" sz="1200" dirty="0" smtClean="0"/>
              <a:t>cos x</a:t>
            </a:r>
            <a:r>
              <a:rPr lang="nb-NO" sz="1200" dirty="0"/>
              <a:t> </a:t>
            </a:r>
            <a:r>
              <a:rPr lang="nb-NO" sz="1200" dirty="0" smtClean="0"/>
              <a:t> </a:t>
            </a:r>
            <a:r>
              <a:rPr lang="nb-NO" sz="1200" dirty="0"/>
              <a:t>+ C </a:t>
            </a:r>
          </a:p>
          <a:p>
            <a:r>
              <a:rPr lang="nb-NO" sz="1200" dirty="0"/>
              <a:t>\end{</a:t>
            </a:r>
            <a:r>
              <a:rPr lang="nb-NO" sz="1200" dirty="0" err="1"/>
              <a:t>align</a:t>
            </a:r>
            <a:r>
              <a:rPr lang="nb-NO" sz="1200" dirty="0"/>
              <a:t>}</a:t>
            </a:r>
          </a:p>
          <a:p>
            <a:endParaRPr lang="nb-NO" sz="1200" dirty="0"/>
          </a:p>
          <a:p>
            <a:r>
              <a:rPr lang="nb-NO" sz="1200" dirty="0">
                <a:solidFill>
                  <a:schemeClr val="accent2"/>
                </a:solidFill>
              </a:rPr>
              <a:t>Se ”</a:t>
            </a:r>
            <a:r>
              <a:rPr lang="nb-NO" sz="1200" i="1" dirty="0">
                <a:solidFill>
                  <a:schemeClr val="accent2"/>
                </a:solidFill>
              </a:rPr>
              <a:t>The Not So Short </a:t>
            </a:r>
            <a:r>
              <a:rPr lang="nb-NO" sz="1200" i="1" dirty="0" err="1">
                <a:solidFill>
                  <a:schemeClr val="accent2"/>
                </a:solidFill>
              </a:rPr>
              <a:t>Introduction</a:t>
            </a:r>
            <a:r>
              <a:rPr lang="nb-NO" sz="1200" i="1" dirty="0">
                <a:solidFill>
                  <a:schemeClr val="accent2"/>
                </a:solidFill>
              </a:rPr>
              <a:t> to LaTeX”</a:t>
            </a:r>
            <a:r>
              <a:rPr lang="nb-NO" sz="1200" dirty="0">
                <a:solidFill>
                  <a:schemeClr val="accent2"/>
                </a:solidFill>
              </a:rPr>
              <a:t> for å finne kommandoene for ulike matematiske symboler og funksjoner.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pPr eaLnBrk="1" hangingPunct="1"/>
            <a:r>
              <a:rPr lang="nb-NO" sz="2400" dirty="0" smtClean="0"/>
              <a:t>Tall og enheter i ligninger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458788" y="908720"/>
            <a:ext cx="842486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200" dirty="0"/>
              <a:t>Desimaltall:	</a:t>
            </a:r>
          </a:p>
          <a:p>
            <a:r>
              <a:rPr lang="nb-NO" sz="1200" dirty="0"/>
              <a:t>	3.14		går fint</a:t>
            </a:r>
          </a:p>
          <a:p>
            <a:r>
              <a:rPr lang="nb-NO" sz="1200" dirty="0"/>
              <a:t>	3,14		må skrives $3{,}14</a:t>
            </a:r>
            <a:r>
              <a:rPr lang="nb-NO" sz="1200" dirty="0" smtClean="0"/>
              <a:t>$</a:t>
            </a:r>
          </a:p>
          <a:p>
            <a:r>
              <a:rPr lang="nb-NO" sz="1200" dirty="0" smtClean="0"/>
              <a:t>(Anbefaling: bruk . som desimalpunktum, ikke , som desimalkomma!)</a:t>
            </a:r>
          </a:p>
          <a:p>
            <a:endParaRPr lang="nb-NO" sz="1200" dirty="0"/>
          </a:p>
          <a:p>
            <a:r>
              <a:rPr lang="nb-NO" sz="1200" dirty="0"/>
              <a:t>Enheter i formler:</a:t>
            </a:r>
          </a:p>
          <a:p>
            <a:r>
              <a:rPr lang="nb-NO" sz="1200" dirty="0"/>
              <a:t>	v=80 km/t</a:t>
            </a:r>
          </a:p>
          <a:p>
            <a:r>
              <a:rPr lang="nb-NO" sz="1200" dirty="0"/>
              <a:t>	Skrives: $v=80 \</a:t>
            </a:r>
            <a:r>
              <a:rPr lang="nb-NO" sz="1200" dirty="0" err="1"/>
              <a:t>text</a:t>
            </a:r>
            <a:r>
              <a:rPr lang="nb-NO" sz="1200" dirty="0"/>
              <a:t>{ km/t}$</a:t>
            </a:r>
          </a:p>
          <a:p>
            <a:endParaRPr lang="nb-NO" sz="1200" dirty="0"/>
          </a:p>
          <a:p>
            <a:r>
              <a:rPr lang="nb-NO" sz="1200" dirty="0"/>
              <a:t>	(eventuelt bruk pakka </a:t>
            </a:r>
            <a:r>
              <a:rPr lang="nb-NO" sz="1200" i="1" dirty="0" err="1"/>
              <a:t>SIunits</a:t>
            </a:r>
            <a:r>
              <a:rPr lang="nb-NO" sz="1200" dirty="0"/>
              <a:t>)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3010942"/>
            <a:ext cx="8229600" cy="778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b-NO" sz="2400" smtClean="0"/>
              <a:t>Referere til tabeller, ligninger, kapitler osv</a:t>
            </a:r>
            <a:endParaRPr lang="nb-NO" sz="2400" dirty="0" smtClean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47675" y="3969638"/>
            <a:ext cx="8516938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200" dirty="0"/>
              <a:t>Bruk \</a:t>
            </a:r>
            <a:r>
              <a:rPr lang="nb-NO" sz="1200" dirty="0" err="1"/>
              <a:t>label</a:t>
            </a:r>
            <a:r>
              <a:rPr lang="nb-NO" sz="1200" dirty="0"/>
              <a:t> til å gi navn på tabeller, ligninger, kapitler </a:t>
            </a:r>
            <a:r>
              <a:rPr lang="nb-NO" sz="1200" dirty="0" err="1" smtClean="0"/>
              <a:t>osv</a:t>
            </a:r>
            <a:r>
              <a:rPr lang="nb-NO" sz="1200" dirty="0" smtClean="0"/>
              <a:t>:</a:t>
            </a:r>
            <a:endParaRPr lang="nb-NO" sz="1200" dirty="0"/>
          </a:p>
          <a:p>
            <a:endParaRPr lang="nb-NO" sz="1200" dirty="0"/>
          </a:p>
          <a:p>
            <a:r>
              <a:rPr lang="nb-NO" sz="1200" dirty="0"/>
              <a:t>\</a:t>
            </a:r>
            <a:r>
              <a:rPr lang="nb-NO" sz="1200" dirty="0" err="1"/>
              <a:t>section</a:t>
            </a:r>
            <a:r>
              <a:rPr lang="nb-NO" sz="1200" dirty="0"/>
              <a:t>{Resultater}</a:t>
            </a:r>
          </a:p>
          <a:p>
            <a:r>
              <a:rPr lang="nb-NO" sz="1200" dirty="0"/>
              <a:t>\</a:t>
            </a:r>
            <a:r>
              <a:rPr lang="nb-NO" sz="1200" dirty="0" err="1"/>
              <a:t>label</a:t>
            </a:r>
            <a:r>
              <a:rPr lang="nb-NO" sz="1200" dirty="0"/>
              <a:t>{</a:t>
            </a:r>
            <a:r>
              <a:rPr lang="nb-NO" sz="1200" dirty="0" err="1"/>
              <a:t>sec:resultater</a:t>
            </a:r>
            <a:r>
              <a:rPr lang="nb-NO" sz="1200" dirty="0"/>
              <a:t>}</a:t>
            </a:r>
          </a:p>
          <a:p>
            <a:r>
              <a:rPr lang="nb-NO" sz="1200" dirty="0"/>
              <a:t>…</a:t>
            </a:r>
          </a:p>
          <a:p>
            <a:endParaRPr lang="nb-NO" sz="1200" dirty="0"/>
          </a:p>
          <a:p>
            <a:r>
              <a:rPr lang="nb-NO" sz="1200" dirty="0"/>
              <a:t>Bruk så \</a:t>
            </a:r>
            <a:r>
              <a:rPr lang="nb-NO" sz="1200" dirty="0" err="1"/>
              <a:t>ref</a:t>
            </a:r>
            <a:r>
              <a:rPr lang="nb-NO" sz="1200" dirty="0"/>
              <a:t>{…} til å henvise til dette stedet.</a:t>
            </a:r>
          </a:p>
          <a:p>
            <a:endParaRPr lang="nb-NO" sz="1200" dirty="0"/>
          </a:p>
          <a:p>
            <a:r>
              <a:rPr lang="nb-NO" sz="1200" i="1" dirty="0"/>
              <a:t>For resultater, se avsnitt~\</a:t>
            </a:r>
            <a:r>
              <a:rPr lang="nb-NO" sz="1200" i="1" dirty="0" err="1"/>
              <a:t>ref</a:t>
            </a:r>
            <a:r>
              <a:rPr lang="nb-NO" sz="1200" i="1" dirty="0"/>
              <a:t>{</a:t>
            </a:r>
            <a:r>
              <a:rPr lang="nb-NO" sz="1200" i="1" dirty="0" err="1"/>
              <a:t>sec:resultater</a:t>
            </a:r>
            <a:r>
              <a:rPr lang="nb-NO" sz="1200" i="1" dirty="0"/>
              <a:t>}.</a:t>
            </a:r>
          </a:p>
          <a:p>
            <a:endParaRPr lang="nb-NO" sz="1200" i="1" dirty="0"/>
          </a:p>
          <a:p>
            <a:r>
              <a:rPr lang="nb-NO" sz="1200" dirty="0"/>
              <a:t>Merk: ~ betyr mellomrom, men LaTeX passer på at det ikke blir linjeskift her</a:t>
            </a:r>
            <a:r>
              <a:rPr lang="nb-NO" sz="1200" dirty="0" smtClean="0"/>
              <a:t>.</a:t>
            </a:r>
            <a:endParaRPr lang="nb-NO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1203</Words>
  <Application>Microsoft Office PowerPoint</Application>
  <PresentationFormat>Skjermfremvisning (4:3)</PresentationFormat>
  <Paragraphs>226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12</vt:i4>
      </vt:variant>
    </vt:vector>
  </HeadingPairs>
  <TitlesOfParts>
    <vt:vector size="13" baseType="lpstr">
      <vt:lpstr>Standard utforming</vt:lpstr>
      <vt:lpstr>Realstart/Teknostart 2014</vt:lpstr>
      <vt:lpstr>Strukturen til et LaTeX-dokument</vt:lpstr>
      <vt:lpstr>Preamble</vt:lpstr>
      <vt:lpstr>Tekst i et LaTeX-dokument</vt:lpstr>
      <vt:lpstr>Store dokumenter</vt:lpstr>
      <vt:lpstr>Figurer</vt:lpstr>
      <vt:lpstr>Tabeller</vt:lpstr>
      <vt:lpstr>Matematikk</vt:lpstr>
      <vt:lpstr>Tall og enheter i ligninger</vt:lpstr>
      <vt:lpstr>Noen siste ord om LaTeX</vt:lpstr>
      <vt:lpstr>Rapport</vt:lpstr>
      <vt:lpstr>Rapport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Teknostart/Realstart 2010</dc:title>
  <dc:creator>Lars Erik Walle</dc:creator>
  <cp:lastModifiedBy>Jon Andreas Støvneng</cp:lastModifiedBy>
  <cp:revision>124</cp:revision>
  <dcterms:created xsi:type="dcterms:W3CDTF">2010-08-21T17:50:43Z</dcterms:created>
  <dcterms:modified xsi:type="dcterms:W3CDTF">2014-08-17T17:26:48Z</dcterms:modified>
</cp:coreProperties>
</file>