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187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64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4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36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413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96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588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09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321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146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455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F1C75-2031-420A-8E81-8B67A24FC02C}" type="datetimeFigureOut">
              <a:rPr lang="nb-NO" smtClean="0"/>
              <a:t>23.04.2013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CD99-6582-46B2-8BC4-8B49D5F55B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417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tnu.no/c/document_library/get_file?uuid=cc6a4638-e41f-4030-aaea-225c9d7ec6cc&amp;groupId=10422" TargetMode="External"/><Relationship Id="rId13" Type="http://schemas.openxmlformats.org/officeDocument/2006/relationships/hyperlink" Target="http://www.ntnu.no/c/document_library/get_file?uuid=51353efe-eee8-4560-9a59-d3e942016671&amp;groupId=10422" TargetMode="External"/><Relationship Id="rId18" Type="http://schemas.openxmlformats.org/officeDocument/2006/relationships/hyperlink" Target="http://folk.ntnu.no/fossumj/Masterprojects/masterprojectsJOF.pdf" TargetMode="External"/><Relationship Id="rId26" Type="http://schemas.openxmlformats.org/officeDocument/2006/relationships/hyperlink" Target="http://www.ntnu.no/documents/7743856/21261275/thesis-topics-2013-fjaerestad.pdf" TargetMode="External"/><Relationship Id="rId3" Type="http://schemas.openxmlformats.org/officeDocument/2006/relationships/hyperlink" Target="http://www.ntnu.no/documents/7743856/21261275/Intermediate+band+solar+cells+2013.renaas.pdf" TargetMode="External"/><Relationship Id="rId21" Type="http://schemas.openxmlformats.org/officeDocument/2006/relationships/hyperlink" Target="http://www.ntnu.no/documents/7743856/21261275/X_Projects2013-2014_Breiby_Mathiesen.pdf" TargetMode="External"/><Relationship Id="rId7" Type="http://schemas.openxmlformats.org/officeDocument/2006/relationships/hyperlink" Target="http://www.ntnu.no/documents/7743856/11897941/Masterprojects_Kildemo_2012_Public.pdf" TargetMode="External"/><Relationship Id="rId12" Type="http://schemas.openxmlformats.org/officeDocument/2006/relationships/hyperlink" Target="http://web.phys.ntnu.no/~ingves/Students/Projects/" TargetMode="External"/><Relationship Id="rId17" Type="http://schemas.openxmlformats.org/officeDocument/2006/relationships/hyperlink" Target="http://www.ntnu.no/documents/7743856/21261275/Berg_DoubleLayer2013.pdf" TargetMode="External"/><Relationship Id="rId25" Type="http://schemas.openxmlformats.org/officeDocument/2006/relationships/hyperlink" Target="http://www.ntnu.no/c/document_library/get_file?uuid=e69f65dd-ef05-479e-bc40-e17e09e969b5&amp;groupId=7743856" TargetMode="External"/><Relationship Id="rId2" Type="http://schemas.openxmlformats.org/officeDocument/2006/relationships/hyperlink" Target="http://www.ntnu.no/c/document_library/get_file?uuid=1332add7-028a-4a63-aaa8-19c4eb1b0b6a&amp;groupId=10422" TargetMode="External"/><Relationship Id="rId16" Type="http://schemas.openxmlformats.org/officeDocument/2006/relationships/hyperlink" Target="http://www.ntnu.no/documents/7743856/21261275/Berg_Electrolysis2013.pdf" TargetMode="External"/><Relationship Id="rId20" Type="http://schemas.openxmlformats.org/officeDocument/2006/relationships/hyperlink" Target="http://www.ntnu.no/documents/7743856/21261275/Solid_state_Master_projects-wells-wahlstrom-borg.pdf" TargetMode="External"/><Relationship Id="rId29" Type="http://schemas.openxmlformats.org/officeDocument/2006/relationships/hyperlink" Target="http://www.ntnu.no/c/document_library/get_file?uuid=314ea76b-6a37-44a7-87ac-1e0fc7a0339f&amp;groupId=1042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tnu.no/documents/7743856/21261275/masteroppgaveH13-Ellingsen-IEP.pdf/593b8980-676f-420e-a401-89f57cd7f513" TargetMode="External"/><Relationship Id="rId11" Type="http://schemas.openxmlformats.org/officeDocument/2006/relationships/hyperlink" Target="http://www.ntnu.no/c/document_library/get_file?uuid=386237f5-a561-4eed-ac18-9e01ba05b172&amp;groupId=10422" TargetMode="External"/><Relationship Id="rId24" Type="http://schemas.openxmlformats.org/officeDocument/2006/relationships/hyperlink" Target="http://www.ntnu.no/documents/7743856/21261275/Msc_Linder_2013.pdf" TargetMode="External"/><Relationship Id="rId5" Type="http://schemas.openxmlformats.org/officeDocument/2006/relationships/hyperlink" Target="http://www.ntnu.no/documents/7743856/21261275/Master2013-14+Eng-Gibson.pdf" TargetMode="External"/><Relationship Id="rId15" Type="http://schemas.openxmlformats.org/officeDocument/2006/relationships/hyperlink" Target="http://www.ntnu.no/documents/7743856/21261275/Berg_PanicBuying2013.pdf" TargetMode="External"/><Relationship Id="rId23" Type="http://schemas.openxmlformats.org/officeDocument/2006/relationships/hyperlink" Target="http://www.ntnu.no/documents/7743856/21261275/Project+Master+2013-Brataas.pdf" TargetMode="External"/><Relationship Id="rId28" Type="http://schemas.openxmlformats.org/officeDocument/2006/relationships/hyperlink" Target="http://www.ntnu.no/c/document_library/get_file?uuid=41f33047-75fb-4f1a-ada7-9eb486b1aa45&amp;groupId=10422" TargetMode="External"/><Relationship Id="rId10" Type="http://schemas.openxmlformats.org/officeDocument/2006/relationships/hyperlink" Target="http://www.ntnu.no/c/document_library/get_file?uuid=865b58ff-079c-4490-bfa3-a7b0e00877cd&amp;groupId=40692" TargetMode="External"/><Relationship Id="rId19" Type="http://schemas.openxmlformats.org/officeDocument/2006/relationships/hyperlink" Target="http://www.ntnu.no/documents/7743856/21261275/Projects_TEM_group_2013_4+march3.pdf" TargetMode="External"/><Relationship Id="rId4" Type="http://schemas.openxmlformats.org/officeDocument/2006/relationships/hyperlink" Target="http://www.ntnu.no/documents/7743856/21261275/MSc_projects+2013-Espy-Hibbins.pdf" TargetMode="External"/><Relationship Id="rId9" Type="http://schemas.openxmlformats.org/officeDocument/2006/relationships/hyperlink" Target="http://www.ntnu.no/c/document_library/get_file?uuid=52440ea2-b7d0-4fdf-a26b-51b85c70c4bd&amp;groupId=10422" TargetMode="External"/><Relationship Id="rId14" Type="http://schemas.openxmlformats.org/officeDocument/2006/relationships/hyperlink" Target="http://www.ntnu.no/documents/7743856/21261275/MSc_Raaen-2013.pdf" TargetMode="External"/><Relationship Id="rId22" Type="http://schemas.openxmlformats.org/officeDocument/2006/relationships/hyperlink" Target="http://www.ntnu.no/c/document_library/get_file?uuid=e5c1987d-39ce-4991-9e49-524ed5b78f79&amp;groupId=7743856" TargetMode="External"/><Relationship Id="rId27" Type="http://schemas.openxmlformats.org/officeDocument/2006/relationships/hyperlink" Target="http://www.ntnu.no/c/document_library/get_file?uuid=d72a671a-3ab8-438a-87fb-a1d341e2fd61&amp;groupId=1042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tnu.no/documents/7743856/21261275/Prosjektoppg%C3%A5ve-2013-1fys-SINTEFENERGI.pdf/12f0d193-0476-4c51-abd9-d2dfc8ee70d6" TargetMode="External"/><Relationship Id="rId13" Type="http://schemas.openxmlformats.org/officeDocument/2006/relationships/hyperlink" Target="http://www.ntnu.no/c/document_library/get_file?uuid=3dc4c169-c4ce-49dc-8e75-6c931d4ca8d5&amp;groupId=40692" TargetMode="External"/><Relationship Id="rId18" Type="http://schemas.openxmlformats.org/officeDocument/2006/relationships/hyperlink" Target="http://www.ntnu.no/c/document_library/get_file?uuid=8a8eb2d6-39d9-41c5-a86f-1067a95bc81f&amp;groupId=40692" TargetMode="External"/><Relationship Id="rId3" Type="http://schemas.openxmlformats.org/officeDocument/2006/relationships/hyperlink" Target="http://www.ntnu.no/documents/7743856/21261275/MasterFFI-NTNU1314.pdf" TargetMode="External"/><Relationship Id="rId7" Type="http://schemas.openxmlformats.org/officeDocument/2006/relationships/hyperlink" Target="http://www.ntnu.no/documents/7743856/21261275/SINTEF-Prosjektoppg%C3%A5ve-2013-2fys.pdf/d33634e0-33f1-4538-b3dc-6d54ece0706f" TargetMode="External"/><Relationship Id="rId12" Type="http://schemas.openxmlformats.org/officeDocument/2006/relationships/hyperlink" Target="http://www.ntnu.no/c/document_library/get_file?uuid=28c490d2-7cac-4c2a-a546-0a17d583f131&amp;groupId=7743856" TargetMode="External"/><Relationship Id="rId17" Type="http://schemas.openxmlformats.org/officeDocument/2006/relationships/hyperlink" Target="http://www.ntnu.no/c/document_library/get_file?uuid=dd078216-d698-47c9-9de9-779588ac1656&amp;groupId=40692" TargetMode="External"/><Relationship Id="rId2" Type="http://schemas.openxmlformats.org/officeDocument/2006/relationships/hyperlink" Target="http://www.ntnu.no/documents/7743856/21261275/130305+Adigo+project+description.pdf/ec0436d6-9bae-4d84-8d64-d1591af01e8b" TargetMode="External"/><Relationship Id="rId16" Type="http://schemas.openxmlformats.org/officeDocument/2006/relationships/hyperlink" Target="http://www.ntnu.no/c/document_library/get_file?uuid=7c0506ea-af67-4b2d-8a05-998a720e16c1&amp;groupId=40692" TargetMode="External"/><Relationship Id="rId20" Type="http://schemas.openxmlformats.org/officeDocument/2006/relationships/hyperlink" Target="http://www.ntnu.no/c/document_library/get_file?uuid=7b859b6e-6271-467b-8839-1e3fa0453cef&amp;groupId=4069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tnu.no/c/document_library/get_file?uuid=75353376-1fc0-45f3-a2b7-d680e5f12826&amp;groupId=7743856" TargetMode="External"/><Relationship Id="rId11" Type="http://schemas.openxmlformats.org/officeDocument/2006/relationships/hyperlink" Target="http://www.ntnu.no/c/document_library/get_file?uuid=87f67985-7336-4509-af7e-d76428cae2a2&amp;groupId=7743856" TargetMode="External"/><Relationship Id="rId5" Type="http://schemas.openxmlformats.org/officeDocument/2006/relationships/hyperlink" Target="http://www.ntnu.no/documents/7743856/21261275/Electrokoalescence-SINTEFEnergi.pdf/774e37d3-f50c-46b9-86f5-231aef076d91" TargetMode="External"/><Relationship Id="rId15" Type="http://schemas.openxmlformats.org/officeDocument/2006/relationships/hyperlink" Target="http://www.ntnu.no/c/document_library/get_file?uuid=0a038a1f-5f96-4e9c-9112-d7e94f805d8d&amp;groupId=40692" TargetMode="External"/><Relationship Id="rId10" Type="http://schemas.openxmlformats.org/officeDocument/2006/relationships/hyperlink" Target="http://www.ntnu.no/documents/7743856/21261275/SINTEF-MK2-2013.pdf/c73b462a-f051-4885-947b-f0a9c3058ec1" TargetMode="External"/><Relationship Id="rId19" Type="http://schemas.openxmlformats.org/officeDocument/2006/relationships/hyperlink" Target="http://www.ntnu.no/c/document_library/get_file?uuid=353f8503-b204-4995-b4c5-c1709a5b5d42&amp;groupId=40692" TargetMode="External"/><Relationship Id="rId4" Type="http://schemas.openxmlformats.org/officeDocument/2006/relationships/hyperlink" Target="http://www.ntnu.no/documents/7743856/21261275/Dielectric+breakdown+in+liquids-SINTEFENERGI.pdf/607464d1-63ef-4d43-9855-b26c3b6735ea" TargetMode="External"/><Relationship Id="rId9" Type="http://schemas.openxmlformats.org/officeDocument/2006/relationships/hyperlink" Target="http://www.ntnu.no/documents/7743856/21261275/SINTEF-MK-2013.pdf/a76c1350-6fa7-4e56-a644-e206cc86db1f" TargetMode="External"/><Relationship Id="rId14" Type="http://schemas.openxmlformats.org/officeDocument/2006/relationships/hyperlink" Target="http://www.ntnu.no/c/document_library/get_file?uuid=ed75da09-cd13-448b-9b6e-ad4046e3b092&amp;groupId=406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40"/>
          </a:xfrm>
        </p:spPr>
        <p:txBody>
          <a:bodyPr anchor="t">
            <a:normAutofit fontScale="90000"/>
          </a:bodyPr>
          <a:lstStyle/>
          <a:p>
            <a:pPr algn="l"/>
            <a:r>
              <a:rPr lang="nb-NO" sz="1600" b="1" dirty="0" smtClean="0"/>
              <a:t>Master- og prosjektoppgaver ved Institutt for fysikk 2013/2014</a:t>
            </a:r>
            <a:br>
              <a:rPr lang="nb-NO" sz="1600" b="1" dirty="0" smtClean="0"/>
            </a:br>
            <a:r>
              <a:rPr lang="nb-NO" sz="1200" b="1" dirty="0" smtClean="0"/>
              <a:t/>
            </a:r>
            <a:br>
              <a:rPr lang="nb-NO" sz="1200" b="1" dirty="0" smtClean="0"/>
            </a:br>
            <a:r>
              <a:rPr lang="nb-NO" sz="1200" b="1" dirty="0" smtClean="0"/>
              <a:t>Anvendt fysikk og fysikk fagdidaktikk</a:t>
            </a:r>
            <a:br>
              <a:rPr lang="nb-NO" sz="1200" b="1" dirty="0" smtClean="0"/>
            </a:br>
            <a:r>
              <a:rPr lang="nb-NO" sz="1200" dirty="0" smtClean="0">
                <a:hlinkClick r:id="rId2"/>
              </a:rPr>
              <a:t>Intermediate Band Solar Cells (Reenaas, Gibson) 1</a:t>
            </a:r>
            <a:r>
              <a:rPr lang="nb-NO" sz="1200" dirty="0" smtClean="0">
                <a:hlinkClick r:id="rId3"/>
              </a:rPr>
              <a:t>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4"/>
              </a:rPr>
              <a:t>Projects in </a:t>
            </a:r>
            <a:r>
              <a:rPr lang="nb-NO" sz="1200" dirty="0" err="1" smtClean="0">
                <a:hlinkClick r:id="rId4"/>
              </a:rPr>
              <a:t>Atmospheric</a:t>
            </a:r>
            <a:r>
              <a:rPr lang="nb-NO" sz="1200" dirty="0" smtClean="0">
                <a:hlinkClick r:id="rId4"/>
              </a:rPr>
              <a:t> and </a:t>
            </a:r>
            <a:r>
              <a:rPr lang="nb-NO" sz="1200" dirty="0" err="1" smtClean="0">
                <a:hlinkClick r:id="rId4"/>
              </a:rPr>
              <a:t>Environmental</a:t>
            </a:r>
            <a:r>
              <a:rPr lang="nb-NO" sz="1200" dirty="0" smtClean="0">
                <a:hlinkClick r:id="rId4"/>
              </a:rPr>
              <a:t> </a:t>
            </a:r>
            <a:r>
              <a:rPr lang="nb-NO" sz="1200" dirty="0" err="1" smtClean="0">
                <a:hlinkClick r:id="rId4"/>
              </a:rPr>
              <a:t>Physics</a:t>
            </a:r>
            <a:r>
              <a:rPr lang="nb-NO" sz="1200" dirty="0" smtClean="0">
                <a:hlinkClick r:id="rId4"/>
              </a:rPr>
              <a:t> (Espy/Hibbins)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5"/>
              </a:rPr>
              <a:t>Masterprosjekt (Gibson et al)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6"/>
              </a:rPr>
              <a:t>Optikk ved IEP (Ellingsen)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7"/>
              </a:rPr>
              <a:t>Optics12/13, Kildemo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effectLst/>
                <a:hlinkClick r:id="rId8"/>
              </a:rPr>
              <a:t>Fysikk fagdidaktikk 12/13, Bungum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9"/>
              </a:rPr>
              <a:t>Fysikk fagdidaktikk 11/12, Persson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10"/>
              </a:rPr>
              <a:t>Characterizing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Nanoparticles</a:t>
            </a:r>
            <a:r>
              <a:rPr lang="nb-NO" sz="1200" dirty="0" smtClean="0">
                <a:hlinkClick r:id="rId10"/>
              </a:rPr>
              <a:t> for </a:t>
            </a:r>
            <a:r>
              <a:rPr lang="nb-NO" sz="1200" dirty="0" err="1" smtClean="0">
                <a:hlinkClick r:id="rId10"/>
              </a:rPr>
              <a:t>Detection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of</a:t>
            </a:r>
            <a:r>
              <a:rPr lang="nb-NO" sz="1200" dirty="0" smtClean="0">
                <a:hlinkClick r:id="rId10"/>
              </a:rPr>
              <a:t> Alzheimer </a:t>
            </a:r>
            <a:r>
              <a:rPr lang="nb-NO" sz="1200" dirty="0" err="1" smtClean="0">
                <a:hlinkClick r:id="rId10"/>
              </a:rPr>
              <a:t>Disease</a:t>
            </a:r>
            <a:r>
              <a:rPr lang="nb-NO" sz="1200" dirty="0" smtClean="0">
                <a:hlinkClick r:id="rId10"/>
              </a:rPr>
              <a:t> by </a:t>
            </a:r>
            <a:r>
              <a:rPr lang="nb-NO" sz="1200" dirty="0" err="1" smtClean="0">
                <a:hlinkClick r:id="rId10"/>
              </a:rPr>
              <a:t>Multi-Photon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Microscopy</a:t>
            </a:r>
            <a:r>
              <a:rPr lang="nb-NO" sz="1200" dirty="0" smtClean="0">
                <a:hlinkClick r:id="rId10"/>
              </a:rPr>
              <a:t> 11/12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11"/>
              </a:rPr>
              <a:t>Instrumentation in </a:t>
            </a:r>
            <a:r>
              <a:rPr lang="nb-NO" sz="1200" dirty="0" err="1" smtClean="0">
                <a:hlinkClick r:id="rId11"/>
              </a:rPr>
              <a:t>optics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12"/>
              </a:rPr>
              <a:t>Theoretical</a:t>
            </a:r>
            <a:r>
              <a:rPr lang="nb-NO" sz="1200" dirty="0" smtClean="0">
                <a:hlinkClick r:id="rId12"/>
              </a:rPr>
              <a:t> </a:t>
            </a:r>
            <a:r>
              <a:rPr lang="nb-NO" sz="1200" dirty="0" err="1" smtClean="0">
                <a:hlinkClick r:id="rId12"/>
              </a:rPr>
              <a:t>Optics</a:t>
            </a:r>
            <a:r>
              <a:rPr lang="nb-NO" sz="1200" dirty="0" smtClean="0">
                <a:hlinkClick r:id="rId12"/>
              </a:rPr>
              <a:t> and </a:t>
            </a:r>
            <a:r>
              <a:rPr lang="nb-NO" sz="1200" dirty="0" err="1" smtClean="0">
                <a:hlinkClick r:id="rId12"/>
              </a:rPr>
              <a:t>Complex</a:t>
            </a:r>
            <a:r>
              <a:rPr lang="nb-NO" sz="1200" dirty="0" smtClean="0">
                <a:hlinkClick r:id="rId12"/>
              </a:rPr>
              <a:t> Systems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13"/>
              </a:rPr>
              <a:t>Clinical</a:t>
            </a:r>
            <a:r>
              <a:rPr lang="nb-NO" sz="1200" dirty="0" smtClean="0">
                <a:hlinkClick r:id="rId13"/>
              </a:rPr>
              <a:t> Applications </a:t>
            </a:r>
            <a:r>
              <a:rPr lang="nb-NO" sz="1200" dirty="0" err="1" smtClean="0">
                <a:hlinkClick r:id="rId13"/>
              </a:rPr>
              <a:t>of</a:t>
            </a:r>
            <a:r>
              <a:rPr lang="nb-NO" sz="1200" dirty="0" smtClean="0">
                <a:hlinkClick r:id="rId13"/>
              </a:rPr>
              <a:t> </a:t>
            </a:r>
            <a:r>
              <a:rPr lang="nb-NO" sz="1200" dirty="0" err="1" smtClean="0">
                <a:hlinkClick r:id="rId13"/>
              </a:rPr>
              <a:t>Multiphoton</a:t>
            </a:r>
            <a:r>
              <a:rPr lang="nb-NO" sz="1200" dirty="0" smtClean="0">
                <a:hlinkClick r:id="rId13"/>
              </a:rPr>
              <a:t> </a:t>
            </a:r>
            <a:r>
              <a:rPr lang="nb-NO" sz="1200" dirty="0" err="1" smtClean="0">
                <a:hlinkClick r:id="rId13"/>
              </a:rPr>
              <a:t>Microscopy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b="1" dirty="0" smtClean="0"/>
              <a:t>Komplekse materialer</a:t>
            </a:r>
            <a:br>
              <a:rPr lang="nb-NO" sz="1200" b="1" dirty="0" smtClean="0"/>
            </a:br>
            <a:r>
              <a:rPr lang="nb-NO" sz="1200" dirty="0" smtClean="0">
                <a:hlinkClick r:id="rId14"/>
              </a:rPr>
              <a:t>Properties </a:t>
            </a:r>
            <a:r>
              <a:rPr lang="nb-NO" sz="1200" dirty="0" err="1" smtClean="0">
                <a:hlinkClick r:id="rId14"/>
              </a:rPr>
              <a:t>of</a:t>
            </a:r>
            <a:r>
              <a:rPr lang="nb-NO" sz="1200" dirty="0" smtClean="0">
                <a:hlinkClick r:id="rId14"/>
              </a:rPr>
              <a:t> </a:t>
            </a:r>
            <a:r>
              <a:rPr lang="nb-NO" sz="1200" dirty="0" err="1" smtClean="0">
                <a:hlinkClick r:id="rId14"/>
              </a:rPr>
              <a:t>surface</a:t>
            </a:r>
            <a:r>
              <a:rPr lang="nb-NO" sz="1200" dirty="0" smtClean="0">
                <a:hlinkClick r:id="rId14"/>
              </a:rPr>
              <a:t> </a:t>
            </a:r>
            <a:r>
              <a:rPr lang="nb-NO" sz="1200" dirty="0" err="1" smtClean="0">
                <a:hlinkClick r:id="rId14"/>
              </a:rPr>
              <a:t>nanostructures</a:t>
            </a:r>
            <a:r>
              <a:rPr lang="nb-NO" sz="1200" dirty="0" smtClean="0">
                <a:hlinkClick r:id="rId14"/>
              </a:rPr>
              <a:t>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15"/>
              </a:rPr>
              <a:t>Panic</a:t>
            </a:r>
            <a:r>
              <a:rPr lang="nb-NO" sz="1200" dirty="0" smtClean="0">
                <a:hlinkClick r:id="rId15"/>
              </a:rPr>
              <a:t> </a:t>
            </a:r>
            <a:r>
              <a:rPr lang="nb-NO" sz="1200" dirty="0" err="1" smtClean="0">
                <a:hlinkClick r:id="rId15"/>
              </a:rPr>
              <a:t>Buying</a:t>
            </a:r>
            <a:r>
              <a:rPr lang="nb-NO" sz="1200" dirty="0" smtClean="0">
                <a:hlinkClick r:id="rId15"/>
              </a:rPr>
              <a:t> as a </a:t>
            </a:r>
            <a:r>
              <a:rPr lang="nb-NO" sz="1200" dirty="0" err="1" smtClean="0">
                <a:hlinkClick r:id="rId15"/>
              </a:rPr>
              <a:t>Self-organized</a:t>
            </a:r>
            <a:r>
              <a:rPr lang="nb-NO" sz="1200" dirty="0" smtClean="0">
                <a:hlinkClick r:id="rId15"/>
              </a:rPr>
              <a:t> </a:t>
            </a:r>
            <a:r>
              <a:rPr lang="nb-NO" sz="1200" dirty="0" err="1" smtClean="0">
                <a:hlinkClick r:id="rId15"/>
              </a:rPr>
              <a:t>Phenomenon</a:t>
            </a:r>
            <a:r>
              <a:rPr lang="nb-NO" sz="1200" dirty="0" smtClean="0">
                <a:hlinkClick r:id="rId15"/>
              </a:rPr>
              <a:t>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16"/>
              </a:rPr>
              <a:t>Water </a:t>
            </a:r>
            <a:r>
              <a:rPr lang="nb-NO" sz="1200" dirty="0" err="1" smtClean="0">
                <a:hlinkClick r:id="rId16"/>
              </a:rPr>
              <a:t>Electrolysis</a:t>
            </a:r>
            <a:r>
              <a:rPr lang="nb-NO" sz="1200" dirty="0" smtClean="0">
                <a:hlinkClick r:id="rId16"/>
              </a:rPr>
              <a:t>: </a:t>
            </a:r>
            <a:r>
              <a:rPr lang="nb-NO" sz="1200" dirty="0" err="1" smtClean="0">
                <a:hlinkClick r:id="rId16"/>
              </a:rPr>
              <a:t>Oxygen</a:t>
            </a:r>
            <a:r>
              <a:rPr lang="nb-NO" sz="1200" dirty="0" smtClean="0">
                <a:hlinkClick r:id="rId16"/>
              </a:rPr>
              <a:t> Production at </a:t>
            </a:r>
            <a:r>
              <a:rPr lang="nb-NO" sz="1200" dirty="0" err="1" smtClean="0">
                <a:hlinkClick r:id="rId16"/>
              </a:rPr>
              <a:t>the</a:t>
            </a:r>
            <a:r>
              <a:rPr lang="nb-NO" sz="1200" dirty="0" smtClean="0">
                <a:hlinkClick r:id="rId16"/>
              </a:rPr>
              <a:t> Anode </a:t>
            </a:r>
            <a:r>
              <a:rPr lang="nb-NO" sz="1200" dirty="0" err="1" smtClean="0">
                <a:hlinkClick r:id="rId16"/>
              </a:rPr>
              <a:t>Electrode</a:t>
            </a:r>
            <a:r>
              <a:rPr lang="nb-NO" sz="1200" dirty="0" smtClean="0">
                <a:hlinkClick r:id="rId16"/>
              </a:rPr>
              <a:t>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17"/>
              </a:rPr>
              <a:t>New Models for Electric Double </a:t>
            </a:r>
            <a:r>
              <a:rPr lang="nb-NO" sz="1200" dirty="0" err="1" smtClean="0">
                <a:hlinkClick r:id="rId17"/>
              </a:rPr>
              <a:t>Layer</a:t>
            </a:r>
            <a:r>
              <a:rPr lang="nb-NO" sz="1200" dirty="0" smtClean="0">
                <a:hlinkClick r:id="rId17"/>
              </a:rPr>
              <a:t> </a:t>
            </a:r>
            <a:r>
              <a:rPr lang="nb-NO" sz="1200" dirty="0" err="1" smtClean="0">
                <a:hlinkClick r:id="rId17"/>
              </a:rPr>
              <a:t>Capacities</a:t>
            </a:r>
            <a:r>
              <a:rPr lang="nb-NO" sz="1200" dirty="0" smtClean="0">
                <a:hlinkClick r:id="rId17"/>
              </a:rPr>
              <a:t>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effectLst/>
                <a:hlinkClick r:id="rId18"/>
              </a:rPr>
              <a:t>Soft and </a:t>
            </a:r>
            <a:r>
              <a:rPr lang="nb-NO" sz="1200" dirty="0" err="1" smtClean="0">
                <a:effectLst/>
                <a:hlinkClick r:id="rId18"/>
              </a:rPr>
              <a:t>Complex</a:t>
            </a:r>
            <a:r>
              <a:rPr lang="nb-NO" sz="1200" dirty="0" smtClean="0">
                <a:effectLst/>
                <a:hlinkClick r:id="rId18"/>
              </a:rPr>
              <a:t> Matter studies 2012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b="1" dirty="0" smtClean="0"/>
              <a:t>Kondenserte mediers fysikk</a:t>
            </a:r>
            <a:br>
              <a:rPr lang="nb-NO" sz="1200" b="1" dirty="0" smtClean="0"/>
            </a:br>
            <a:r>
              <a:rPr lang="nb-NO" sz="1200" dirty="0" smtClean="0">
                <a:hlinkClick r:id="rId19"/>
              </a:rPr>
              <a:t>Project </a:t>
            </a:r>
            <a:r>
              <a:rPr lang="nb-NO" sz="1200" dirty="0" err="1" smtClean="0">
                <a:hlinkClick r:id="rId19"/>
              </a:rPr>
              <a:t>work</a:t>
            </a:r>
            <a:r>
              <a:rPr lang="nb-NO" sz="1200" dirty="0" smtClean="0">
                <a:hlinkClick r:id="rId19"/>
              </a:rPr>
              <a:t> / Master/Diploma </a:t>
            </a:r>
            <a:r>
              <a:rPr lang="nb-NO" sz="1200" dirty="0" err="1" smtClean="0">
                <a:hlinkClick r:id="rId19"/>
              </a:rPr>
              <a:t>topics</a:t>
            </a:r>
            <a:r>
              <a:rPr lang="nb-NO" sz="1200" dirty="0" smtClean="0">
                <a:hlinkClick r:id="rId19"/>
              </a:rPr>
              <a:t> in </a:t>
            </a:r>
            <a:r>
              <a:rPr lang="nb-NO" sz="1200" dirty="0" err="1" smtClean="0">
                <a:hlinkClick r:id="rId19"/>
              </a:rPr>
              <a:t>the</a:t>
            </a:r>
            <a:r>
              <a:rPr lang="nb-NO" sz="1200" dirty="0" smtClean="0">
                <a:hlinkClick r:id="rId19"/>
              </a:rPr>
              <a:t> TEM Gemini Centre (Helvoort, Holmestad, </a:t>
            </a:r>
            <a:r>
              <a:rPr lang="nb-NO" sz="1200" dirty="0" err="1" smtClean="0">
                <a:hlinkClick r:id="rId19"/>
              </a:rPr>
              <a:t>Walmsley</a:t>
            </a:r>
            <a:r>
              <a:rPr lang="nb-NO" sz="1200" dirty="0" smtClean="0">
                <a:hlinkClick r:id="rId19"/>
              </a:rPr>
              <a:t>)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20"/>
              </a:rPr>
              <a:t>Experimental</a:t>
            </a:r>
            <a:r>
              <a:rPr lang="nb-NO" sz="1200" dirty="0" smtClean="0">
                <a:hlinkClick r:id="rId20"/>
              </a:rPr>
              <a:t> </a:t>
            </a:r>
            <a:r>
              <a:rPr lang="nb-NO" sz="1200" dirty="0" err="1" smtClean="0">
                <a:hlinkClick r:id="rId20"/>
              </a:rPr>
              <a:t>Surface</a:t>
            </a:r>
            <a:r>
              <a:rPr lang="nb-NO" sz="1200" dirty="0" smtClean="0">
                <a:hlinkClick r:id="rId20"/>
              </a:rPr>
              <a:t> </a:t>
            </a:r>
            <a:r>
              <a:rPr lang="nb-NO" sz="1200" dirty="0" err="1" smtClean="0">
                <a:hlinkClick r:id="rId20"/>
              </a:rPr>
              <a:t>Science</a:t>
            </a:r>
            <a:r>
              <a:rPr lang="nb-NO" sz="1200" dirty="0" smtClean="0">
                <a:hlinkClick r:id="rId20"/>
              </a:rPr>
              <a:t> (Borg, Wahlström, Wells)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21"/>
              </a:rPr>
              <a:t>X-ray</a:t>
            </a:r>
            <a:r>
              <a:rPr lang="nb-NO" sz="1200" dirty="0" smtClean="0">
                <a:hlinkClick r:id="rId21"/>
              </a:rPr>
              <a:t> </a:t>
            </a:r>
            <a:r>
              <a:rPr lang="nb-NO" sz="1200" dirty="0" err="1" smtClean="0">
                <a:hlinkClick r:id="rId21"/>
              </a:rPr>
              <a:t>based</a:t>
            </a:r>
            <a:r>
              <a:rPr lang="nb-NO" sz="1200" dirty="0" smtClean="0">
                <a:hlinkClick r:id="rId21"/>
              </a:rPr>
              <a:t> </a:t>
            </a:r>
            <a:r>
              <a:rPr lang="nb-NO" sz="1200" dirty="0" err="1" smtClean="0">
                <a:hlinkClick r:id="rId21"/>
              </a:rPr>
              <a:t>characterization</a:t>
            </a:r>
            <a:r>
              <a:rPr lang="nb-NO" sz="1200" dirty="0" smtClean="0">
                <a:hlinkClick r:id="rId21"/>
              </a:rPr>
              <a:t> </a:t>
            </a:r>
            <a:r>
              <a:rPr lang="nb-NO" sz="1200" dirty="0" err="1" smtClean="0">
                <a:hlinkClick r:id="rId21"/>
              </a:rPr>
              <a:t>of</a:t>
            </a:r>
            <a:r>
              <a:rPr lang="nb-NO" sz="1200" dirty="0" smtClean="0">
                <a:hlinkClick r:id="rId21"/>
              </a:rPr>
              <a:t> </a:t>
            </a:r>
            <a:r>
              <a:rPr lang="nb-NO" sz="1200" dirty="0" err="1" smtClean="0">
                <a:hlinkClick r:id="rId21"/>
              </a:rPr>
              <a:t>functional</a:t>
            </a:r>
            <a:r>
              <a:rPr lang="nb-NO" sz="1200" dirty="0" smtClean="0">
                <a:hlinkClick r:id="rId21"/>
              </a:rPr>
              <a:t> materials Breiby/Mathiesen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22"/>
              </a:rPr>
              <a:t>Experimental</a:t>
            </a:r>
            <a:r>
              <a:rPr lang="nb-NO" sz="1200" dirty="0" smtClean="0">
                <a:hlinkClick r:id="rId22"/>
              </a:rPr>
              <a:t> </a:t>
            </a:r>
            <a:r>
              <a:rPr lang="nb-NO" sz="1200" dirty="0" err="1" smtClean="0">
                <a:hlinkClick r:id="rId22"/>
              </a:rPr>
              <a:t>Surface</a:t>
            </a:r>
            <a:r>
              <a:rPr lang="nb-NO" sz="1200" dirty="0" smtClean="0">
                <a:hlinkClick r:id="rId22"/>
              </a:rPr>
              <a:t>/</a:t>
            </a:r>
            <a:r>
              <a:rPr lang="nb-NO" sz="1200" dirty="0" err="1" smtClean="0">
                <a:hlinkClick r:id="rId22"/>
              </a:rPr>
              <a:t>Nano</a:t>
            </a:r>
            <a:r>
              <a:rPr lang="nb-NO" sz="1200" dirty="0" smtClean="0">
                <a:hlinkClick r:id="rId22"/>
              </a:rPr>
              <a:t>- </a:t>
            </a:r>
            <a:r>
              <a:rPr lang="nb-NO" sz="1200" dirty="0" err="1" smtClean="0">
                <a:hlinkClick r:id="rId22"/>
              </a:rPr>
              <a:t>Chemistry</a:t>
            </a:r>
            <a:r>
              <a:rPr lang="nb-NO" sz="1200" dirty="0" smtClean="0">
                <a:hlinkClick r:id="rId22"/>
              </a:rPr>
              <a:t> and </a:t>
            </a:r>
            <a:r>
              <a:rPr lang="nb-NO" sz="1200" dirty="0" err="1" smtClean="0">
                <a:hlinkClick r:id="rId22"/>
              </a:rPr>
              <a:t>Nanomagnetics</a:t>
            </a:r>
            <a:r>
              <a:rPr lang="nb-NO" sz="1200" dirty="0" smtClean="0">
                <a:hlinkClick r:id="rId22"/>
              </a:rPr>
              <a:t>/Quantum transport </a:t>
            </a:r>
            <a:r>
              <a:rPr lang="nb-NO" sz="1200" dirty="0" err="1" smtClean="0">
                <a:hlinkClick r:id="rId22"/>
              </a:rPr>
              <a:t>group</a:t>
            </a:r>
            <a:r>
              <a:rPr lang="nb-NO" sz="1200" dirty="0" smtClean="0">
                <a:hlinkClick r:id="rId22"/>
              </a:rPr>
              <a:t> 12/13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b="1" dirty="0" smtClean="0"/>
              <a:t>Teoretisk fysikk</a:t>
            </a:r>
            <a:br>
              <a:rPr lang="nb-NO" sz="1200" b="1" dirty="0" smtClean="0"/>
            </a:br>
            <a:r>
              <a:rPr lang="nb-NO" sz="1200" dirty="0" smtClean="0">
                <a:hlinkClick r:id="rId23"/>
              </a:rPr>
              <a:t>Gauge Fields and Spin-</a:t>
            </a:r>
            <a:r>
              <a:rPr lang="nb-NO" sz="1200" dirty="0" err="1" smtClean="0">
                <a:hlinkClick r:id="rId23"/>
              </a:rPr>
              <a:t>Motive</a:t>
            </a:r>
            <a:r>
              <a:rPr lang="nb-NO" sz="1200" dirty="0" smtClean="0">
                <a:hlinkClick r:id="rId23"/>
              </a:rPr>
              <a:t> Forces (Brataas)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24"/>
              </a:rPr>
              <a:t>Condensed</a:t>
            </a:r>
            <a:r>
              <a:rPr lang="nb-NO" sz="1200" dirty="0" smtClean="0">
                <a:hlinkClick r:id="rId24"/>
              </a:rPr>
              <a:t> Matter </a:t>
            </a:r>
            <a:r>
              <a:rPr lang="nb-NO" sz="1200" dirty="0" err="1" smtClean="0">
                <a:hlinkClick r:id="rId24"/>
              </a:rPr>
              <a:t>Theory</a:t>
            </a:r>
            <a:r>
              <a:rPr lang="nb-NO" sz="1200" dirty="0" smtClean="0">
                <a:hlinkClick r:id="rId24"/>
              </a:rPr>
              <a:t> (Linder) 13/14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25"/>
              </a:rPr>
              <a:t>Theoretical</a:t>
            </a:r>
            <a:r>
              <a:rPr lang="nb-NO" sz="1200" dirty="0" smtClean="0">
                <a:hlinkClick r:id="rId25"/>
              </a:rPr>
              <a:t> </a:t>
            </a:r>
            <a:r>
              <a:rPr lang="nb-NO" sz="1200" dirty="0" err="1" smtClean="0">
                <a:hlinkClick r:id="rId25"/>
              </a:rPr>
              <a:t>condensed</a:t>
            </a:r>
            <a:r>
              <a:rPr lang="nb-NO" sz="1200" dirty="0" smtClean="0">
                <a:hlinkClick r:id="rId25"/>
              </a:rPr>
              <a:t> matter </a:t>
            </a:r>
            <a:r>
              <a:rPr lang="nb-NO" sz="1200" dirty="0" err="1" smtClean="0">
                <a:hlinkClick r:id="rId25"/>
              </a:rPr>
              <a:t>physics</a:t>
            </a:r>
            <a:r>
              <a:rPr lang="nb-NO" sz="1200" dirty="0" smtClean="0">
                <a:hlinkClick r:id="rId25"/>
              </a:rPr>
              <a:t> (Fjærestad) 13/1</a:t>
            </a:r>
            <a:r>
              <a:rPr lang="nb-NO" sz="1200" dirty="0" smtClean="0">
                <a:hlinkClick r:id="rId26"/>
              </a:rPr>
              <a:t>4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effectLst/>
                <a:hlinkClick r:id="rId27"/>
              </a:rPr>
              <a:t>Strålingsvekselvirkning i </a:t>
            </a:r>
            <a:r>
              <a:rPr lang="nb-NO" sz="1200" dirty="0" err="1" smtClean="0">
                <a:effectLst/>
                <a:hlinkClick r:id="rId27"/>
              </a:rPr>
              <a:t>polariserbare</a:t>
            </a:r>
            <a:r>
              <a:rPr lang="nb-NO" sz="1200" dirty="0" smtClean="0">
                <a:effectLst/>
                <a:hlinkClick r:id="rId27"/>
              </a:rPr>
              <a:t> medier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err="1" smtClean="0">
                <a:hlinkClick r:id="rId28"/>
              </a:rPr>
              <a:t>Cosmic</a:t>
            </a:r>
            <a:r>
              <a:rPr lang="nb-NO" sz="1200" dirty="0" smtClean="0">
                <a:hlinkClick r:id="rId28"/>
              </a:rPr>
              <a:t> Rays and Dark Matter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>
                <a:hlinkClick r:id="rId29"/>
              </a:rPr>
              <a:t>Kvantekryptografi</a:t>
            </a:r>
            <a:r>
              <a:rPr lang="nb-NO" sz="1200" dirty="0" smtClean="0"/>
              <a:t/>
            </a:r>
            <a:br>
              <a:rPr lang="nb-NO" sz="1200" dirty="0" smtClean="0"/>
            </a:b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1285218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187624" y="692696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200" b="1" dirty="0" smtClean="0"/>
              <a:t>Andre institusjoner i samarbeid med Institutt for fysikk</a:t>
            </a:r>
          </a:p>
          <a:p>
            <a:endParaRPr lang="nb-NO" sz="1200" b="1" dirty="0" smtClean="0"/>
          </a:p>
          <a:p>
            <a:r>
              <a:rPr lang="nb-NO" sz="1200" dirty="0" err="1" smtClean="0">
                <a:hlinkClick r:id="rId2"/>
              </a:rPr>
              <a:t>Adigo</a:t>
            </a:r>
            <a:r>
              <a:rPr lang="nb-NO" sz="1200" dirty="0" smtClean="0">
                <a:hlinkClick r:id="rId2"/>
              </a:rPr>
              <a:t>, </a:t>
            </a:r>
            <a:r>
              <a:rPr lang="nb-NO" sz="1200" dirty="0" err="1" smtClean="0">
                <a:hlinkClick r:id="rId2"/>
              </a:rPr>
              <a:t>Drop</a:t>
            </a:r>
            <a:r>
              <a:rPr lang="nb-NO" sz="1200" dirty="0" smtClean="0">
                <a:hlinkClick r:id="rId2"/>
              </a:rPr>
              <a:t>-on-</a:t>
            </a:r>
            <a:r>
              <a:rPr lang="nb-NO" sz="1200" dirty="0" err="1" smtClean="0">
                <a:hlinkClick r:id="rId2"/>
              </a:rPr>
              <a:t>Demand</a:t>
            </a:r>
            <a:r>
              <a:rPr lang="nb-NO" sz="1200" dirty="0" smtClean="0">
                <a:hlinkClick r:id="rId2"/>
              </a:rPr>
              <a:t> for presisjonsjordbruk 13/14</a:t>
            </a:r>
            <a:endParaRPr lang="nb-NO" sz="1200" dirty="0" smtClean="0"/>
          </a:p>
          <a:p>
            <a:r>
              <a:rPr lang="nb-NO" sz="1200" dirty="0" smtClean="0">
                <a:hlinkClick r:id="rId3"/>
              </a:rPr>
              <a:t>FFI 13/14</a:t>
            </a:r>
            <a:endParaRPr lang="nb-NO" sz="1200" dirty="0" smtClean="0"/>
          </a:p>
          <a:p>
            <a:r>
              <a:rPr lang="nb-NO" sz="1200" dirty="0" smtClean="0">
                <a:hlinkClick r:id="rId4"/>
              </a:rPr>
              <a:t>SINTEF Energi, </a:t>
            </a:r>
            <a:r>
              <a:rPr lang="nb-NO" sz="1200" dirty="0" err="1" smtClean="0">
                <a:hlinkClick r:id="rId4"/>
              </a:rPr>
              <a:t>Dielectric</a:t>
            </a:r>
            <a:r>
              <a:rPr lang="nb-NO" sz="1200" dirty="0" smtClean="0">
                <a:hlinkClick r:id="rId4"/>
              </a:rPr>
              <a:t> breakdown in </a:t>
            </a:r>
            <a:r>
              <a:rPr lang="nb-NO" sz="1200" dirty="0" err="1" smtClean="0">
                <a:hlinkClick r:id="rId4"/>
              </a:rPr>
              <a:t>liquids</a:t>
            </a:r>
            <a:r>
              <a:rPr lang="nb-NO" sz="1200" dirty="0" smtClean="0">
                <a:hlinkClick r:id="rId4"/>
              </a:rPr>
              <a:t> 13/14</a:t>
            </a:r>
            <a:endParaRPr lang="nb-NO" sz="1200" dirty="0" smtClean="0"/>
          </a:p>
          <a:p>
            <a:r>
              <a:rPr lang="nb-NO" sz="1200" dirty="0" smtClean="0">
                <a:hlinkClick r:id="rId5"/>
              </a:rPr>
              <a:t>SINTEF Energi, </a:t>
            </a:r>
            <a:r>
              <a:rPr lang="nb-NO" sz="1200" dirty="0" err="1" smtClean="0">
                <a:hlinkClick r:id="rId5"/>
              </a:rPr>
              <a:t>Electrokoalescence</a:t>
            </a:r>
            <a:r>
              <a:rPr lang="nb-NO" sz="1200" dirty="0" smtClean="0">
                <a:hlinkClick r:id="rId5"/>
              </a:rPr>
              <a:t> 13/14</a:t>
            </a:r>
            <a:endParaRPr lang="nb-NO" sz="1200" dirty="0" smtClean="0"/>
          </a:p>
          <a:p>
            <a:r>
              <a:rPr lang="nb-NO" sz="1200" dirty="0" smtClean="0">
                <a:effectLst/>
                <a:hlinkClick r:id="rId6"/>
              </a:rPr>
              <a:t>SINTEF Energi, </a:t>
            </a:r>
            <a:r>
              <a:rPr lang="nb-NO" sz="1200" dirty="0" err="1" smtClean="0">
                <a:effectLst/>
                <a:hlinkClick r:id="rId6"/>
              </a:rPr>
              <a:t>Initiation</a:t>
            </a:r>
            <a:r>
              <a:rPr lang="nb-NO" sz="1200" dirty="0" smtClean="0">
                <a:effectLst/>
                <a:hlinkClick r:id="rId6"/>
              </a:rPr>
              <a:t> </a:t>
            </a:r>
            <a:r>
              <a:rPr lang="nb-NO" sz="1200" dirty="0" err="1" smtClean="0">
                <a:effectLst/>
                <a:hlinkClick r:id="rId6"/>
              </a:rPr>
              <a:t>of</a:t>
            </a:r>
            <a:r>
              <a:rPr lang="nb-NO" sz="1200" dirty="0" smtClean="0">
                <a:effectLst/>
                <a:hlinkClick r:id="rId6"/>
              </a:rPr>
              <a:t> </a:t>
            </a:r>
            <a:r>
              <a:rPr lang="nb-NO" sz="1200" dirty="0" err="1" smtClean="0">
                <a:effectLst/>
                <a:hlinkClick r:id="rId6"/>
              </a:rPr>
              <a:t>Vented</a:t>
            </a:r>
            <a:r>
              <a:rPr lang="nb-NO" sz="1200" dirty="0" smtClean="0">
                <a:effectLst/>
                <a:hlinkClick r:id="rId6"/>
              </a:rPr>
              <a:t> Water </a:t>
            </a:r>
            <a:r>
              <a:rPr lang="nb-NO" sz="1200" dirty="0" err="1" smtClean="0">
                <a:effectLst/>
                <a:hlinkClick r:id="rId6"/>
              </a:rPr>
              <a:t>Trees</a:t>
            </a:r>
            <a:r>
              <a:rPr lang="nb-NO" sz="1200" dirty="0" smtClean="0">
                <a:effectLst/>
                <a:hlinkClick r:id="rId6"/>
              </a:rPr>
              <a:t> in </a:t>
            </a:r>
            <a:r>
              <a:rPr lang="nb-NO" sz="1200" dirty="0" err="1" smtClean="0">
                <a:effectLst/>
                <a:hlinkClick r:id="rId6"/>
              </a:rPr>
              <a:t>Polymeric</a:t>
            </a:r>
            <a:r>
              <a:rPr lang="nb-NO" sz="1200" dirty="0" smtClean="0">
                <a:effectLst/>
                <a:hlinkClick r:id="rId6"/>
              </a:rPr>
              <a:t> Cables 13/1</a:t>
            </a:r>
            <a:r>
              <a:rPr lang="nb-NO" sz="1200" dirty="0" smtClean="0">
                <a:hlinkClick r:id="rId7"/>
              </a:rPr>
              <a:t>4</a:t>
            </a:r>
            <a:endParaRPr lang="nb-NO" sz="1200" dirty="0" smtClean="0"/>
          </a:p>
          <a:p>
            <a:r>
              <a:rPr lang="nb-NO" sz="1200" dirty="0" smtClean="0">
                <a:hlinkClick r:id="rId8"/>
              </a:rPr>
              <a:t>SINTEF Energi, Elektrisk ledende laminater for høyspennings sjøkabler 13/14</a:t>
            </a:r>
            <a:endParaRPr lang="nb-NO" sz="1200" dirty="0" smtClean="0"/>
          </a:p>
          <a:p>
            <a:r>
              <a:rPr lang="nb-NO" sz="1200" dirty="0" smtClean="0">
                <a:hlinkClick r:id="rId9"/>
              </a:rPr>
              <a:t>SINTEF Materials and </a:t>
            </a:r>
            <a:r>
              <a:rPr lang="nb-NO" sz="1200" dirty="0" err="1" smtClean="0">
                <a:hlinkClick r:id="rId9"/>
              </a:rPr>
              <a:t>Chemistry</a:t>
            </a:r>
            <a:r>
              <a:rPr lang="nb-NO" sz="1200" dirty="0" smtClean="0">
                <a:hlinkClick r:id="rId9"/>
              </a:rPr>
              <a:t>, An </a:t>
            </a:r>
            <a:r>
              <a:rPr lang="nb-NO" sz="1200" dirty="0" err="1" smtClean="0">
                <a:hlinkClick r:id="rId9"/>
              </a:rPr>
              <a:t>investigation</a:t>
            </a:r>
            <a:r>
              <a:rPr lang="nb-NO" sz="1200" dirty="0" smtClean="0">
                <a:hlinkClick r:id="rId9"/>
              </a:rPr>
              <a:t> </a:t>
            </a:r>
            <a:r>
              <a:rPr lang="nb-NO" sz="1200" dirty="0" err="1" smtClean="0">
                <a:hlinkClick r:id="rId9"/>
              </a:rPr>
              <a:t>of</a:t>
            </a:r>
            <a:r>
              <a:rPr lang="nb-NO" sz="1200" dirty="0" smtClean="0">
                <a:hlinkClick r:id="rId9"/>
              </a:rPr>
              <a:t> </a:t>
            </a:r>
            <a:r>
              <a:rPr lang="nb-NO" sz="1200" dirty="0" err="1" smtClean="0">
                <a:hlinkClick r:id="rId9"/>
              </a:rPr>
              <a:t>soot</a:t>
            </a:r>
            <a:r>
              <a:rPr lang="nb-NO" sz="1200" dirty="0" smtClean="0">
                <a:hlinkClick r:id="rId9"/>
              </a:rPr>
              <a:t> </a:t>
            </a:r>
            <a:r>
              <a:rPr lang="nb-NO" sz="1200" dirty="0" err="1" smtClean="0">
                <a:hlinkClick r:id="rId9"/>
              </a:rPr>
              <a:t>formation</a:t>
            </a:r>
            <a:r>
              <a:rPr lang="nb-NO" sz="1200" dirty="0" smtClean="0">
                <a:hlinkClick r:id="rId9"/>
              </a:rPr>
              <a:t> in </a:t>
            </a:r>
            <a:r>
              <a:rPr lang="nb-NO" sz="1200" dirty="0" err="1" smtClean="0">
                <a:hlinkClick r:id="rId9"/>
              </a:rPr>
              <a:t>reduction</a:t>
            </a:r>
            <a:r>
              <a:rPr lang="nb-NO" sz="1200" dirty="0" smtClean="0">
                <a:hlinkClick r:id="rId9"/>
              </a:rPr>
              <a:t> </a:t>
            </a:r>
            <a:r>
              <a:rPr lang="nb-NO" sz="1200" dirty="0" err="1" smtClean="0">
                <a:hlinkClick r:id="rId9"/>
              </a:rPr>
              <a:t>reactions</a:t>
            </a:r>
            <a:r>
              <a:rPr lang="nb-NO" sz="1200" dirty="0" smtClean="0">
                <a:hlinkClick r:id="rId9"/>
              </a:rPr>
              <a:t> </a:t>
            </a:r>
            <a:r>
              <a:rPr lang="nb-NO" sz="1200" dirty="0" err="1" smtClean="0">
                <a:hlinkClick r:id="rId9"/>
              </a:rPr>
              <a:t>using</a:t>
            </a:r>
            <a:r>
              <a:rPr lang="nb-NO" sz="1200" dirty="0" smtClean="0">
                <a:hlinkClick r:id="rId9"/>
              </a:rPr>
              <a:t> </a:t>
            </a:r>
            <a:r>
              <a:rPr lang="nb-NO" sz="1200" dirty="0" err="1" smtClean="0">
                <a:hlinkClick r:id="rId9"/>
              </a:rPr>
              <a:t>natural</a:t>
            </a:r>
            <a:r>
              <a:rPr lang="nb-NO" sz="1200" dirty="0" smtClean="0">
                <a:hlinkClick r:id="rId9"/>
              </a:rPr>
              <a:t> gas 13/14</a:t>
            </a:r>
            <a:endParaRPr lang="nb-NO" sz="1200" dirty="0" smtClean="0"/>
          </a:p>
          <a:p>
            <a:r>
              <a:rPr lang="nb-NO" sz="1200" dirty="0" smtClean="0">
                <a:hlinkClick r:id="rId10"/>
              </a:rPr>
              <a:t>SINTEF Materials and </a:t>
            </a:r>
            <a:r>
              <a:rPr lang="nb-NO" sz="1200" dirty="0" err="1" smtClean="0">
                <a:hlinkClick r:id="rId10"/>
              </a:rPr>
              <a:t>Chemistry</a:t>
            </a:r>
            <a:r>
              <a:rPr lang="nb-NO" sz="1200" dirty="0" smtClean="0">
                <a:hlinkClick r:id="rId10"/>
              </a:rPr>
              <a:t>, The Rate </a:t>
            </a:r>
            <a:r>
              <a:rPr lang="nb-NO" sz="1200" dirty="0" err="1" smtClean="0">
                <a:hlinkClick r:id="rId10"/>
              </a:rPr>
              <a:t>of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SiO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Formation</a:t>
            </a:r>
            <a:r>
              <a:rPr lang="nb-NO" sz="1200" dirty="0" smtClean="0">
                <a:hlinkClick r:id="rId10"/>
              </a:rPr>
              <a:t> by </a:t>
            </a:r>
            <a:r>
              <a:rPr lang="nb-NO" sz="1200" dirty="0" err="1" smtClean="0">
                <a:hlinkClick r:id="rId10"/>
              </a:rPr>
              <a:t>the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Reaction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of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Methane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with</a:t>
            </a:r>
            <a:r>
              <a:rPr lang="nb-NO" sz="1200" dirty="0" smtClean="0">
                <a:hlinkClick r:id="rId10"/>
              </a:rPr>
              <a:t> </a:t>
            </a:r>
            <a:r>
              <a:rPr lang="nb-NO" sz="1200" dirty="0" err="1" smtClean="0">
                <a:hlinkClick r:id="rId10"/>
              </a:rPr>
              <a:t>Silica</a:t>
            </a:r>
            <a:r>
              <a:rPr lang="nb-NO" sz="1200" dirty="0" smtClean="0">
                <a:hlinkClick r:id="rId10"/>
              </a:rPr>
              <a:t> 13/14</a:t>
            </a:r>
            <a:endParaRPr lang="nb-NO" sz="1200" dirty="0" smtClean="0"/>
          </a:p>
          <a:p>
            <a:r>
              <a:rPr lang="nb-NO" sz="1200" dirty="0" smtClean="0">
                <a:effectLst/>
                <a:hlinkClick r:id="rId11"/>
              </a:rPr>
              <a:t>SINTEF Energi, Delutladinger i væskeisolasjon 12/13</a:t>
            </a:r>
            <a:endParaRPr lang="nb-NO" sz="1200" dirty="0" smtClean="0"/>
          </a:p>
          <a:p>
            <a:r>
              <a:rPr lang="nb-NO" sz="1200" dirty="0" smtClean="0">
                <a:hlinkClick r:id="rId12"/>
              </a:rPr>
              <a:t>SINTEF Energi, Elektrisk isolasjon for likerettertransformatorer 12/13</a:t>
            </a:r>
            <a:endParaRPr lang="nb-NO" sz="1200" dirty="0" smtClean="0"/>
          </a:p>
          <a:p>
            <a:r>
              <a:rPr lang="nb-NO" sz="1200" dirty="0" smtClean="0">
                <a:effectLst/>
                <a:hlinkClick r:id="rId13"/>
              </a:rPr>
              <a:t>SINTEF Energi, Energiprosesser 11/12</a:t>
            </a:r>
            <a:endParaRPr lang="nb-NO" sz="1200" dirty="0" smtClean="0"/>
          </a:p>
          <a:p>
            <a:r>
              <a:rPr lang="nb-NO" sz="1200" dirty="0" smtClean="0">
                <a:hlinkClick r:id="rId14"/>
              </a:rPr>
              <a:t>EMGS 11/12</a:t>
            </a:r>
            <a:endParaRPr lang="nb-NO" sz="1200" dirty="0" smtClean="0"/>
          </a:p>
          <a:p>
            <a:r>
              <a:rPr lang="nb-NO" sz="1200" dirty="0" smtClean="0">
                <a:effectLst/>
                <a:hlinkClick r:id="rId15"/>
              </a:rPr>
              <a:t>Umoe Advanced </a:t>
            </a:r>
            <a:r>
              <a:rPr lang="nb-NO" sz="1200" dirty="0" err="1" smtClean="0">
                <a:effectLst/>
                <a:hlinkClick r:id="rId15"/>
              </a:rPr>
              <a:t>Composites</a:t>
            </a:r>
            <a:r>
              <a:rPr lang="nb-NO" sz="1200" dirty="0" smtClean="0">
                <a:effectLst/>
                <a:hlinkClick r:id="rId15"/>
              </a:rPr>
              <a:t> 11/12</a:t>
            </a:r>
            <a:endParaRPr lang="nb-NO" sz="1200" dirty="0" smtClean="0"/>
          </a:p>
          <a:p>
            <a:r>
              <a:rPr lang="nb-NO" sz="1200" dirty="0" err="1" smtClean="0">
                <a:hlinkClick r:id="rId16"/>
              </a:rPr>
              <a:t>Safetec</a:t>
            </a:r>
            <a:r>
              <a:rPr lang="nb-NO" sz="1200" dirty="0" smtClean="0">
                <a:hlinkClick r:id="rId16"/>
              </a:rPr>
              <a:t> Nordic 11/12</a:t>
            </a:r>
            <a:endParaRPr lang="nb-NO" sz="1200" dirty="0" smtClean="0"/>
          </a:p>
          <a:p>
            <a:r>
              <a:rPr lang="nb-NO" sz="1200" dirty="0" smtClean="0">
                <a:hlinkClick r:id="rId17"/>
              </a:rPr>
              <a:t>Institutt for energiteknikk, Solenergi 11/12</a:t>
            </a:r>
            <a:endParaRPr lang="nb-NO" sz="1200" dirty="0" smtClean="0"/>
          </a:p>
          <a:p>
            <a:r>
              <a:rPr lang="nb-NO" sz="1200" dirty="0" smtClean="0">
                <a:hlinkClick r:id="rId18"/>
              </a:rPr>
              <a:t>Arktisk teknologi og is 11/12</a:t>
            </a:r>
            <a:endParaRPr lang="nb-NO" sz="1200" dirty="0" smtClean="0"/>
          </a:p>
          <a:p>
            <a:r>
              <a:rPr lang="nb-NO" sz="1200" dirty="0" err="1" smtClean="0">
                <a:effectLst/>
                <a:hlinkClick r:id="rId19"/>
              </a:rPr>
              <a:t>Norut</a:t>
            </a:r>
            <a:r>
              <a:rPr lang="nb-NO" sz="1200" dirty="0" smtClean="0">
                <a:effectLst/>
                <a:hlinkClick r:id="rId19"/>
              </a:rPr>
              <a:t> Northern Research </a:t>
            </a:r>
            <a:r>
              <a:rPr lang="nb-NO" sz="1200" dirty="0" err="1" smtClean="0">
                <a:effectLst/>
                <a:hlinkClick r:id="rId19"/>
              </a:rPr>
              <a:t>Institute</a:t>
            </a:r>
            <a:r>
              <a:rPr lang="nb-NO" sz="1200" dirty="0" smtClean="0">
                <a:effectLst/>
                <a:hlinkClick r:id="rId19"/>
              </a:rPr>
              <a:t> 11/12</a:t>
            </a:r>
            <a:endParaRPr lang="nb-NO" sz="1200" dirty="0" smtClean="0"/>
          </a:p>
          <a:p>
            <a:r>
              <a:rPr lang="nb-NO" sz="1200" dirty="0" smtClean="0">
                <a:hlinkClick r:id="rId20"/>
              </a:rPr>
              <a:t>SINTEF </a:t>
            </a:r>
            <a:r>
              <a:rPr lang="nb-NO" sz="1200" dirty="0" err="1" smtClean="0">
                <a:hlinkClick r:id="rId20"/>
              </a:rPr>
              <a:t>MiNaLab</a:t>
            </a:r>
            <a:r>
              <a:rPr lang="nb-NO" sz="1200" dirty="0" smtClean="0">
                <a:hlinkClick r:id="rId20"/>
              </a:rPr>
              <a:t>, Oslo 11/12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4134935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Office PowerPoint</Application>
  <PresentationFormat>Skjermfremvisning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Master- og prosjektoppgaver ved Institutt for fysikk 2013/2014  Anvendt fysikk og fysikk fagdidaktikk Intermediate Band Solar Cells (Reenaas, Gibson) 13/14 Projects in Atmospheric and Environmental Physics (Espy/Hibbins) 13/14 Masterprosjekt (Gibson et al) 13/14 Optikk ved IEP (Ellingsen) 13/14 Optics12/13, Kildemo Fysikk fagdidaktikk 12/13, Bungum Fysikk fagdidaktikk 11/12, Persson Characterizing Nanoparticles for Detection of Alzheimer Disease by Multi-Photon Microscopy 11/12 Instrumentation in optics Theoretical Optics and Complex Systems Clinical Applications of Multiphoton Microscopy Komplekse materialer Properties of surface nanostructures 13/14 Panic Buying as a Self-organized Phenomenon 13/14 Water Electrolysis: Oxygen Production at the Anode Electrode 13/14 New Models for Electric Double Layer Capacities 13/14 Soft and Complex Matter studies 2012 Kondenserte mediers fysikk Project work / Master/Diploma topics in the TEM Gemini Centre (Helvoort, Holmestad, Walmsley) 13/14 Experimental Surface Science (Borg, Wahlström, Wells) 13/14 X-ray based characterization of functional materials Breiby/Mathiesen 13/14 Experimental Surface/Nano- Chemistry and Nanomagnetics/Quantum transport group 12/13 Teoretisk fysikk Gauge Fields and Spin-Motive Forces (Brataas) 13/14 Condensed Matter Theory (Linder) 13/14 Theoretical condensed matter physics (Fjærestad) 13/14 Strålingsvekselvirkning i polariserbare medier Cosmic Rays and Dark Matter Kvantekryptografi </vt:lpstr>
      <vt:lpstr>PowerPoint-presentasjon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Master- og prosjektoppgaver  </dc:title>
  <dc:creator>Jon Andreas Støvneng</dc:creator>
  <cp:lastModifiedBy>Jon Andreas Støvneng</cp:lastModifiedBy>
  <cp:revision>4</cp:revision>
  <dcterms:created xsi:type="dcterms:W3CDTF">2013-04-23T11:32:12Z</dcterms:created>
  <dcterms:modified xsi:type="dcterms:W3CDTF">2013-04-23T11:36:28Z</dcterms:modified>
</cp:coreProperties>
</file>